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06_66B475BC.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0F_3B5BEFD5.xml" ContentType="application/vnd.ms-powerpoint.comments+xml"/>
  <Override PartName="/ppt/comments/modernComment_1E5_9C8750B9.xml" ContentType="application/vnd.ms-powerpoint.comments+xml"/>
  <Override PartName="/ppt/comments/modernComment_121_74FE26C1.xml" ContentType="application/vnd.ms-powerpoint.comments+xml"/>
  <Override PartName="/ppt/notesSlides/notesSlide23.xml" ContentType="application/vnd.openxmlformats-officedocument.presentationml.notesSlide+xml"/>
  <Override PartName="/ppt/comments/modernComment_1EF_FDFC1DFF.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EE_F96B2171.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5"/>
  </p:notesMasterIdLst>
  <p:sldIdLst>
    <p:sldId id="446" r:id="rId5"/>
    <p:sldId id="387" r:id="rId6"/>
    <p:sldId id="478" r:id="rId7"/>
    <p:sldId id="598" r:id="rId8"/>
    <p:sldId id="400" r:id="rId9"/>
    <p:sldId id="396" r:id="rId10"/>
    <p:sldId id="395" r:id="rId11"/>
    <p:sldId id="520" r:id="rId12"/>
    <p:sldId id="471" r:id="rId13"/>
    <p:sldId id="472" r:id="rId14"/>
    <p:sldId id="531" r:id="rId15"/>
    <p:sldId id="530" r:id="rId16"/>
    <p:sldId id="529" r:id="rId17"/>
    <p:sldId id="475" r:id="rId18"/>
    <p:sldId id="554" r:id="rId19"/>
    <p:sldId id="409" r:id="rId20"/>
    <p:sldId id="408" r:id="rId21"/>
    <p:sldId id="411" r:id="rId22"/>
    <p:sldId id="553" r:id="rId23"/>
    <p:sldId id="552" r:id="rId24"/>
    <p:sldId id="528" r:id="rId25"/>
    <p:sldId id="476" r:id="rId26"/>
    <p:sldId id="477" r:id="rId27"/>
    <p:sldId id="481" r:id="rId28"/>
    <p:sldId id="482" r:id="rId29"/>
    <p:sldId id="295" r:id="rId30"/>
    <p:sldId id="420" r:id="rId31"/>
    <p:sldId id="419" r:id="rId32"/>
    <p:sldId id="418" r:id="rId33"/>
    <p:sldId id="422" r:id="rId34"/>
    <p:sldId id="439" r:id="rId35"/>
    <p:sldId id="438" r:id="rId36"/>
    <p:sldId id="437" r:id="rId37"/>
    <p:sldId id="415" r:id="rId38"/>
    <p:sldId id="413" r:id="rId39"/>
    <p:sldId id="412" r:id="rId40"/>
    <p:sldId id="414" r:id="rId41"/>
    <p:sldId id="429" r:id="rId42"/>
    <p:sldId id="428" r:id="rId43"/>
    <p:sldId id="427" r:id="rId44"/>
    <p:sldId id="426" r:id="rId45"/>
    <p:sldId id="435" r:id="rId46"/>
    <p:sldId id="434" r:id="rId47"/>
    <p:sldId id="433" r:id="rId48"/>
    <p:sldId id="432" r:id="rId49"/>
    <p:sldId id="290" r:id="rId50"/>
    <p:sldId id="388" r:id="rId51"/>
    <p:sldId id="483" r:id="rId52"/>
    <p:sldId id="389" r:id="rId53"/>
    <p:sldId id="405" r:id="rId54"/>
    <p:sldId id="425" r:id="rId55"/>
    <p:sldId id="424" r:id="rId56"/>
    <p:sldId id="423" r:id="rId57"/>
    <p:sldId id="404" r:id="rId58"/>
    <p:sldId id="403" r:id="rId59"/>
    <p:sldId id="407" r:id="rId60"/>
    <p:sldId id="443" r:id="rId61"/>
    <p:sldId id="442" r:id="rId62"/>
    <p:sldId id="441" r:id="rId63"/>
    <p:sldId id="440" r:id="rId64"/>
    <p:sldId id="263" r:id="rId65"/>
    <p:sldId id="589" r:id="rId66"/>
    <p:sldId id="588" r:id="rId67"/>
    <p:sldId id="587" r:id="rId68"/>
    <p:sldId id="586" r:id="rId69"/>
    <p:sldId id="262" r:id="rId70"/>
    <p:sldId id="286" r:id="rId71"/>
    <p:sldId id="591" r:id="rId72"/>
    <p:sldId id="590" r:id="rId73"/>
    <p:sldId id="523" r:id="rId74"/>
    <p:sldId id="522" r:id="rId75"/>
    <p:sldId id="521" r:id="rId76"/>
    <p:sldId id="525" r:id="rId77"/>
    <p:sldId id="524" r:id="rId78"/>
    <p:sldId id="527" r:id="rId79"/>
    <p:sldId id="526" r:id="rId80"/>
    <p:sldId id="593" r:id="rId81"/>
    <p:sldId id="592" r:id="rId82"/>
    <p:sldId id="597" r:id="rId83"/>
    <p:sldId id="596" r:id="rId84"/>
    <p:sldId id="595" r:id="rId85"/>
    <p:sldId id="594" r:id="rId86"/>
    <p:sldId id="486" r:id="rId87"/>
    <p:sldId id="568" r:id="rId88"/>
    <p:sldId id="567" r:id="rId89"/>
    <p:sldId id="566" r:id="rId90"/>
    <p:sldId id="565" r:id="rId91"/>
    <p:sldId id="564" r:id="rId92"/>
    <p:sldId id="271" r:id="rId93"/>
    <p:sldId id="599" r:id="rId94"/>
    <p:sldId id="485" r:id="rId95"/>
    <p:sldId id="289" r:id="rId96"/>
    <p:sldId id="492" r:id="rId97"/>
    <p:sldId id="491" r:id="rId98"/>
    <p:sldId id="490" r:id="rId99"/>
    <p:sldId id="489" r:id="rId100"/>
    <p:sldId id="488" r:id="rId101"/>
    <p:sldId id="487" r:id="rId102"/>
    <p:sldId id="495" r:id="rId103"/>
    <p:sldId id="447" r:id="rId104"/>
    <p:sldId id="500" r:id="rId105"/>
    <p:sldId id="502" r:id="rId106"/>
    <p:sldId id="501" r:id="rId107"/>
    <p:sldId id="503" r:id="rId108"/>
    <p:sldId id="494" r:id="rId109"/>
    <p:sldId id="493" r:id="rId110"/>
    <p:sldId id="497" r:id="rId111"/>
    <p:sldId id="496" r:id="rId112"/>
    <p:sldId id="499" r:id="rId113"/>
    <p:sldId id="498" r:id="rId114"/>
    <p:sldId id="506" r:id="rId115"/>
    <p:sldId id="508" r:id="rId116"/>
    <p:sldId id="507" r:id="rId117"/>
    <p:sldId id="509" r:id="rId118"/>
    <p:sldId id="511" r:id="rId119"/>
    <p:sldId id="510" r:id="rId120"/>
    <p:sldId id="582" r:id="rId121"/>
    <p:sldId id="581" r:id="rId122"/>
    <p:sldId id="513" r:id="rId123"/>
    <p:sldId id="512" r:id="rId124"/>
    <p:sldId id="515" r:id="rId125"/>
    <p:sldId id="514" r:id="rId126"/>
    <p:sldId id="517" r:id="rId127"/>
    <p:sldId id="516" r:id="rId128"/>
    <p:sldId id="519" r:id="rId129"/>
    <p:sldId id="518" r:id="rId130"/>
    <p:sldId id="533" r:id="rId131"/>
    <p:sldId id="532" r:id="rId132"/>
    <p:sldId id="534" r:id="rId133"/>
    <p:sldId id="583" r:id="rId134"/>
    <p:sldId id="538" r:id="rId135"/>
    <p:sldId id="541" r:id="rId136"/>
    <p:sldId id="540" r:id="rId137"/>
    <p:sldId id="539" r:id="rId138"/>
    <p:sldId id="571" r:id="rId139"/>
    <p:sldId id="542" r:id="rId140"/>
    <p:sldId id="576" r:id="rId141"/>
    <p:sldId id="575" r:id="rId142"/>
    <p:sldId id="573" r:id="rId143"/>
    <p:sldId id="572" r:id="rId144"/>
    <p:sldId id="584" r:id="rId145"/>
    <p:sldId id="580" r:id="rId146"/>
    <p:sldId id="579" r:id="rId147"/>
    <p:sldId id="578" r:id="rId148"/>
    <p:sldId id="577" r:id="rId149"/>
    <p:sldId id="551" r:id="rId150"/>
    <p:sldId id="550" r:id="rId151"/>
    <p:sldId id="549" r:id="rId152"/>
    <p:sldId id="585" r:id="rId153"/>
    <p:sldId id="556" r:id="rId154"/>
    <p:sldId id="555" r:id="rId155"/>
    <p:sldId id="558" r:id="rId156"/>
    <p:sldId id="557" r:id="rId157"/>
    <p:sldId id="563" r:id="rId158"/>
    <p:sldId id="562" r:id="rId159"/>
    <p:sldId id="561" r:id="rId160"/>
    <p:sldId id="560" r:id="rId161"/>
    <p:sldId id="559" r:id="rId162"/>
    <p:sldId id="570" r:id="rId163"/>
    <p:sldId id="569"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52C83B-5021-97A4-74C2-B7976D170F8F}" name="Shubhankar Sharma" initials="SS" userId="S::shubhankar.sharma@intimetec.com::88d0a695-1d3e-48f1-b16b-057eed02512c" providerId="AD"/>
  <p188:author id="{A1C5BC4A-3CAD-C66E-F1F0-83488ED770B3}" name="Tarun Khandelwal" initials="TK" userId="S::tarun.khandelwal@intimetec.com::2250628f-2a5f-4d5c-96b7-848145949ead" providerId="AD"/>
  <p188:author id="{5EFC196B-EAD4-5A59-FE1B-0993D07BDEF6}" name="Gaurav Sharma (Project Manager)" initials="GM" userId="S::gaurav.sharma@intimetec.com::c9d18e5f-a30d-4fcc-b0dc-b4d170b89285" providerId="AD"/>
  <p188:author id="{AF8716B3-EE78-13EE-30F6-B279141B1EA6}" name="Anthony Chen" initials="AC" userId="S::anthony.chen@intimetec.com::ffa2d322-0fd1-4142-9a4c-06c1a66efd16" providerId="AD"/>
  <p188:author id="{CB59E2C7-1108-35A4-4EEA-F561D3C08C83}" name="Chethan Anant" initials="CA" userId="S::chethan.anant@intimetec.com::e55530aa-f07e-4ab2-99f9-95ae2746efd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DD33C-8D88-D880-BDFF-C0D047A74AFA}" v="4" dt="2024-02-14T05:47:02.626"/>
    <p1510:client id="{225F6439-7F05-F39D-F4F8-DBCAC958534A}" v="35" dt="2024-02-13T06:30:55.950"/>
    <p1510:client id="{F49D2DED-E67C-325C-6520-797B7981257E}" v="82" dt="2024-02-12T11:26:56.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microsoft.com/office/2018/10/relationships/authors" Targe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comments/modernComment_106_66B475BC.xml><?xml version="1.0" encoding="utf-8"?>
<p188:cmLst xmlns:a="http://schemas.openxmlformats.org/drawingml/2006/main" xmlns:r="http://schemas.openxmlformats.org/officeDocument/2006/relationships" xmlns:p188="http://schemas.microsoft.com/office/powerpoint/2018/8/main">
  <p188:cm id="{80D5FBAB-27EE-4778-90D6-95D1AF189569}" authorId="{A1C5BC4A-3CAD-C66E-F1F0-83488ED770B3}" status="resolved" created="2022-12-23T01:06:28.153" complete="100000">
    <ac:txMkLst xmlns:ac="http://schemas.microsoft.com/office/drawing/2013/main/command">
      <pc:docMk xmlns:pc="http://schemas.microsoft.com/office/powerpoint/2013/main/command"/>
      <pc:sldMk xmlns:pc="http://schemas.microsoft.com/office/powerpoint/2013/main/command" cId="1723102652" sldId="262"/>
      <ac:spMk id="9" creationId="{D266ECEF-D0F0-7441-B43D-4D2FF10E8DB4}"/>
      <ac:txMk cp="272">
        <ac:context len="933" hash="1378871326"/>
      </ac:txMk>
    </ac:txMkLst>
    <p188:pos x="8518251" y="1579509"/>
    <p188:replyLst>
      <p188:reply id="{E620EE5D-3EC6-4B18-83E3-FC2AEA9E4897}" authorId="{5EFC196B-EAD4-5A59-FE1B-0993D07BDEF6}" created="2022-12-27T07:40:12.190">
        <p188:txBody>
          <a:bodyPr/>
          <a:lstStyle/>
          <a:p>
            <a:r>
              <a:rPr lang="en-US"/>
              <a:t>added few details</a:t>
            </a:r>
          </a:p>
        </p188:txBody>
      </p188:reply>
    </p188:replyLst>
    <p188:txBody>
      <a:bodyPr/>
      <a:lstStyle/>
      <a:p>
        <a:r>
          <a:rPr lang="en-GB"/>
          <a:t>Can we add some detail on the process of org merge.</a:t>
        </a:r>
      </a:p>
    </p188:txBody>
  </p188:cm>
  <p188:cm id="{BCB28447-1148-45CF-8CE4-E1322C990D5F}" authorId="{A1C5BC4A-3CAD-C66E-F1F0-83488ED770B3}" status="resolved" created="2022-12-23T01:08:27.626" complete="100000">
    <ac:txMkLst xmlns:ac="http://schemas.microsoft.com/office/drawing/2013/main/command">
      <pc:docMk xmlns:pc="http://schemas.microsoft.com/office/powerpoint/2013/main/command"/>
      <pc:sldMk xmlns:pc="http://schemas.microsoft.com/office/powerpoint/2013/main/command" cId="1723102652" sldId="262"/>
      <ac:spMk id="290" creationId="{00000000-0000-0000-0000-000000000000}"/>
      <ac:txMk cp="27" len="12">
        <ac:context len="42" hash="3446416519"/>
      </ac:txMk>
    </ac:txMkLst>
    <p188:pos x="8810940" y="439033"/>
    <p188:txBody>
      <a:bodyPr/>
      <a:lstStyle/>
      <a:p>
        <a:r>
          <a:rPr lang="en-GB"/>
          <a:t>Simplot slides need some more work. Team can use GlobalLogic as reference.</a:t>
        </a:r>
      </a:p>
    </p188:txBody>
  </p188:cm>
</p188:cmLst>
</file>

<file path=ppt/comments/modernComment_10F_3B5BEFD5.xml><?xml version="1.0" encoding="utf-8"?>
<p188:cmLst xmlns:a="http://schemas.openxmlformats.org/drawingml/2006/main" xmlns:r="http://schemas.openxmlformats.org/officeDocument/2006/relationships" xmlns:p188="http://schemas.microsoft.com/office/powerpoint/2018/8/main">
  <p188:cm id="{C3C98C2C-1213-47B5-8382-C3E2D8043780}" authorId="{F452C83B-5021-97A4-74C2-B7976D170F8F}" status="resolved" created="2022-12-19T07:03:23.979" complete="100000">
    <ac:deMkLst xmlns:ac="http://schemas.microsoft.com/office/drawing/2013/main/command">
      <pc:docMk xmlns:pc="http://schemas.microsoft.com/office/powerpoint/2013/main/command"/>
      <pc:sldMk xmlns:pc="http://schemas.microsoft.com/office/powerpoint/2013/main/command" cId="995880917" sldId="271"/>
      <ac:spMk id="9" creationId="{D266ECEF-D0F0-7441-B43D-4D2FF10E8DB4}"/>
    </ac:deMkLst>
    <p188:replyLst>
      <p188:reply id="{225F9B7F-6A57-4A36-8D54-DDBE6872E6C8}" authorId="{F452C83B-5021-97A4-74C2-B7976D170F8F}" created="2022-12-22T03:45:13.699">
        <p188:txBody>
          <a:bodyPr/>
          <a:lstStyle/>
          <a:p>
            <a:r>
              <a:rPr lang="en-US"/>
              <a:t>Done</a:t>
            </a:r>
          </a:p>
        </p188:txBody>
      </p188:reply>
    </p188:replyLst>
    <p188:txBody>
      <a:bodyPr/>
      <a:lstStyle/>
      <a:p>
        <a:r>
          <a:rPr lang="en-US"/>
          <a:t>Note - To rewrtie from perspective of problem we solved for Truckstop. Ex Quick onboarding of customers.</a:t>
        </a:r>
      </a:p>
    </p188:txBody>
  </p188:cm>
  <p188:cm id="{4F4F56B4-C838-4319-AB41-E58DA389F20E}" authorId="{A1C5BC4A-3CAD-C66E-F1F0-83488ED770B3}" status="resolved" created="2022-12-23T01:09:40.556" complete="100000">
    <ac:txMkLst xmlns:ac="http://schemas.microsoft.com/office/drawing/2013/main/command">
      <pc:docMk xmlns:pc="http://schemas.microsoft.com/office/powerpoint/2013/main/command"/>
      <pc:sldMk xmlns:pc="http://schemas.microsoft.com/office/powerpoint/2013/main/command" cId="995880917" sldId="271"/>
      <ac:spMk id="9" creationId="{D266ECEF-D0F0-7441-B43D-4D2FF10E8DB4}"/>
      <ac:txMk cp="250" len="29">
        <ac:context len="957" hash="719180721"/>
      </ac:txMk>
    </ac:txMkLst>
    <p188:pos x="3386105" y="1498768"/>
    <p188:replyLst>
      <p188:reply id="{D85B8552-0FF0-47C5-93F1-3F62D0B6EC49}" authorId="{5EFC196B-EAD4-5A59-FE1B-0993D07BDEF6}" created="2022-12-27T06:42:08.459">
        <p188:txBody>
          <a:bodyPr/>
          <a:lstStyle/>
          <a:p>
            <a:r>
              <a:rPr lang="en-US"/>
              <a:t>Here we didn’t use automation tools (flows and Process Builders). we have just automated the process of new customer onboarding (added more details)</a:t>
            </a:r>
          </a:p>
        </p188:txBody>
      </p188:reply>
    </p188:replyLst>
    <p188:txBody>
      <a:bodyPr/>
      <a:lstStyle/>
      <a:p>
        <a:r>
          <a:rPr lang="en-GB"/>
          <a:t>Please share what kind of automation tools were used(Flows, Process Builder)</a:t>
        </a:r>
      </a:p>
    </p188:txBody>
  </p188:cm>
</p188:cmLst>
</file>

<file path=ppt/comments/modernComment_121_74FE26C1.xml><?xml version="1.0" encoding="utf-8"?>
<p188:cmLst xmlns:a="http://schemas.openxmlformats.org/drawingml/2006/main" xmlns:r="http://schemas.openxmlformats.org/officeDocument/2006/relationships" xmlns:p188="http://schemas.microsoft.com/office/powerpoint/2018/8/main">
  <p188:cm id="{58DC944E-0BE4-48CA-8086-00375FE28DBA}" authorId="{F452C83B-5021-97A4-74C2-B7976D170F8F}" status="resolved" created="2022-12-19T07:00:52.566" complete="100000">
    <pc:sldMkLst xmlns:pc="http://schemas.microsoft.com/office/powerpoint/2013/main/command">
      <pc:docMk/>
      <pc:sldMk cId="1116501353" sldId="279"/>
    </pc:sldMkLst>
    <p188:replyLst>
      <p188:reply id="{51E42122-D86A-45FF-8B4B-A9DF285C16B8}" authorId="{F452C83B-5021-97A4-74C2-B7976D170F8F}" created="2022-12-22T03:40:59.395">
        <p188:txBody>
          <a:bodyPr/>
          <a:lstStyle/>
          <a:p>
            <a:r>
              <a:rPr lang="en-US"/>
              <a:t>Done </a:t>
            </a:r>
          </a:p>
        </p188:txBody>
      </p188:reply>
    </p188:replyLst>
    <p188:txBody>
      <a:bodyPr/>
      <a:lstStyle/>
      <a:p>
        <a:r>
          <a:rPr lang="en-US"/>
          <a:t>Reporting Dashboard</a:t>
        </a:r>
      </a:p>
    </p188:txBody>
  </p188:cm>
</p188:cmLst>
</file>

<file path=ppt/comments/modernComment_1E5_9C8750B9.xml><?xml version="1.0" encoding="utf-8"?>
<p188:cmLst xmlns:a="http://schemas.openxmlformats.org/drawingml/2006/main" xmlns:r="http://schemas.openxmlformats.org/officeDocument/2006/relationships" xmlns:p188="http://schemas.microsoft.com/office/powerpoint/2018/8/main">
  <p188:cm id="{BF7B6D02-30CE-4025-A61D-558741C65E03}" authorId="{F452C83B-5021-97A4-74C2-B7976D170F8F}" status="resolved" created="2022-12-19T07:00:52.566" complete="100000">
    <pc:sldMkLst xmlns:pc="http://schemas.microsoft.com/office/powerpoint/2013/main/command">
      <pc:docMk/>
      <pc:sldMk cId="1116501353" sldId="279"/>
    </pc:sldMkLst>
    <p188:replyLst>
      <p188:reply id="{51E42122-D86A-45FF-8B4B-A9DF285C16B8}" authorId="{F452C83B-5021-97A4-74C2-B7976D170F8F}" created="2022-12-22T03:40:59.395">
        <p188:txBody>
          <a:bodyPr/>
          <a:lstStyle/>
          <a:p>
            <a:r>
              <a:rPr lang="en-US"/>
              <a:t>Done </a:t>
            </a:r>
          </a:p>
        </p188:txBody>
      </p188:reply>
    </p188:replyLst>
    <p188:txBody>
      <a:bodyPr/>
      <a:lstStyle/>
      <a:p>
        <a:r>
          <a:rPr lang="en-US"/>
          <a:t>Reporting Dashboard</a:t>
        </a:r>
      </a:p>
    </p188:txBody>
  </p188:cm>
</p188:cmLst>
</file>

<file path=ppt/comments/modernComment_1EE_F96B2171.xml><?xml version="1.0" encoding="utf-8"?>
<p188:cmLst xmlns:a="http://schemas.openxmlformats.org/drawingml/2006/main" xmlns:r="http://schemas.openxmlformats.org/officeDocument/2006/relationships" xmlns:p188="http://schemas.microsoft.com/office/powerpoint/2018/8/main">
  <p188:cm id="{AE9E54E8-96BA-4AFC-8019-36C83BE639DF}" authorId="{AF8716B3-EE78-13EE-30F6-B279141B1EA6}" status="resolved" created="2023-06-16T22:56:22.183" complete="100000">
    <pc:sldMkLst xmlns:pc="http://schemas.microsoft.com/office/powerpoint/2013/main/command">
      <pc:docMk/>
      <pc:sldMk cId="196409481" sldId="387"/>
    </pc:sldMkLst>
    <p188:replyLst>
      <p188:reply id="{75DE6899-CF68-412E-B177-ABED53329186}" authorId="{F452C83B-5021-97A4-74C2-B7976D170F8F}" created="2023-06-18T09:10:03.473">
        <p188:txBody>
          <a:bodyPr/>
          <a:lstStyle/>
          <a:p>
            <a:r>
              <a:rPr lang="en-US"/>
              <a:t>[@Anthony Chen] Done, thanks.</a:t>
            </a:r>
          </a:p>
        </p188:txBody>
      </p188:reply>
    </p188:replyLst>
    <p188:txBody>
      <a:bodyPr/>
      <a:lstStyle/>
      <a:p>
        <a:r>
          <a:rPr lang="en-US"/>
          <a:t>It'll be cooler to list it in 2 or 3 columns then use their logos from the company slide</a:t>
        </a:r>
      </a:p>
    </p188:txBody>
  </p188:cm>
</p188:cmLst>
</file>

<file path=ppt/comments/modernComment_1EF_FDFC1DFF.xml><?xml version="1.0" encoding="utf-8"?>
<p188:cmLst xmlns:a="http://schemas.openxmlformats.org/drawingml/2006/main" xmlns:r="http://schemas.openxmlformats.org/officeDocument/2006/relationships" xmlns:p188="http://schemas.microsoft.com/office/powerpoint/2018/8/main">
  <p188:cm id="{64986AC7-CADE-44A4-95D3-B034009EF2D2}" authorId="{AF8716B3-EE78-13EE-30F6-B279141B1EA6}" created="2023-06-19T15:53:13.114">
    <ac:txMkLst xmlns:ac="http://schemas.microsoft.com/office/drawing/2013/main/command">
      <pc:docMk xmlns:pc="http://schemas.microsoft.com/office/powerpoint/2013/main/command"/>
      <pc:sldMk xmlns:pc="http://schemas.microsoft.com/office/powerpoint/2013/main/command" cId="4261158399" sldId="495"/>
      <ac:graphicFrameMk id="2" creationId="{A7CA6D7E-49E9-3EA6-BB29-A1E6CCC1CB3D}"/>
      <ac:tblMk/>
      <ac:tcMk rowId="1882861167" colId="3696597127"/>
      <ac:txMk cp="0" len="34">
        <ac:context len="35" hash="1469241732"/>
      </ac:txMk>
    </ac:txMkLst>
    <p188:pos x="3355371" y="1700475"/>
    <p188:txBody>
      <a:bodyPr/>
      <a:lstStyle/>
      <a:p>
        <a:r>
          <a:rPr lang="en-US"/>
          <a:t>let's replace Titan and Roam project codenames with the public facing name (Tarun would know)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228D8-1A54-4A54-81F4-7D4DFB7621BC}" type="datetimeFigureOut">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474CF-7F47-4805-86BD-92EE0E4F0EEF}" type="slidenum">
              <a:t>‹#›</a:t>
            </a:fld>
            <a:endParaRPr lang="en-US"/>
          </a:p>
        </p:txBody>
      </p:sp>
    </p:spTree>
    <p:extLst>
      <p:ext uri="{BB962C8B-B14F-4D97-AF65-F5344CB8AC3E}">
        <p14:creationId xmlns:p14="http://schemas.microsoft.com/office/powerpoint/2010/main" val="274230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a:t>
            </a:fld>
            <a:endParaRPr lang="en-US" altLang="en-US"/>
          </a:p>
        </p:txBody>
      </p:sp>
    </p:spTree>
    <p:extLst>
      <p:ext uri="{BB962C8B-B14F-4D97-AF65-F5344CB8AC3E}">
        <p14:creationId xmlns:p14="http://schemas.microsoft.com/office/powerpoint/2010/main" val="187985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25</a:t>
            </a:fld>
            <a:endParaRPr lang="en-US" altLang="en-US"/>
          </a:p>
        </p:txBody>
      </p:sp>
    </p:spTree>
    <p:extLst>
      <p:ext uri="{BB962C8B-B14F-4D97-AF65-F5344CB8AC3E}">
        <p14:creationId xmlns:p14="http://schemas.microsoft.com/office/powerpoint/2010/main" val="2314962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62</a:t>
            </a:fld>
            <a:endParaRPr lang="en-US" altLang="en-US"/>
          </a:p>
        </p:txBody>
      </p:sp>
    </p:spTree>
    <p:extLst>
      <p:ext uri="{BB962C8B-B14F-4D97-AF65-F5344CB8AC3E}">
        <p14:creationId xmlns:p14="http://schemas.microsoft.com/office/powerpoint/2010/main" val="2565660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63</a:t>
            </a:fld>
            <a:endParaRPr lang="en-US" altLang="en-US"/>
          </a:p>
        </p:txBody>
      </p:sp>
    </p:spTree>
    <p:extLst>
      <p:ext uri="{BB962C8B-B14F-4D97-AF65-F5344CB8AC3E}">
        <p14:creationId xmlns:p14="http://schemas.microsoft.com/office/powerpoint/2010/main" val="219041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64</a:t>
            </a:fld>
            <a:endParaRPr lang="en-US" altLang="en-US"/>
          </a:p>
        </p:txBody>
      </p:sp>
    </p:spTree>
    <p:extLst>
      <p:ext uri="{BB962C8B-B14F-4D97-AF65-F5344CB8AC3E}">
        <p14:creationId xmlns:p14="http://schemas.microsoft.com/office/powerpoint/2010/main" val="141279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65</a:t>
            </a:fld>
            <a:endParaRPr lang="en-US" altLang="en-US"/>
          </a:p>
        </p:txBody>
      </p:sp>
    </p:spTree>
    <p:extLst>
      <p:ext uri="{BB962C8B-B14F-4D97-AF65-F5344CB8AC3E}">
        <p14:creationId xmlns:p14="http://schemas.microsoft.com/office/powerpoint/2010/main" val="3912021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68</a:t>
            </a:fld>
            <a:endParaRPr lang="en-US" altLang="en-US"/>
          </a:p>
        </p:txBody>
      </p:sp>
    </p:spTree>
    <p:extLst>
      <p:ext uri="{BB962C8B-B14F-4D97-AF65-F5344CB8AC3E}">
        <p14:creationId xmlns:p14="http://schemas.microsoft.com/office/powerpoint/2010/main" val="2162224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69</a:t>
            </a:fld>
            <a:endParaRPr lang="en-US" altLang="en-US"/>
          </a:p>
        </p:txBody>
      </p:sp>
    </p:spTree>
    <p:extLst>
      <p:ext uri="{BB962C8B-B14F-4D97-AF65-F5344CB8AC3E}">
        <p14:creationId xmlns:p14="http://schemas.microsoft.com/office/powerpoint/2010/main" val="4276423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77</a:t>
            </a:fld>
            <a:endParaRPr lang="en-US" altLang="en-US"/>
          </a:p>
        </p:txBody>
      </p:sp>
    </p:spTree>
    <p:extLst>
      <p:ext uri="{BB962C8B-B14F-4D97-AF65-F5344CB8AC3E}">
        <p14:creationId xmlns:p14="http://schemas.microsoft.com/office/powerpoint/2010/main" val="1248785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78</a:t>
            </a:fld>
            <a:endParaRPr lang="en-US" altLang="en-US"/>
          </a:p>
        </p:txBody>
      </p:sp>
    </p:spTree>
    <p:extLst>
      <p:ext uri="{BB962C8B-B14F-4D97-AF65-F5344CB8AC3E}">
        <p14:creationId xmlns:p14="http://schemas.microsoft.com/office/powerpoint/2010/main" val="3882529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79</a:t>
            </a:fld>
            <a:endParaRPr lang="en-US" altLang="en-US"/>
          </a:p>
        </p:txBody>
      </p:sp>
    </p:spTree>
    <p:extLst>
      <p:ext uri="{BB962C8B-B14F-4D97-AF65-F5344CB8AC3E}">
        <p14:creationId xmlns:p14="http://schemas.microsoft.com/office/powerpoint/2010/main" val="28221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2</a:t>
            </a:fld>
            <a:endParaRPr lang="en-US" altLang="en-US"/>
          </a:p>
        </p:txBody>
      </p:sp>
    </p:spTree>
    <p:extLst>
      <p:ext uri="{BB962C8B-B14F-4D97-AF65-F5344CB8AC3E}">
        <p14:creationId xmlns:p14="http://schemas.microsoft.com/office/powerpoint/2010/main" val="2094651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80</a:t>
            </a:fld>
            <a:endParaRPr lang="en-US" altLang="en-US"/>
          </a:p>
        </p:txBody>
      </p:sp>
    </p:spTree>
    <p:extLst>
      <p:ext uri="{BB962C8B-B14F-4D97-AF65-F5344CB8AC3E}">
        <p14:creationId xmlns:p14="http://schemas.microsoft.com/office/powerpoint/2010/main" val="2664429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81</a:t>
            </a:fld>
            <a:endParaRPr lang="en-US" altLang="en-US"/>
          </a:p>
        </p:txBody>
      </p:sp>
    </p:spTree>
    <p:extLst>
      <p:ext uri="{BB962C8B-B14F-4D97-AF65-F5344CB8AC3E}">
        <p14:creationId xmlns:p14="http://schemas.microsoft.com/office/powerpoint/2010/main" val="169631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82</a:t>
            </a:fld>
            <a:endParaRPr lang="en-US" altLang="en-US"/>
          </a:p>
        </p:txBody>
      </p:sp>
    </p:spTree>
    <p:extLst>
      <p:ext uri="{BB962C8B-B14F-4D97-AF65-F5344CB8AC3E}">
        <p14:creationId xmlns:p14="http://schemas.microsoft.com/office/powerpoint/2010/main" val="177952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99</a:t>
            </a:fld>
            <a:endParaRPr lang="en-US" altLang="en-US"/>
          </a:p>
        </p:txBody>
      </p:sp>
    </p:spTree>
    <p:extLst>
      <p:ext uri="{BB962C8B-B14F-4D97-AF65-F5344CB8AC3E}">
        <p14:creationId xmlns:p14="http://schemas.microsoft.com/office/powerpoint/2010/main" val="1879852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100</a:t>
            </a:fld>
            <a:endParaRPr lang="en-US" altLang="en-US"/>
          </a:p>
        </p:txBody>
      </p:sp>
    </p:spTree>
    <p:extLst>
      <p:ext uri="{BB962C8B-B14F-4D97-AF65-F5344CB8AC3E}">
        <p14:creationId xmlns:p14="http://schemas.microsoft.com/office/powerpoint/2010/main" val="1959948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105</a:t>
            </a:fld>
            <a:endParaRPr lang="en-US" altLang="en-US"/>
          </a:p>
        </p:txBody>
      </p:sp>
    </p:spTree>
    <p:extLst>
      <p:ext uri="{BB962C8B-B14F-4D97-AF65-F5344CB8AC3E}">
        <p14:creationId xmlns:p14="http://schemas.microsoft.com/office/powerpoint/2010/main" val="2094651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106</a:t>
            </a:fld>
            <a:endParaRPr lang="en-US" altLang="en-US"/>
          </a:p>
        </p:txBody>
      </p:sp>
    </p:spTree>
    <p:extLst>
      <p:ext uri="{BB962C8B-B14F-4D97-AF65-F5344CB8AC3E}">
        <p14:creationId xmlns:p14="http://schemas.microsoft.com/office/powerpoint/2010/main" val="2565660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111</a:t>
            </a:fld>
            <a:endParaRPr lang="en-US" altLang="en-US"/>
          </a:p>
        </p:txBody>
      </p:sp>
    </p:spTree>
    <p:extLst>
      <p:ext uri="{BB962C8B-B14F-4D97-AF65-F5344CB8AC3E}">
        <p14:creationId xmlns:p14="http://schemas.microsoft.com/office/powerpoint/2010/main" val="362739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114</a:t>
            </a:fld>
            <a:endParaRPr lang="en-US" altLang="en-US"/>
          </a:p>
        </p:txBody>
      </p:sp>
    </p:spTree>
    <p:extLst>
      <p:ext uri="{BB962C8B-B14F-4D97-AF65-F5344CB8AC3E}">
        <p14:creationId xmlns:p14="http://schemas.microsoft.com/office/powerpoint/2010/main" val="105077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117</a:t>
            </a:fld>
            <a:endParaRPr lang="en-US" altLang="en-US"/>
          </a:p>
        </p:txBody>
      </p:sp>
    </p:spTree>
    <p:extLst>
      <p:ext uri="{BB962C8B-B14F-4D97-AF65-F5344CB8AC3E}">
        <p14:creationId xmlns:p14="http://schemas.microsoft.com/office/powerpoint/2010/main" val="118280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3</a:t>
            </a:fld>
            <a:endParaRPr lang="en-US" altLang="en-US"/>
          </a:p>
        </p:txBody>
      </p:sp>
    </p:spTree>
    <p:extLst>
      <p:ext uri="{BB962C8B-B14F-4D97-AF65-F5344CB8AC3E}">
        <p14:creationId xmlns:p14="http://schemas.microsoft.com/office/powerpoint/2010/main" val="3264375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118</a:t>
            </a:fld>
            <a:endParaRPr lang="en-US" altLang="en-US"/>
          </a:p>
        </p:txBody>
      </p:sp>
    </p:spTree>
    <p:extLst>
      <p:ext uri="{BB962C8B-B14F-4D97-AF65-F5344CB8AC3E}">
        <p14:creationId xmlns:p14="http://schemas.microsoft.com/office/powerpoint/2010/main" val="3071373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128</a:t>
            </a:fld>
            <a:endParaRPr lang="en-US" altLang="en-US"/>
          </a:p>
        </p:txBody>
      </p:sp>
    </p:spTree>
    <p:extLst>
      <p:ext uri="{BB962C8B-B14F-4D97-AF65-F5344CB8AC3E}">
        <p14:creationId xmlns:p14="http://schemas.microsoft.com/office/powerpoint/2010/main" val="369014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129</a:t>
            </a:fld>
            <a:endParaRPr lang="en-US" altLang="en-US"/>
          </a:p>
        </p:txBody>
      </p:sp>
    </p:spTree>
    <p:extLst>
      <p:ext uri="{BB962C8B-B14F-4D97-AF65-F5344CB8AC3E}">
        <p14:creationId xmlns:p14="http://schemas.microsoft.com/office/powerpoint/2010/main" val="2628001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130</a:t>
            </a:fld>
            <a:endParaRPr lang="en-US" altLang="en-US"/>
          </a:p>
        </p:txBody>
      </p:sp>
    </p:spTree>
    <p:extLst>
      <p:ext uri="{BB962C8B-B14F-4D97-AF65-F5344CB8AC3E}">
        <p14:creationId xmlns:p14="http://schemas.microsoft.com/office/powerpoint/2010/main" val="396446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131</a:t>
            </a:fld>
            <a:endParaRPr lang="en-US" altLang="en-US"/>
          </a:p>
        </p:txBody>
      </p:sp>
    </p:spTree>
    <p:extLst>
      <p:ext uri="{BB962C8B-B14F-4D97-AF65-F5344CB8AC3E}">
        <p14:creationId xmlns:p14="http://schemas.microsoft.com/office/powerpoint/2010/main" val="2124073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132</a:t>
            </a:fld>
            <a:endParaRPr lang="en-US" altLang="en-US"/>
          </a:p>
        </p:txBody>
      </p:sp>
    </p:spTree>
    <p:extLst>
      <p:ext uri="{BB962C8B-B14F-4D97-AF65-F5344CB8AC3E}">
        <p14:creationId xmlns:p14="http://schemas.microsoft.com/office/powerpoint/2010/main" val="412644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133</a:t>
            </a:fld>
            <a:endParaRPr lang="en-US" altLang="en-US"/>
          </a:p>
        </p:txBody>
      </p:sp>
    </p:spTree>
    <p:extLst>
      <p:ext uri="{BB962C8B-B14F-4D97-AF65-F5344CB8AC3E}">
        <p14:creationId xmlns:p14="http://schemas.microsoft.com/office/powerpoint/2010/main" val="472678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134</a:t>
            </a:fld>
            <a:endParaRPr lang="en-US" altLang="en-US"/>
          </a:p>
        </p:txBody>
      </p:sp>
    </p:spTree>
    <p:extLst>
      <p:ext uri="{BB962C8B-B14F-4D97-AF65-F5344CB8AC3E}">
        <p14:creationId xmlns:p14="http://schemas.microsoft.com/office/powerpoint/2010/main" val="1178414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136</a:t>
            </a:fld>
            <a:endParaRPr lang="en-US" altLang="en-US"/>
          </a:p>
        </p:txBody>
      </p:sp>
    </p:spTree>
    <p:extLst>
      <p:ext uri="{BB962C8B-B14F-4D97-AF65-F5344CB8AC3E}">
        <p14:creationId xmlns:p14="http://schemas.microsoft.com/office/powerpoint/2010/main" val="3089795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141</a:t>
            </a:fld>
            <a:endParaRPr lang="en-US" altLang="en-US"/>
          </a:p>
        </p:txBody>
      </p:sp>
    </p:spTree>
    <p:extLst>
      <p:ext uri="{BB962C8B-B14F-4D97-AF65-F5344CB8AC3E}">
        <p14:creationId xmlns:p14="http://schemas.microsoft.com/office/powerpoint/2010/main" val="321341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9</a:t>
            </a:fld>
            <a:endParaRPr lang="en-US" altLang="en-US"/>
          </a:p>
        </p:txBody>
      </p:sp>
    </p:spTree>
    <p:extLst>
      <p:ext uri="{BB962C8B-B14F-4D97-AF65-F5344CB8AC3E}">
        <p14:creationId xmlns:p14="http://schemas.microsoft.com/office/powerpoint/2010/main" val="1388689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146</a:t>
            </a:fld>
            <a:endParaRPr lang="en-US" altLang="en-US"/>
          </a:p>
        </p:txBody>
      </p:sp>
    </p:spTree>
    <p:extLst>
      <p:ext uri="{BB962C8B-B14F-4D97-AF65-F5344CB8AC3E}">
        <p14:creationId xmlns:p14="http://schemas.microsoft.com/office/powerpoint/2010/main" val="120145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147</a:t>
            </a:fld>
            <a:endParaRPr lang="en-US" altLang="en-US"/>
          </a:p>
        </p:txBody>
      </p:sp>
    </p:spTree>
    <p:extLst>
      <p:ext uri="{BB962C8B-B14F-4D97-AF65-F5344CB8AC3E}">
        <p14:creationId xmlns:p14="http://schemas.microsoft.com/office/powerpoint/2010/main" val="2538775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148</a:t>
            </a:fld>
            <a:endParaRPr lang="en-US" altLang="en-US"/>
          </a:p>
        </p:txBody>
      </p:sp>
    </p:spTree>
    <p:extLst>
      <p:ext uri="{BB962C8B-B14F-4D97-AF65-F5344CB8AC3E}">
        <p14:creationId xmlns:p14="http://schemas.microsoft.com/office/powerpoint/2010/main" val="52305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149</a:t>
            </a:fld>
            <a:endParaRPr lang="en-US" altLang="en-US"/>
          </a:p>
        </p:txBody>
      </p:sp>
    </p:spTree>
    <p:extLst>
      <p:ext uri="{BB962C8B-B14F-4D97-AF65-F5344CB8AC3E}">
        <p14:creationId xmlns:p14="http://schemas.microsoft.com/office/powerpoint/2010/main" val="62188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10</a:t>
            </a:fld>
            <a:endParaRPr lang="en-US" altLang="en-US"/>
          </a:p>
        </p:txBody>
      </p:sp>
    </p:spTree>
    <p:extLst>
      <p:ext uri="{BB962C8B-B14F-4D97-AF65-F5344CB8AC3E}">
        <p14:creationId xmlns:p14="http://schemas.microsoft.com/office/powerpoint/2010/main" val="130385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14</a:t>
            </a:fld>
            <a:endParaRPr lang="en-US" altLang="en-US"/>
          </a:p>
        </p:txBody>
      </p:sp>
    </p:spTree>
    <p:extLst>
      <p:ext uri="{BB962C8B-B14F-4D97-AF65-F5344CB8AC3E}">
        <p14:creationId xmlns:p14="http://schemas.microsoft.com/office/powerpoint/2010/main" val="237801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22</a:t>
            </a:fld>
            <a:endParaRPr lang="en-US" altLang="en-US"/>
          </a:p>
        </p:txBody>
      </p:sp>
    </p:spTree>
    <p:extLst>
      <p:ext uri="{BB962C8B-B14F-4D97-AF65-F5344CB8AC3E}">
        <p14:creationId xmlns:p14="http://schemas.microsoft.com/office/powerpoint/2010/main" val="134500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23</a:t>
            </a:fld>
            <a:endParaRPr lang="en-US" altLang="en-US"/>
          </a:p>
        </p:txBody>
      </p:sp>
    </p:spTree>
    <p:extLst>
      <p:ext uri="{BB962C8B-B14F-4D97-AF65-F5344CB8AC3E}">
        <p14:creationId xmlns:p14="http://schemas.microsoft.com/office/powerpoint/2010/main" val="126237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F208B19A-6A38-814F-A7E5-5C1BCEC9D16C}" type="slidenum">
              <a:rPr lang="en-US" altLang="en-US" smtClean="0"/>
              <a:pPr>
                <a:defRPr/>
              </a:pPr>
              <a:t>24</a:t>
            </a:fld>
            <a:endParaRPr lang="en-US" altLang="en-US"/>
          </a:p>
        </p:txBody>
      </p:sp>
    </p:spTree>
    <p:extLst>
      <p:ext uri="{BB962C8B-B14F-4D97-AF65-F5344CB8AC3E}">
        <p14:creationId xmlns:p14="http://schemas.microsoft.com/office/powerpoint/2010/main" val="257420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59" name="Title Text"/>
          <p:cNvSpPr txBox="1">
            <a:spLocks noGrp="1"/>
          </p:cNvSpPr>
          <p:nvPr>
            <p:ph type="title"/>
          </p:nvPr>
        </p:nvSpPr>
        <p:spPr>
          <a:xfrm>
            <a:off x="609600" y="531286"/>
            <a:ext cx="10972800" cy="855135"/>
          </a:xfrm>
          <a:prstGeom prst="rect">
            <a:avLst/>
          </a:prstGeom>
        </p:spPr>
        <p:txBody>
          <a:bodyPr anchor="ctr"/>
          <a:lstStyle/>
          <a:p>
            <a:r>
              <a:t>Title Text</a:t>
            </a:r>
          </a:p>
        </p:txBody>
      </p:sp>
      <p:sp>
        <p:nvSpPr>
          <p:cNvPr id="60" name="Body Level One…"/>
          <p:cNvSpPr txBox="1">
            <a:spLocks noGrp="1"/>
          </p:cNvSpPr>
          <p:nvPr>
            <p:ph type="body" sz="quarter" idx="1"/>
          </p:nvPr>
        </p:nvSpPr>
        <p:spPr>
          <a:xfrm>
            <a:off x="609600" y="317793"/>
            <a:ext cx="10972800" cy="476251"/>
          </a:xfrm>
          <a:prstGeom prst="rect">
            <a:avLst/>
          </a:prstGeom>
        </p:spPr>
        <p:txBody>
          <a:bodyPr/>
          <a:lstStyle>
            <a:lvl1pPr marL="0" indent="0">
              <a:spcBef>
                <a:spcPts val="533"/>
              </a:spcBef>
              <a:buClrTx/>
              <a:buSzTx/>
              <a:buFontTx/>
              <a:buNone/>
              <a:defRPr sz="2400">
                <a:latin typeface="Open Sans Light"/>
                <a:ea typeface="Open Sans Light"/>
                <a:cs typeface="Open Sans Light"/>
                <a:sym typeface="Open Sans Light"/>
              </a:defRPr>
            </a:lvl1pPr>
            <a:lvl2pPr marL="599425" indent="-256534">
              <a:spcBef>
                <a:spcPts val="533"/>
              </a:spcBef>
              <a:buClrTx/>
              <a:buFontTx/>
              <a:defRPr sz="2400">
                <a:latin typeface="Open Sans Light"/>
                <a:ea typeface="Open Sans Light"/>
                <a:cs typeface="Open Sans Light"/>
                <a:sym typeface="Open Sans Light"/>
              </a:defRPr>
            </a:lvl2pPr>
            <a:lvl3pPr>
              <a:spcBef>
                <a:spcPts val="533"/>
              </a:spcBef>
              <a:buClrTx/>
              <a:buFontTx/>
              <a:defRPr sz="2400">
                <a:latin typeface="Open Sans Light"/>
                <a:ea typeface="Open Sans Light"/>
                <a:cs typeface="Open Sans Light"/>
                <a:sym typeface="Open Sans Light"/>
              </a:defRPr>
            </a:lvl3pPr>
            <a:lvl4pPr marL="1309222" indent="-280548">
              <a:spcBef>
                <a:spcPts val="533"/>
              </a:spcBef>
              <a:buClrTx/>
              <a:buFontTx/>
              <a:defRPr sz="2400">
                <a:latin typeface="Open Sans Light"/>
                <a:ea typeface="Open Sans Light"/>
                <a:cs typeface="Open Sans Light"/>
                <a:sym typeface="Open Sans Light"/>
              </a:defRPr>
            </a:lvl4pPr>
            <a:lvl5pPr marL="1652113" indent="-280548">
              <a:spcBef>
                <a:spcPts val="533"/>
              </a:spcBef>
              <a:buClrTx/>
              <a:buFontTx/>
              <a:defRPr sz="2400">
                <a:latin typeface="Open Sans Light"/>
                <a:ea typeface="Open Sans Light"/>
                <a:cs typeface="Open Sans Light"/>
                <a:sym typeface="Open Sans Light"/>
              </a:defRPr>
            </a:lvl5pPr>
          </a:lstStyle>
          <a:p>
            <a:r>
              <a:t>Body Level One</a:t>
            </a:r>
          </a:p>
          <a:p>
            <a:pPr lvl="1"/>
            <a:r>
              <a:t>Body Level Two</a:t>
            </a:r>
          </a:p>
          <a:p>
            <a:pPr lvl="2"/>
            <a:r>
              <a:t>Body Level Three</a:t>
            </a:r>
          </a:p>
          <a:p>
            <a:pPr lvl="3"/>
            <a:r>
              <a:t>Body Level Four</a:t>
            </a:r>
          </a:p>
          <a:p>
            <a:pPr lvl="4"/>
            <a:r>
              <a:t>Body Level Five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4333238"/>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6" name="Picture Placeholder 9">
            <a:extLst>
              <a:ext uri="{FF2B5EF4-FFF2-40B4-BE49-F238E27FC236}">
                <a16:creationId xmlns:a16="http://schemas.microsoft.com/office/drawing/2014/main" id="{D05793D9-1284-3FDB-18EB-4030BE5A5814}"/>
              </a:ext>
            </a:extLst>
          </p:cNvPr>
          <p:cNvSpPr>
            <a:spLocks noGrp="1"/>
          </p:cNvSpPr>
          <p:nvPr>
            <p:ph type="pic" sz="quarter" idx="17"/>
          </p:nvPr>
        </p:nvSpPr>
        <p:spPr>
          <a:xfrm>
            <a:off x="0" y="0"/>
            <a:ext cx="12191999" cy="6858000"/>
          </a:xfrm>
        </p:spPr>
        <p:txBody>
          <a:bodyPr/>
          <a:lstStyle/>
          <a:p>
            <a:endParaRPr lang="en-US"/>
          </a:p>
        </p:txBody>
      </p:sp>
    </p:spTree>
    <p:extLst>
      <p:ext uri="{BB962C8B-B14F-4D97-AF65-F5344CB8AC3E}">
        <p14:creationId xmlns:p14="http://schemas.microsoft.com/office/powerpoint/2010/main" val="2277430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7" name="Title 1"/>
          <p:cNvSpPr>
            <a:spLocks noGrp="1"/>
          </p:cNvSpPr>
          <p:nvPr>
            <p:ph type="title"/>
          </p:nvPr>
        </p:nvSpPr>
        <p:spPr>
          <a:xfrm>
            <a:off x="703381" y="68291"/>
            <a:ext cx="10972800" cy="731520"/>
          </a:xfrm>
          <a:prstGeom prst="rect">
            <a:avLst/>
          </a:prstGeom>
        </p:spPr>
        <p:txBody>
          <a:bodyPr lIns="0" tIns="0" rIns="0" bIns="19312" anchor="b" anchorCtr="0"/>
          <a:lstStyle>
            <a:lvl1pPr>
              <a:lnSpc>
                <a:spcPct val="80000"/>
              </a:lnSpc>
              <a:defRPr sz="1337" b="1">
                <a:solidFill>
                  <a:srgbClr val="333E48"/>
                </a:solidFill>
              </a:defRPr>
            </a:lvl1pPr>
          </a:lstStyle>
          <a:p>
            <a:r>
              <a:rPr lang="en-US"/>
              <a:t>Click to edit Master title style</a:t>
            </a:r>
          </a:p>
        </p:txBody>
      </p:sp>
      <p:sp>
        <p:nvSpPr>
          <p:cNvPr id="8" name="Text Placeholder 3"/>
          <p:cNvSpPr>
            <a:spLocks noGrp="1"/>
          </p:cNvSpPr>
          <p:nvPr>
            <p:ph type="body" sz="half" idx="2"/>
          </p:nvPr>
        </p:nvSpPr>
        <p:spPr>
          <a:xfrm>
            <a:off x="703381" y="801317"/>
            <a:ext cx="10972800" cy="243840"/>
          </a:xfrm>
          <a:prstGeom prst="rect">
            <a:avLst/>
          </a:prstGeom>
        </p:spPr>
        <p:txBody>
          <a:bodyPr lIns="0" tIns="19312" rIns="0" bIns="0">
            <a:noAutofit/>
          </a:bodyPr>
          <a:lstStyle>
            <a:lvl1pPr marL="0" indent="0">
              <a:lnSpc>
                <a:spcPct val="80000"/>
              </a:lnSpc>
              <a:spcBef>
                <a:spcPts val="0"/>
              </a:spcBef>
              <a:buNone/>
              <a:defRPr sz="780" i="0" cap="none" baseline="0">
                <a:solidFill>
                  <a:srgbClr val="E63C2F"/>
                </a:solidFill>
              </a:defRPr>
            </a:lvl1pPr>
            <a:lvl2pPr marL="268855" indent="0">
              <a:buNone/>
              <a:defRPr sz="724"/>
            </a:lvl2pPr>
            <a:lvl3pPr marL="537709" indent="0">
              <a:buNone/>
              <a:defRPr sz="613"/>
            </a:lvl3pPr>
            <a:lvl4pPr marL="806564" indent="0">
              <a:buNone/>
              <a:defRPr sz="557"/>
            </a:lvl4pPr>
            <a:lvl5pPr marL="1075418" indent="0">
              <a:buNone/>
              <a:defRPr sz="557"/>
            </a:lvl5pPr>
            <a:lvl6pPr marL="1344272" indent="0">
              <a:buNone/>
              <a:defRPr sz="557"/>
            </a:lvl6pPr>
            <a:lvl7pPr marL="1613126" indent="0">
              <a:buNone/>
              <a:defRPr sz="557"/>
            </a:lvl7pPr>
            <a:lvl8pPr marL="1881981" indent="0">
              <a:buNone/>
              <a:defRPr sz="557"/>
            </a:lvl8pPr>
            <a:lvl9pPr marL="2150836" indent="0">
              <a:buNone/>
              <a:defRPr sz="557"/>
            </a:lvl9pPr>
          </a:lstStyle>
          <a:p>
            <a:pPr lvl="0"/>
            <a:r>
              <a:rPr lang="en-US"/>
              <a:t>Click to edit Master text style</a:t>
            </a:r>
          </a:p>
        </p:txBody>
      </p:sp>
    </p:spTree>
    <p:extLst>
      <p:ext uri="{BB962C8B-B14F-4D97-AF65-F5344CB8AC3E}">
        <p14:creationId xmlns:p14="http://schemas.microsoft.com/office/powerpoint/2010/main" val="366379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280" y="273600"/>
            <a:ext cx="10972160" cy="1144800"/>
          </a:xfrm>
          <a:prstGeom prst="rect">
            <a:avLst/>
          </a:prstGeom>
        </p:spPr>
        <p:txBody>
          <a:bodyPr lIns="0" tIns="0" rIns="0" bIns="0" anchor="ctr">
            <a:noAutofit/>
          </a:bodyPr>
          <a:lstStyle/>
          <a:p>
            <a:endParaRPr lang="en-IN" sz="3200" b="0" strike="noStrike" spc="-1">
              <a:solidFill>
                <a:srgbClr val="474C53"/>
              </a:solidFill>
              <a:latin typeface="Calibri"/>
            </a:endParaRPr>
          </a:p>
        </p:txBody>
      </p:sp>
      <p:sp>
        <p:nvSpPr>
          <p:cNvPr id="51" name="PlaceHolder 2"/>
          <p:cNvSpPr>
            <a:spLocks noGrp="1"/>
          </p:cNvSpPr>
          <p:nvPr>
            <p:ph type="subTitle"/>
          </p:nvPr>
        </p:nvSpPr>
        <p:spPr>
          <a:xfrm>
            <a:off x="609280" y="1604640"/>
            <a:ext cx="10972160" cy="3977280"/>
          </a:xfrm>
          <a:prstGeom prst="rect">
            <a:avLst/>
          </a:prstGeom>
        </p:spPr>
        <p:txBody>
          <a:bodyPr lIns="0" tIns="0" rIns="0" bIns="0" anchor="ctr">
            <a:noAutofit/>
          </a:bodyPr>
          <a:lstStyle/>
          <a:p>
            <a:pPr algn="ctr"/>
            <a:endParaRPr lang="en-IN" sz="4267" b="0" strike="noStrike" spc="-1">
              <a:latin typeface="Arial"/>
            </a:endParaRPr>
          </a:p>
        </p:txBody>
      </p:sp>
    </p:spTree>
    <p:extLst>
      <p:ext uri="{BB962C8B-B14F-4D97-AF65-F5344CB8AC3E}">
        <p14:creationId xmlns:p14="http://schemas.microsoft.com/office/powerpoint/2010/main" val="30787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microsoft.com/office/2018/10/relationships/comments" Target="../comments/modernComment_1EE_F96B2171.xml"/><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5.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66.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microsoft.com/office/2018/10/relationships/comments" Target="../comments/modernComment_106_66B475BC.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microsoft.com/office/2018/10/relationships/comments" Target="../comments/modernComment_10F_3B5BEFD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microsoft.com/office/2018/10/relationships/comments" Target="../comments/modernComment_1E5_9C8750B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microsoft.com/office/2018/10/relationships/comments" Target="../comments/modernComment_121_74FE26C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microsoft.com/office/2018/10/relationships/comments" Target="../comments/modernComment_1EF_FDFC1DFF.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38914" y="350149"/>
            <a:ext cx="862893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Web Development Summary</a:t>
            </a:r>
            <a:endParaRPr lang="en-US" sz="4267">
              <a:cs typeface="Calibri"/>
            </a:endParaRPr>
          </a:p>
        </p:txBody>
      </p:sp>
      <p:graphicFrame>
        <p:nvGraphicFramePr>
          <p:cNvPr id="2" name="Table 2">
            <a:extLst>
              <a:ext uri="{FF2B5EF4-FFF2-40B4-BE49-F238E27FC236}">
                <a16:creationId xmlns:a16="http://schemas.microsoft.com/office/drawing/2014/main" id="{A7CA6D7E-49E9-3EA6-BB29-A1E6CCC1CB3D}"/>
              </a:ext>
            </a:extLst>
          </p:cNvPr>
          <p:cNvGraphicFramePr>
            <a:graphicFrameLocks noGrp="1"/>
          </p:cNvGraphicFramePr>
          <p:nvPr/>
        </p:nvGraphicFramePr>
        <p:xfrm>
          <a:off x="494631" y="1296737"/>
          <a:ext cx="11256853" cy="4171104"/>
        </p:xfrm>
        <a:graphic>
          <a:graphicData uri="http://schemas.openxmlformats.org/drawingml/2006/table">
            <a:tbl>
              <a:tblPr firstRow="1" bandRow="1">
                <a:tableStyleId>{5C22544A-7EE6-4342-B048-85BDC9FD1C3A}</a:tableStyleId>
              </a:tblPr>
              <a:tblGrid>
                <a:gridCol w="902368">
                  <a:extLst>
                    <a:ext uri="{9D8B030D-6E8A-4147-A177-3AD203B41FA5}">
                      <a16:colId xmlns:a16="http://schemas.microsoft.com/office/drawing/2014/main" val="173315007"/>
                    </a:ext>
                  </a:extLst>
                </a:gridCol>
                <a:gridCol w="5173588">
                  <a:extLst>
                    <a:ext uri="{9D8B030D-6E8A-4147-A177-3AD203B41FA5}">
                      <a16:colId xmlns:a16="http://schemas.microsoft.com/office/drawing/2014/main" val="3696597127"/>
                    </a:ext>
                  </a:extLst>
                </a:gridCol>
                <a:gridCol w="3058369">
                  <a:extLst>
                    <a:ext uri="{9D8B030D-6E8A-4147-A177-3AD203B41FA5}">
                      <a16:colId xmlns:a16="http://schemas.microsoft.com/office/drawing/2014/main" val="3746658025"/>
                    </a:ext>
                  </a:extLst>
                </a:gridCol>
                <a:gridCol w="2122528">
                  <a:extLst>
                    <a:ext uri="{9D8B030D-6E8A-4147-A177-3AD203B41FA5}">
                      <a16:colId xmlns:a16="http://schemas.microsoft.com/office/drawing/2014/main" val="2182802604"/>
                    </a:ext>
                  </a:extLst>
                </a:gridCol>
              </a:tblGrid>
              <a:tr h="464343">
                <a:tc>
                  <a:txBody>
                    <a:bodyPr/>
                    <a:lstStyle/>
                    <a:p>
                      <a:pPr lvl="0" algn="l">
                        <a:buNone/>
                      </a:pPr>
                      <a:r>
                        <a:rPr lang="en-US" sz="1600" err="1">
                          <a:latin typeface="Montserrat Medium"/>
                        </a:rPr>
                        <a:t>S.No</a:t>
                      </a:r>
                    </a:p>
                  </a:txBody>
                  <a:tcPr marL="121920" marR="121920" marT="60960" marB="60960" anchor="ctr"/>
                </a:tc>
                <a:tc>
                  <a:txBody>
                    <a:bodyPr/>
                    <a:lstStyle/>
                    <a:p>
                      <a:pPr algn="l"/>
                      <a:r>
                        <a:rPr lang="en-US" sz="1600" b="1">
                          <a:latin typeface="Montserrat SemiBold"/>
                        </a:rPr>
                        <a:t>Name of Project</a:t>
                      </a:r>
                    </a:p>
                  </a:txBody>
                  <a:tcPr marL="121920" marR="121920" marT="60960" marB="60960" anchor="ctr"/>
                </a:tc>
                <a:tc>
                  <a:txBody>
                    <a:bodyPr/>
                    <a:lstStyle/>
                    <a:p>
                      <a:pPr algn="l"/>
                      <a:r>
                        <a:rPr lang="en-US" sz="1600">
                          <a:latin typeface="Montserrat SemiBold"/>
                        </a:rPr>
                        <a:t>Industry Domain</a:t>
                      </a:r>
                    </a:p>
                  </a:txBody>
                  <a:tcPr marL="121920" marR="121920" marT="60960" marB="60960" anchor="ctr"/>
                </a:tc>
                <a:tc>
                  <a:txBody>
                    <a:bodyPr/>
                    <a:lstStyle/>
                    <a:p>
                      <a:pPr algn="l"/>
                      <a:r>
                        <a:rPr lang="en-US" sz="1600">
                          <a:latin typeface="Montserrat SemiBold"/>
                        </a:rPr>
                        <a:t>Status</a:t>
                      </a:r>
                    </a:p>
                  </a:txBody>
                  <a:tcPr marL="121920" marR="121920" marT="60960" marB="60960" anchor="ctr"/>
                </a:tc>
                <a:extLst>
                  <a:ext uri="{0D108BD9-81ED-4DB2-BD59-A6C34878D82A}">
                    <a16:rowId xmlns:a16="http://schemas.microsoft.com/office/drawing/2014/main" val="2893539316"/>
                  </a:ext>
                </a:extLst>
              </a:tr>
              <a:tr h="440531">
                <a:tc>
                  <a:txBody>
                    <a:bodyPr/>
                    <a:lstStyle/>
                    <a:p>
                      <a:r>
                        <a:rPr lang="en-US" sz="1600">
                          <a:latin typeface="Montserrat"/>
                        </a:rPr>
                        <a:t>1</a:t>
                      </a:r>
                    </a:p>
                  </a:txBody>
                  <a:tcPr marL="121920" marR="121920" marT="60960" marB="60960" anchor="ctr"/>
                </a:tc>
                <a:tc>
                  <a:txBody>
                    <a:bodyPr/>
                    <a:lstStyle/>
                    <a:p>
                      <a:r>
                        <a:rPr lang="en-US" sz="1600">
                          <a:latin typeface="Montserrat"/>
                        </a:rPr>
                        <a:t>SEBO</a:t>
                      </a:r>
                    </a:p>
                  </a:txBody>
                  <a:tcPr marL="121920" marR="121920" marT="60960" marB="60960" anchor="ctr"/>
                </a:tc>
                <a:tc>
                  <a:txBody>
                    <a:bodyPr/>
                    <a:lstStyle/>
                    <a:p>
                      <a:r>
                        <a:rPr lang="en-US" sz="1600">
                          <a:latin typeface="Montserrat"/>
                        </a:rPr>
                        <a:t>Retail / eCommerce </a:t>
                      </a:r>
                    </a:p>
                  </a:txBody>
                  <a:tcPr marL="121920" marR="121920" marT="60960" marB="60960" anchor="ctr"/>
                </a:tc>
                <a:tc>
                  <a:txBody>
                    <a:bodyPr/>
                    <a:lstStyle/>
                    <a:p>
                      <a:r>
                        <a:rPr lang="en-US" sz="1600">
                          <a:latin typeface="Montserrat"/>
                        </a:rPr>
                        <a:t>Closed</a:t>
                      </a:r>
                    </a:p>
                  </a:txBody>
                  <a:tcPr marL="121920" marR="121920" marT="60960" marB="60960" anchor="ctr"/>
                </a:tc>
                <a:extLst>
                  <a:ext uri="{0D108BD9-81ED-4DB2-BD59-A6C34878D82A}">
                    <a16:rowId xmlns:a16="http://schemas.microsoft.com/office/drawing/2014/main" val="2104484225"/>
                  </a:ext>
                </a:extLst>
              </a:tr>
              <a:tr h="440531">
                <a:tc>
                  <a:txBody>
                    <a:bodyPr/>
                    <a:lstStyle/>
                    <a:p>
                      <a:r>
                        <a:rPr lang="en-US" sz="1600">
                          <a:latin typeface="Montserrat"/>
                        </a:rPr>
                        <a:t>2</a:t>
                      </a:r>
                    </a:p>
                  </a:txBody>
                  <a:tcPr marL="121920" marR="121920" marT="60960" marB="60960" anchor="ctr"/>
                </a:tc>
                <a:tc>
                  <a:txBody>
                    <a:bodyPr/>
                    <a:lstStyle/>
                    <a:p>
                      <a:r>
                        <a:rPr lang="en-US" sz="1600">
                          <a:latin typeface="Montserrat"/>
                        </a:rPr>
                        <a:t>Fitted Running </a:t>
                      </a:r>
                    </a:p>
                  </a:txBody>
                  <a:tcPr marL="121920" marR="121920" marT="60960" marB="60960" anchor="ctr"/>
                </a:tc>
                <a:tc>
                  <a:txBody>
                    <a:bodyPr/>
                    <a:lstStyle/>
                    <a:p>
                      <a:r>
                        <a:rPr lang="en-US" sz="1600">
                          <a:latin typeface="Montserrat"/>
                        </a:rPr>
                        <a:t>Retail / eCommerce </a:t>
                      </a:r>
                    </a:p>
                  </a:txBody>
                  <a:tcPr marL="121920" marR="121920" marT="60960" marB="60960" anchor="ctr"/>
                </a:tc>
                <a:tc>
                  <a:txBody>
                    <a:bodyPr/>
                    <a:lstStyle/>
                    <a:p>
                      <a:r>
                        <a:rPr lang="en-US" sz="1600">
                          <a:latin typeface="Montserrat"/>
                        </a:rPr>
                        <a:t>Closed</a:t>
                      </a:r>
                    </a:p>
                  </a:txBody>
                  <a:tcPr marL="121920" marR="121920" marT="60960" marB="60960" anchor="ctr"/>
                </a:tc>
                <a:extLst>
                  <a:ext uri="{0D108BD9-81ED-4DB2-BD59-A6C34878D82A}">
                    <a16:rowId xmlns:a16="http://schemas.microsoft.com/office/drawing/2014/main" val="1699827243"/>
                  </a:ext>
                </a:extLst>
              </a:tr>
              <a:tr h="497400">
                <a:tc>
                  <a:txBody>
                    <a:bodyPr/>
                    <a:lstStyle/>
                    <a:p>
                      <a:r>
                        <a:rPr lang="en-US" sz="1600">
                          <a:latin typeface="Montserrat"/>
                        </a:rPr>
                        <a:t>3</a:t>
                      </a:r>
                    </a:p>
                  </a:txBody>
                  <a:tcPr marL="121920" marR="121920" marT="60960" marB="60960" anchor="ctr"/>
                </a:tc>
                <a:tc>
                  <a:txBody>
                    <a:bodyPr/>
                    <a:lstStyle/>
                    <a:p>
                      <a:r>
                        <a:rPr lang="en-US" sz="1600">
                          <a:latin typeface="Montserrat"/>
                        </a:rPr>
                        <a:t>CII</a:t>
                      </a:r>
                    </a:p>
                  </a:txBody>
                  <a:tcPr marL="121920" marR="121920" marT="60960" marB="60960" anchor="ctr"/>
                </a:tc>
                <a:tc>
                  <a:txBody>
                    <a:bodyPr/>
                    <a:lstStyle/>
                    <a:p>
                      <a:r>
                        <a:rPr lang="en-US" sz="1600">
                          <a:latin typeface="Montserrat"/>
                        </a:rPr>
                        <a:t>BFSI</a:t>
                      </a:r>
                    </a:p>
                  </a:txBody>
                  <a:tcPr marL="121920" marR="121920" marT="60960" marB="60960" anchor="ctr"/>
                </a:tc>
                <a:tc>
                  <a:txBody>
                    <a:bodyPr/>
                    <a:lstStyle/>
                    <a:p>
                      <a:r>
                        <a:rPr lang="en-US" sz="1600">
                          <a:latin typeface="Montserrat"/>
                        </a:rPr>
                        <a:t>Active</a:t>
                      </a:r>
                    </a:p>
                  </a:txBody>
                  <a:tcPr marL="121920" marR="121920" marT="60960" marB="60960" anchor="ctr"/>
                </a:tc>
                <a:extLst>
                  <a:ext uri="{0D108BD9-81ED-4DB2-BD59-A6C34878D82A}">
                    <a16:rowId xmlns:a16="http://schemas.microsoft.com/office/drawing/2014/main" val="1368713625"/>
                  </a:ext>
                </a:extLst>
              </a:tr>
              <a:tr h="428624">
                <a:tc>
                  <a:txBody>
                    <a:bodyPr/>
                    <a:lstStyle/>
                    <a:p>
                      <a:pPr lvl="0">
                        <a:buNone/>
                      </a:pPr>
                      <a:r>
                        <a:rPr lang="en-US" sz="1600">
                          <a:latin typeface="Montserrat"/>
                        </a:rPr>
                        <a:t>4</a:t>
                      </a:r>
                    </a:p>
                  </a:txBody>
                  <a:tcPr marL="121920" marR="121920" marT="60960" marB="60960" anchor="ctr"/>
                </a:tc>
                <a:tc>
                  <a:txBody>
                    <a:bodyPr/>
                    <a:lstStyle/>
                    <a:p>
                      <a:r>
                        <a:rPr lang="en-US" sz="1600" err="1">
                          <a:latin typeface="Montserrat"/>
                        </a:rPr>
                        <a:t>Kount</a:t>
                      </a:r>
                    </a:p>
                  </a:txBody>
                  <a:tcPr marL="121920" marR="121920" marT="60960" marB="60960" anchor="ctr"/>
                </a:tc>
                <a:tc>
                  <a:txBody>
                    <a:bodyPr/>
                    <a:lstStyle/>
                    <a:p>
                      <a:pPr lvl="0">
                        <a:buNone/>
                      </a:pPr>
                      <a:r>
                        <a:rPr lang="en-US" sz="1600">
                          <a:latin typeface="Montserrat"/>
                        </a:rPr>
                        <a:t>BFSI</a:t>
                      </a:r>
                    </a:p>
                  </a:txBody>
                  <a:tcPr marL="121920" marR="121920" marT="60960" marB="60960" anchor="ctr"/>
                </a:tc>
                <a:tc>
                  <a:txBody>
                    <a:bodyPr/>
                    <a:lstStyle/>
                    <a:p>
                      <a:pPr lvl="0">
                        <a:buNone/>
                      </a:pPr>
                      <a:r>
                        <a:rPr lang="en-US" sz="1600">
                          <a:latin typeface="Montserrat"/>
                        </a:rPr>
                        <a:t>Active</a:t>
                      </a:r>
                    </a:p>
                  </a:txBody>
                  <a:tcPr marL="121920" marR="121920" marT="60960" marB="60960" anchor="ctr"/>
                </a:tc>
                <a:extLst>
                  <a:ext uri="{0D108BD9-81ED-4DB2-BD59-A6C34878D82A}">
                    <a16:rowId xmlns:a16="http://schemas.microsoft.com/office/drawing/2014/main" val="1882861167"/>
                  </a:ext>
                </a:extLst>
              </a:tr>
              <a:tr h="497400">
                <a:tc>
                  <a:txBody>
                    <a:bodyPr/>
                    <a:lstStyle/>
                    <a:p>
                      <a:pPr lvl="0">
                        <a:buNone/>
                      </a:pPr>
                      <a:r>
                        <a:rPr lang="en-US" sz="1600">
                          <a:latin typeface="Montserrat"/>
                        </a:rPr>
                        <a:t>5</a:t>
                      </a:r>
                    </a:p>
                  </a:txBody>
                  <a:tcPr marL="121920" marR="121920" marT="60960" marB="60960" anchor="ctr"/>
                </a:tc>
                <a:tc>
                  <a:txBody>
                    <a:bodyPr/>
                    <a:lstStyle/>
                    <a:p>
                      <a:pPr lvl="0">
                        <a:buNone/>
                      </a:pPr>
                      <a:r>
                        <a:rPr lang="en-US" sz="1600">
                          <a:latin typeface="Montserrat"/>
                        </a:rPr>
                        <a:t>Air Products </a:t>
                      </a:r>
                    </a:p>
                  </a:txBody>
                  <a:tcPr marL="121920" marR="121920" marT="60960" marB="60960" anchor="ctr"/>
                </a:tc>
                <a:tc>
                  <a:txBody>
                    <a:bodyPr/>
                    <a:lstStyle/>
                    <a:p>
                      <a:pPr lvl="0">
                        <a:buNone/>
                      </a:pPr>
                      <a:r>
                        <a:rPr lang="en-US" sz="1600">
                          <a:latin typeface="Montserrat"/>
                        </a:rPr>
                        <a:t>Manufacturing </a:t>
                      </a:r>
                    </a:p>
                  </a:txBody>
                  <a:tcPr marL="121920" marR="121920" marT="60960" marB="60960" anchor="ctr"/>
                </a:tc>
                <a:tc>
                  <a:txBody>
                    <a:bodyPr/>
                    <a:lstStyle/>
                    <a:p>
                      <a:pPr lvl="0">
                        <a:buNone/>
                      </a:pPr>
                      <a:r>
                        <a:rPr lang="en-US" sz="1600">
                          <a:latin typeface="Montserrat"/>
                        </a:rPr>
                        <a:t>Active</a:t>
                      </a:r>
                    </a:p>
                  </a:txBody>
                  <a:tcPr marL="121920" marR="121920" marT="60960" marB="60960" anchor="ctr"/>
                </a:tc>
                <a:extLst>
                  <a:ext uri="{0D108BD9-81ED-4DB2-BD59-A6C34878D82A}">
                    <a16:rowId xmlns:a16="http://schemas.microsoft.com/office/drawing/2014/main" val="775687896"/>
                  </a:ext>
                </a:extLst>
              </a:tr>
              <a:tr h="416719">
                <a:tc>
                  <a:txBody>
                    <a:bodyPr/>
                    <a:lstStyle/>
                    <a:p>
                      <a:pPr lvl="0">
                        <a:buNone/>
                      </a:pPr>
                      <a:r>
                        <a:rPr lang="en-US" sz="1600">
                          <a:latin typeface="Montserrat"/>
                        </a:rPr>
                        <a:t>6</a:t>
                      </a:r>
                    </a:p>
                  </a:txBody>
                  <a:tcPr marL="121920" marR="121920" marT="60960" marB="60960" anchor="ctr"/>
                </a:tc>
                <a:tc>
                  <a:txBody>
                    <a:bodyPr/>
                    <a:lstStyle/>
                    <a:p>
                      <a:pPr lvl="0">
                        <a:buNone/>
                      </a:pPr>
                      <a:r>
                        <a:rPr lang="en-US" sz="1600">
                          <a:latin typeface="Montserrat"/>
                        </a:rPr>
                        <a:t>AEYC</a:t>
                      </a:r>
                    </a:p>
                  </a:txBody>
                  <a:tcPr marL="121920" marR="121920" marT="60960" marB="60960" anchor="ctr"/>
                </a:tc>
                <a:tc>
                  <a:txBody>
                    <a:bodyPr/>
                    <a:lstStyle/>
                    <a:p>
                      <a:pPr lvl="0">
                        <a:buNone/>
                      </a:pPr>
                      <a:r>
                        <a:rPr lang="en-US" sz="1600">
                          <a:latin typeface="Montserrat"/>
                        </a:rPr>
                        <a:t>Education</a:t>
                      </a:r>
                    </a:p>
                  </a:txBody>
                  <a:tcPr marL="121920" marR="121920" marT="60960" marB="60960" anchor="ctr"/>
                </a:tc>
                <a:tc>
                  <a:txBody>
                    <a:bodyPr/>
                    <a:lstStyle/>
                    <a:p>
                      <a:pPr lvl="0">
                        <a:buNone/>
                      </a:pPr>
                      <a:r>
                        <a:rPr lang="en-US" sz="1600">
                          <a:latin typeface="Montserrat"/>
                        </a:rPr>
                        <a:t>Active</a:t>
                      </a:r>
                      <a:endParaRPr lang="en-US" sz="1800"/>
                    </a:p>
                  </a:txBody>
                  <a:tcPr marL="121920" marR="121920" marT="60960" marB="60960" anchor="ctr"/>
                </a:tc>
                <a:extLst>
                  <a:ext uri="{0D108BD9-81ED-4DB2-BD59-A6C34878D82A}">
                    <a16:rowId xmlns:a16="http://schemas.microsoft.com/office/drawing/2014/main" val="2825335283"/>
                  </a:ext>
                </a:extLst>
              </a:tr>
              <a:tr h="497400">
                <a:tc>
                  <a:txBody>
                    <a:bodyPr/>
                    <a:lstStyle/>
                    <a:p>
                      <a:pPr lvl="0">
                        <a:buNone/>
                      </a:pPr>
                      <a:r>
                        <a:rPr lang="en-US" sz="1600">
                          <a:latin typeface="Montserrat"/>
                        </a:rPr>
                        <a:t>7</a:t>
                      </a:r>
                    </a:p>
                  </a:txBody>
                  <a:tcPr marL="121920" marR="121920" marT="60960" marB="60960" anchor="ctr"/>
                </a:tc>
                <a:tc>
                  <a:txBody>
                    <a:bodyPr/>
                    <a:lstStyle/>
                    <a:p>
                      <a:pPr lvl="0">
                        <a:buNone/>
                      </a:pPr>
                      <a:endParaRPr lang="en-US" sz="1600" err="1">
                        <a:latin typeface="Montserrat"/>
                      </a:endParaRPr>
                    </a:p>
                  </a:txBody>
                  <a:tcPr marL="121920" marR="121920" marT="60960" marB="60960" anchor="ctr"/>
                </a:tc>
                <a:tc>
                  <a:txBody>
                    <a:bodyPr/>
                    <a:lstStyle/>
                    <a:p>
                      <a:pPr lvl="0">
                        <a:buNone/>
                      </a:pPr>
                      <a:endParaRPr lang="en-US" sz="1600">
                        <a:latin typeface="Montserrat"/>
                      </a:endParaRPr>
                    </a:p>
                  </a:txBody>
                  <a:tcPr marL="121920" marR="121920" marT="60960" marB="60960" anchor="ctr"/>
                </a:tc>
                <a:tc>
                  <a:txBody>
                    <a:bodyPr/>
                    <a:lstStyle/>
                    <a:p>
                      <a:pPr lvl="0">
                        <a:buNone/>
                      </a:pPr>
                      <a:endParaRPr lang="en-US" sz="1600">
                        <a:latin typeface="Montserrat"/>
                      </a:endParaRPr>
                    </a:p>
                  </a:txBody>
                  <a:tcPr marL="121920" marR="121920" marT="60960" marB="60960" anchor="ctr"/>
                </a:tc>
                <a:extLst>
                  <a:ext uri="{0D108BD9-81ED-4DB2-BD59-A6C34878D82A}">
                    <a16:rowId xmlns:a16="http://schemas.microsoft.com/office/drawing/2014/main" val="486213832"/>
                  </a:ext>
                </a:extLst>
              </a:tr>
              <a:tr h="488156">
                <a:tc>
                  <a:txBody>
                    <a:bodyPr/>
                    <a:lstStyle/>
                    <a:p>
                      <a:pPr lvl="0">
                        <a:buNone/>
                      </a:pPr>
                      <a:r>
                        <a:rPr lang="en-US" sz="1600">
                          <a:latin typeface="Montserrat"/>
                        </a:rPr>
                        <a:t>8</a:t>
                      </a:r>
                    </a:p>
                  </a:txBody>
                  <a:tcPr marL="121920" marR="121920" marT="60960" marB="60960" anchor="ctr"/>
                </a:tc>
                <a:tc>
                  <a:txBody>
                    <a:bodyPr/>
                    <a:lstStyle/>
                    <a:p>
                      <a:pPr lvl="0">
                        <a:buNone/>
                      </a:pPr>
                      <a:endParaRPr lang="en-US" sz="1600">
                        <a:latin typeface="Montserrat"/>
                      </a:endParaRPr>
                    </a:p>
                  </a:txBody>
                  <a:tcPr marL="121920" marR="121920" marT="60960" marB="60960" anchor="ctr"/>
                </a:tc>
                <a:tc>
                  <a:txBody>
                    <a:bodyPr/>
                    <a:lstStyle/>
                    <a:p>
                      <a:pPr lvl="0">
                        <a:buNone/>
                      </a:pPr>
                      <a:endParaRPr lang="en-US" sz="1600">
                        <a:latin typeface="Montserrat"/>
                      </a:endParaRPr>
                    </a:p>
                  </a:txBody>
                  <a:tcPr marL="121920" marR="121920" marT="60960" marB="60960" anchor="ctr"/>
                </a:tc>
                <a:tc>
                  <a:txBody>
                    <a:bodyPr/>
                    <a:lstStyle/>
                    <a:p>
                      <a:pPr lvl="0">
                        <a:buNone/>
                      </a:pPr>
                      <a:endParaRPr lang="en-US" sz="1600">
                        <a:latin typeface="Montserrat"/>
                      </a:endParaRPr>
                    </a:p>
                  </a:txBody>
                  <a:tcPr marL="121920" marR="121920" marT="60960" marB="60960" anchor="ctr"/>
                </a:tc>
                <a:extLst>
                  <a:ext uri="{0D108BD9-81ED-4DB2-BD59-A6C34878D82A}">
                    <a16:rowId xmlns:a16="http://schemas.microsoft.com/office/drawing/2014/main" val="1577690240"/>
                  </a:ext>
                </a:extLst>
              </a:tr>
            </a:tbl>
          </a:graphicData>
        </a:graphic>
      </p:graphicFrame>
      <p:cxnSp>
        <p:nvCxnSpPr>
          <p:cNvPr id="4" name="Straight Arrow Connector 3">
            <a:extLst>
              <a:ext uri="{FF2B5EF4-FFF2-40B4-BE49-F238E27FC236}">
                <a16:creationId xmlns:a16="http://schemas.microsoft.com/office/drawing/2014/main" id="{6B46D9E4-DACB-D020-71FF-5392EA51D56A}"/>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90031619"/>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Fitted Running </a:t>
            </a:r>
            <a:endParaRPr lang="en-US" sz="4267"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8"/>
            <a:ext cx="11452917" cy="4886808"/>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8 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1 Year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Closed</a:t>
            </a: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spcBef>
                <a:spcPts val="711"/>
              </a:spcBef>
              <a:defRPr sz="1300">
                <a:latin typeface="Open Sans"/>
                <a:ea typeface="Open Sans"/>
                <a:cs typeface="Open Sans"/>
                <a:sym typeface="Open Sans"/>
              </a:defRPr>
            </a:pPr>
            <a:r>
              <a:rPr lang="en-IN" sz="1333">
                <a:solidFill>
                  <a:srgbClr val="000000"/>
                </a:solidFill>
                <a:latin typeface="Montserrat"/>
                <a:ea typeface="Lato"/>
                <a:cs typeface="Lato"/>
              </a:rPr>
              <a:t>Client was in eCommerce business and sold sports products, i.e., running shoes. Their existing website was developed using WordPress and had multisite feature. They were facing challenges with performance of the website and needed additional features to address business requirements.</a:t>
            </a:r>
          </a:p>
          <a:p>
            <a:pPr>
              <a:spcBef>
                <a:spcPts val="711"/>
              </a:spcBef>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defRPr sz="1300">
                <a:latin typeface="Open Sans"/>
                <a:ea typeface="Open Sans"/>
                <a:cs typeface="Open Sans"/>
                <a:sym typeface="Open Sans"/>
              </a:defRPr>
            </a:pPr>
            <a:r>
              <a:rPr lang="en-IN" sz="1333">
                <a:solidFill>
                  <a:srgbClr val="000000"/>
                </a:solidFill>
                <a:latin typeface="Montserrat"/>
                <a:ea typeface="Lato"/>
                <a:cs typeface="Lato"/>
              </a:rPr>
              <a:t>In Time Tec developed supported with following - </a:t>
            </a:r>
          </a:p>
          <a:p>
            <a:pPr marL="228594" indent="-228594">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Performance optimization and refinement of existing system. Earlier services were taking very long (48-72 hours). We optimized it to execute in half of the time.</a:t>
            </a:r>
          </a:p>
          <a:p>
            <a:pPr marL="228594" indent="-228594">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It was a web portal for different stores in US. User can login and order using the web portal. This was created with multisite architecture. </a:t>
            </a:r>
          </a:p>
          <a:p>
            <a:pPr marL="228594" indent="-228594">
              <a:spcBef>
                <a:spcPts val="711"/>
              </a:spcBef>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Enhanced the Admin portal which was used to maintain the inventory for various stores and used to provide valuable information about specific products availability to the store admins</a:t>
            </a:r>
          </a:p>
          <a:p>
            <a:pPr>
              <a:spcBef>
                <a:spcPts val="711"/>
              </a:spcBef>
              <a:defRPr sz="1300">
                <a:latin typeface="Open Sans"/>
                <a:ea typeface="Open Sans"/>
                <a:cs typeface="Open Sans"/>
                <a:sym typeface="Open Sans"/>
              </a:defRPr>
            </a:pPr>
            <a:r>
              <a:rPr lang="en-IN" sz="1333">
                <a:solidFill>
                  <a:srgbClr val="000000"/>
                </a:solidFill>
                <a:latin typeface="Arial"/>
                <a:ea typeface="Lato"/>
                <a:cs typeface="Arial"/>
              </a:rPr>
              <a:t> </a:t>
            </a:r>
            <a:r>
              <a:rPr lang="en-IN" sz="1333">
                <a:solidFill>
                  <a:srgbClr val="000000"/>
                </a:solidFill>
                <a:latin typeface="Montserrat"/>
                <a:ea typeface="Lato"/>
                <a:cs typeface="Lato"/>
              </a:rPr>
              <a:t>Access – Public ; Target Users – Store vendors and buyers in US</a:t>
            </a:r>
            <a:endParaRPr lang="en-US" sz="1333">
              <a:solidFill>
                <a:srgbClr val="000000"/>
              </a:solidFill>
              <a:latin typeface="Montserrat"/>
              <a:ea typeface="Lato"/>
              <a:cs typeface="Lato"/>
            </a:endParaRPr>
          </a:p>
          <a:p>
            <a:pPr marL="228594" indent="-228594">
              <a:spcBef>
                <a:spcPts val="711"/>
              </a:spcBef>
              <a:buFont typeface="Arial"/>
              <a:buChar char="•"/>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0"/>
              </a:spcBef>
              <a:spcAft>
                <a:spcPts val="800"/>
              </a:spcAft>
              <a:defRPr sz="1300">
                <a:latin typeface="Open Sans"/>
                <a:ea typeface="Open Sans"/>
                <a:cs typeface="Open Sans"/>
                <a:sym typeface="Open Sans"/>
              </a:defRPr>
            </a:pPr>
            <a:r>
              <a:rPr lang="en-IN" sz="1600" b="1">
                <a:solidFill>
                  <a:srgbClr val="474C53"/>
                </a:solidFill>
                <a:latin typeface="Montserrat"/>
                <a:ea typeface="Lato"/>
                <a:cs typeface="Lato"/>
              </a:rPr>
              <a:t>Outcome:</a:t>
            </a:r>
            <a:r>
              <a:rPr lang="en-US" sz="1600">
                <a:solidFill>
                  <a:srgbClr val="474C53"/>
                </a:solidFill>
                <a:latin typeface="Montserrat"/>
                <a:ea typeface="Lato"/>
                <a:cs typeface="Lato"/>
              </a:rPr>
              <a:t> </a:t>
            </a:r>
          </a:p>
          <a:p>
            <a:pPr marL="228594" indent="-228594">
              <a:spcBef>
                <a:spcPts val="0"/>
              </a:spcBef>
              <a:spcAft>
                <a:spcPts val="0"/>
              </a:spcAft>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End users got benefited by faster, efficient and improved experience of the website. It increased customer retention and new user acquisition ratio.</a:t>
            </a: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20259267"/>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8" y="310044"/>
            <a:ext cx="862893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Web Development Summary</a:t>
            </a:r>
            <a:endParaRPr lang="en-US" sz="4267"/>
          </a:p>
        </p:txBody>
      </p:sp>
      <p:graphicFrame>
        <p:nvGraphicFramePr>
          <p:cNvPr id="2" name="Table 2">
            <a:extLst>
              <a:ext uri="{FF2B5EF4-FFF2-40B4-BE49-F238E27FC236}">
                <a16:creationId xmlns:a16="http://schemas.microsoft.com/office/drawing/2014/main" id="{A7CA6D7E-49E9-3EA6-BB29-A1E6CCC1CB3D}"/>
              </a:ext>
            </a:extLst>
          </p:cNvPr>
          <p:cNvGraphicFramePr>
            <a:graphicFrameLocks noGrp="1"/>
          </p:cNvGraphicFramePr>
          <p:nvPr/>
        </p:nvGraphicFramePr>
        <p:xfrm>
          <a:off x="493059" y="1299881"/>
          <a:ext cx="10805679" cy="3495288"/>
        </p:xfrm>
        <a:graphic>
          <a:graphicData uri="http://schemas.openxmlformats.org/drawingml/2006/table">
            <a:tbl>
              <a:tblPr firstRow="1" bandRow="1">
                <a:tableStyleId>{5C22544A-7EE6-4342-B048-85BDC9FD1C3A}</a:tableStyleId>
              </a:tblPr>
              <a:tblGrid>
                <a:gridCol w="1421027">
                  <a:extLst>
                    <a:ext uri="{9D8B030D-6E8A-4147-A177-3AD203B41FA5}">
                      <a16:colId xmlns:a16="http://schemas.microsoft.com/office/drawing/2014/main" val="173315007"/>
                    </a:ext>
                  </a:extLst>
                </a:gridCol>
                <a:gridCol w="4008219">
                  <a:extLst>
                    <a:ext uri="{9D8B030D-6E8A-4147-A177-3AD203B41FA5}">
                      <a16:colId xmlns:a16="http://schemas.microsoft.com/office/drawing/2014/main" val="3696597127"/>
                    </a:ext>
                  </a:extLst>
                </a:gridCol>
                <a:gridCol w="3139024">
                  <a:extLst>
                    <a:ext uri="{9D8B030D-6E8A-4147-A177-3AD203B41FA5}">
                      <a16:colId xmlns:a16="http://schemas.microsoft.com/office/drawing/2014/main" val="3746658025"/>
                    </a:ext>
                  </a:extLst>
                </a:gridCol>
                <a:gridCol w="2237409">
                  <a:extLst>
                    <a:ext uri="{9D8B030D-6E8A-4147-A177-3AD203B41FA5}">
                      <a16:colId xmlns:a16="http://schemas.microsoft.com/office/drawing/2014/main" val="2182802604"/>
                    </a:ext>
                  </a:extLst>
                </a:gridCol>
              </a:tblGrid>
              <a:tr h="510888">
                <a:tc>
                  <a:txBody>
                    <a:bodyPr/>
                    <a:lstStyle/>
                    <a:p>
                      <a:pPr algn="ctr"/>
                      <a:r>
                        <a:rPr lang="en-US" sz="1900"/>
                        <a:t>Line Item</a:t>
                      </a:r>
                    </a:p>
                  </a:txBody>
                  <a:tcPr marL="121920" marR="121920" marT="60960" marB="60960"/>
                </a:tc>
                <a:tc>
                  <a:txBody>
                    <a:bodyPr/>
                    <a:lstStyle/>
                    <a:p>
                      <a:pPr algn="ctr"/>
                      <a:r>
                        <a:rPr lang="en-US" sz="1900"/>
                        <a:t>Name of Project</a:t>
                      </a:r>
                    </a:p>
                  </a:txBody>
                  <a:tcPr marL="121920" marR="121920" marT="60960" marB="60960"/>
                </a:tc>
                <a:tc>
                  <a:txBody>
                    <a:bodyPr/>
                    <a:lstStyle/>
                    <a:p>
                      <a:pPr algn="ctr"/>
                      <a:r>
                        <a:rPr lang="en-US" sz="1900"/>
                        <a:t>Industry Domain</a:t>
                      </a:r>
                    </a:p>
                  </a:txBody>
                  <a:tcPr marL="121920" marR="121920" marT="60960" marB="60960"/>
                </a:tc>
                <a:tc>
                  <a:txBody>
                    <a:bodyPr/>
                    <a:lstStyle/>
                    <a:p>
                      <a:pPr algn="ctr"/>
                      <a:r>
                        <a:rPr lang="en-US" sz="1900"/>
                        <a:t>Status</a:t>
                      </a:r>
                    </a:p>
                  </a:txBody>
                  <a:tcPr marL="121920" marR="121920" marT="60960" marB="60960"/>
                </a:tc>
                <a:extLst>
                  <a:ext uri="{0D108BD9-81ED-4DB2-BD59-A6C34878D82A}">
                    <a16:rowId xmlns:a16="http://schemas.microsoft.com/office/drawing/2014/main" val="2893539316"/>
                  </a:ext>
                </a:extLst>
              </a:tr>
              <a:tr h="497400">
                <a:tc>
                  <a:txBody>
                    <a:bodyPr/>
                    <a:lstStyle/>
                    <a:p>
                      <a:r>
                        <a:rPr lang="en-US" sz="1800"/>
                        <a:t>9</a:t>
                      </a:r>
                    </a:p>
                  </a:txBody>
                  <a:tcPr marL="121920" marR="121920" marT="60960" marB="60960"/>
                </a:tc>
                <a:tc>
                  <a:txBody>
                    <a:bodyPr/>
                    <a:lstStyle/>
                    <a:p>
                      <a:r>
                        <a:rPr lang="en-US" sz="1800"/>
                        <a:t>HP PPU</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2104484225"/>
                  </a:ext>
                </a:extLst>
              </a:tr>
              <a:tr h="497400">
                <a:tc>
                  <a:txBody>
                    <a:bodyPr/>
                    <a:lstStyle/>
                    <a:p>
                      <a:r>
                        <a:rPr lang="en-US" sz="1800"/>
                        <a:t>10</a:t>
                      </a:r>
                    </a:p>
                  </a:txBody>
                  <a:tcPr marL="121920" marR="121920" marT="60960" marB="60960"/>
                </a:tc>
                <a:tc>
                  <a:txBody>
                    <a:bodyPr/>
                    <a:lstStyle/>
                    <a:p>
                      <a:r>
                        <a:rPr lang="en-US" sz="1800"/>
                        <a:t>HP Configurator</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1699827243"/>
                  </a:ext>
                </a:extLst>
              </a:tr>
              <a:tr h="497400">
                <a:tc>
                  <a:txBody>
                    <a:bodyPr/>
                    <a:lstStyle/>
                    <a:p>
                      <a:r>
                        <a:rPr lang="en-US" sz="1800"/>
                        <a:t>11</a:t>
                      </a:r>
                    </a:p>
                  </a:txBody>
                  <a:tcPr marL="121920" marR="121920" marT="60960" marB="60960"/>
                </a:tc>
                <a:tc>
                  <a:txBody>
                    <a:bodyPr/>
                    <a:lstStyle/>
                    <a:p>
                      <a:r>
                        <a:rPr lang="en-US" sz="1800"/>
                        <a:t>HP Roam</a:t>
                      </a:r>
                    </a:p>
                  </a:txBody>
                  <a:tcPr marL="121920" marR="121920" marT="60960" marB="60960"/>
                </a:tc>
                <a:tc>
                  <a:txBody>
                    <a:bodyPr/>
                    <a:lstStyle/>
                    <a:p>
                      <a:r>
                        <a:rPr lang="en-US" sz="1800"/>
                        <a:t>Printing</a:t>
                      </a:r>
                    </a:p>
                  </a:txBody>
                  <a:tcPr marL="121920" marR="121920" marT="60960" marB="60960"/>
                </a:tc>
                <a:tc>
                  <a:txBody>
                    <a:bodyPr/>
                    <a:lstStyle/>
                    <a:p>
                      <a:r>
                        <a:rPr lang="en-US" sz="1800"/>
                        <a:t>Delivered</a:t>
                      </a:r>
                    </a:p>
                  </a:txBody>
                  <a:tcPr marL="121920" marR="121920" marT="60960" marB="60960"/>
                </a:tc>
                <a:extLst>
                  <a:ext uri="{0D108BD9-81ED-4DB2-BD59-A6C34878D82A}">
                    <a16:rowId xmlns:a16="http://schemas.microsoft.com/office/drawing/2014/main" val="1368713625"/>
                  </a:ext>
                </a:extLst>
              </a:tr>
              <a:tr h="497400">
                <a:tc>
                  <a:txBody>
                    <a:bodyPr/>
                    <a:lstStyle/>
                    <a:p>
                      <a:pPr lvl="0">
                        <a:buNone/>
                      </a:pPr>
                      <a:r>
                        <a:rPr lang="en-US" sz="1800"/>
                        <a:t>12</a:t>
                      </a:r>
                    </a:p>
                  </a:txBody>
                  <a:tcPr marL="121920" marR="121920" marT="60960" marB="60960"/>
                </a:tc>
                <a:tc>
                  <a:txBody>
                    <a:bodyPr/>
                    <a:lstStyle/>
                    <a:p>
                      <a:pPr lvl="0">
                        <a:buNone/>
                      </a:pPr>
                      <a:r>
                        <a:rPr lang="en-US" sz="1800"/>
                        <a:t>HP DaaS ServiceNow/ITSM L1 Support</a:t>
                      </a:r>
                    </a:p>
                  </a:txBody>
                  <a:tcPr marL="121920" marR="121920" marT="60960" marB="60960"/>
                </a:tc>
                <a:tc>
                  <a:txBody>
                    <a:bodyPr/>
                    <a:lstStyle/>
                    <a:p>
                      <a:pPr lvl="0">
                        <a:buNone/>
                      </a:pPr>
                      <a:r>
                        <a:rPr lang="en-US" sz="1800"/>
                        <a:t>Computers</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1882861167"/>
                  </a:ext>
                </a:extLst>
              </a:tr>
              <a:tr h="497400">
                <a:tc>
                  <a:txBody>
                    <a:bodyPr/>
                    <a:lstStyle/>
                    <a:p>
                      <a:pPr lvl="0">
                        <a:buNone/>
                      </a:pPr>
                      <a:r>
                        <a:rPr lang="en-US" sz="1800"/>
                        <a:t>13</a:t>
                      </a:r>
                    </a:p>
                  </a:txBody>
                  <a:tcPr marL="121920" marR="121920" marT="60960" marB="60960"/>
                </a:tc>
                <a:tc>
                  <a:txBody>
                    <a:bodyPr/>
                    <a:lstStyle/>
                    <a:p>
                      <a:pPr lvl="0">
                        <a:buNone/>
                      </a:pPr>
                      <a:r>
                        <a:rPr lang="en-US" sz="1800"/>
                        <a:t>HP Card Reader</a:t>
                      </a:r>
                    </a:p>
                  </a:txBody>
                  <a:tcPr marL="121920" marR="121920" marT="60960" marB="60960"/>
                </a:tc>
                <a:tc>
                  <a:txBody>
                    <a:bodyPr/>
                    <a:lstStyle/>
                    <a:p>
                      <a:pPr lvl="0">
                        <a:buNone/>
                      </a:pPr>
                      <a:r>
                        <a:rPr lang="en-US" sz="1800"/>
                        <a:t>Computers </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775687896"/>
                  </a:ext>
                </a:extLst>
              </a:tr>
              <a:tr h="497400">
                <a:tc>
                  <a:txBody>
                    <a:bodyPr/>
                    <a:lstStyle/>
                    <a:p>
                      <a:pPr lvl="0">
                        <a:buNone/>
                      </a:pPr>
                      <a:r>
                        <a:rPr lang="en-US" sz="1800"/>
                        <a:t>14</a:t>
                      </a:r>
                    </a:p>
                  </a:txBody>
                  <a:tcPr marL="121920" marR="121920" marT="60960" marB="60960"/>
                </a:tc>
                <a:tc>
                  <a:txBody>
                    <a:bodyPr/>
                    <a:lstStyle/>
                    <a:p>
                      <a:pPr lvl="0">
                        <a:buNone/>
                      </a:pPr>
                      <a:r>
                        <a:rPr lang="en-US" sz="1800"/>
                        <a:t>HP DaaS Portal</a:t>
                      </a:r>
                    </a:p>
                  </a:txBody>
                  <a:tcPr marL="121920" marR="121920" marT="60960" marB="60960"/>
                </a:tc>
                <a:tc>
                  <a:txBody>
                    <a:bodyPr/>
                    <a:lstStyle/>
                    <a:p>
                      <a:pPr lvl="0">
                        <a:buNone/>
                      </a:pPr>
                      <a:r>
                        <a:rPr lang="en-US" sz="1800"/>
                        <a:t>Computers</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2825335283"/>
                  </a:ext>
                </a:extLst>
              </a:tr>
            </a:tbl>
          </a:graphicData>
        </a:graphic>
      </p:graphicFrame>
    </p:spTree>
    <p:extLst>
      <p:ext uri="{BB962C8B-B14F-4D97-AF65-F5344CB8AC3E}">
        <p14:creationId xmlns:p14="http://schemas.microsoft.com/office/powerpoint/2010/main" val="41956006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PRINTING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76276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a:t>HP Inc</a:t>
                      </a:r>
                    </a:p>
                  </a:txBody>
                  <a:tcPr/>
                </a:tc>
                <a:tc>
                  <a:txBody>
                    <a:bodyPr/>
                    <a:lstStyle/>
                    <a:p>
                      <a:r>
                        <a:rPr lang="en-US"/>
                        <a:t>10</a:t>
                      </a:r>
                    </a:p>
                  </a:txBody>
                  <a:tcPr/>
                </a:tc>
                <a:extLst>
                  <a:ext uri="{0D108BD9-81ED-4DB2-BD59-A6C34878D82A}">
                    <a16:rowId xmlns:a16="http://schemas.microsoft.com/office/drawing/2014/main" val="1715863207"/>
                  </a:ext>
                </a:extLst>
              </a:tr>
              <a:tr h="370840">
                <a:tc>
                  <a:txBody>
                    <a:bodyPr/>
                    <a:lstStyle/>
                    <a:p>
                      <a:r>
                        <a:rPr lang="en-US"/>
                        <a:t>2</a:t>
                      </a:r>
                    </a:p>
                  </a:txBody>
                  <a:tcPr/>
                </a:tc>
                <a:tc>
                  <a:txBody>
                    <a:bodyPr/>
                    <a:lstStyle/>
                    <a:p>
                      <a:pPr lvl="0">
                        <a:buNone/>
                      </a:pPr>
                      <a:r>
                        <a:rPr lang="en-US" sz="1800" b="0" i="0" u="none" strike="noStrike" noProof="0">
                          <a:latin typeface="Calibri"/>
                        </a:rPr>
                        <a:t>Pharos Systems International, Inc.</a:t>
                      </a:r>
                    </a:p>
                    <a:p>
                      <a:pPr lvl="0">
                        <a:buNone/>
                      </a:pPr>
                      <a:r>
                        <a:rPr lang="en-US" sz="1800" b="0" i="0" u="none" strike="noStrike" noProof="0">
                          <a:latin typeface="Calibri"/>
                        </a:rPr>
                        <a:t>(Pharos)</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4096917998"/>
                  </a:ext>
                </a:extLst>
              </a:tr>
              <a:tr h="370840">
                <a:tc>
                  <a:txBody>
                    <a:bodyPr/>
                    <a:lstStyle/>
                    <a:p>
                      <a:r>
                        <a:rPr lang="en-US"/>
                        <a:t>3</a:t>
                      </a:r>
                    </a:p>
                  </a:txBody>
                  <a:tcPr/>
                </a:tc>
                <a:tc>
                  <a:txBody>
                    <a:bodyPr/>
                    <a:lstStyle/>
                    <a:p>
                      <a:pPr lvl="0">
                        <a:buNone/>
                      </a:pPr>
                      <a:r>
                        <a:rPr lang="en-US" sz="1800" b="0" i="0" u="none" strike="noStrike" noProof="0">
                          <a:latin typeface="Calibri"/>
                        </a:rPr>
                        <a:t>Product Development (Cartos)</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2506291913"/>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28524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latin typeface="Calibri"/>
                        </a:rPr>
                        <a:t>ReactJS, Node.js, .NET, Angular, Java, DevOps, API Automation Java(Spring), AWS, Azure DevOps,  Monitoring .NET core, </a:t>
                      </a:r>
                      <a:r>
                        <a:rPr lang="en-US" sz="1800" b="0" i="0" u="none" strike="noStrike" noProof="0" err="1">
                          <a:latin typeface="Calibri"/>
                        </a:rPr>
                        <a:t>Nifi</a:t>
                      </a:r>
                      <a:endParaRPr lang="en-US" err="1"/>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891635611"/>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#4 (HP – 4/10)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58239"/>
            <a:ext cx="10287041" cy="41858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Titan </a:t>
            </a:r>
            <a:r>
              <a:rPr lang="en-IN" sz="1850">
                <a:solidFill>
                  <a:srgbClr val="0070C0"/>
                </a:solidFill>
                <a:latin typeface="Century Gothic"/>
                <a:ea typeface="Lato"/>
                <a:cs typeface="Lato"/>
              </a:rPr>
              <a:t>| Team Size: </a:t>
            </a:r>
            <a:r>
              <a:rPr lang="en-IN" sz="1850" b="1">
                <a:solidFill>
                  <a:srgbClr val="0070C0"/>
                </a:solidFill>
                <a:latin typeface="Century Gothic"/>
                <a:ea typeface="Lato"/>
                <a:cs typeface="Lato"/>
              </a:rPr>
              <a:t>25+</a:t>
            </a:r>
            <a:r>
              <a:rPr lang="en-IN" sz="1850">
                <a:solidFill>
                  <a:srgbClr val="0070C0"/>
                </a:solidFill>
                <a:latin typeface="Century Gothic"/>
                <a:ea typeface="Lato"/>
                <a:cs typeface="Lato"/>
              </a:rPr>
              <a:t>| Duration: 2</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p>
          <a:p>
            <a:pPr>
              <a:spcBef>
                <a:spcPts val="533"/>
              </a:spcBef>
              <a:defRPr sz="1300">
                <a:latin typeface="Open Sans"/>
                <a:ea typeface="Open Sans"/>
                <a:cs typeface="Open Sans"/>
                <a:sym typeface="Open Sans"/>
              </a:defRPr>
            </a:pPr>
            <a:r>
              <a:rPr lang="en-IN" sz="1850" b="1">
                <a:solidFill>
                  <a:srgbClr val="0070C0"/>
                </a:solidFill>
                <a:latin typeface="Century Gothic"/>
                <a:ea typeface="Lato"/>
                <a:cs typeface="Lato"/>
              </a:rPr>
              <a:t>B2B - Global</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(SPOC-Tarun)</a:t>
            </a:r>
            <a:endParaRPr lang="en-IN" sz="1850">
              <a:ea typeface="+mn-lt"/>
              <a:cs typeface="+mn-lt"/>
            </a:endParaRPr>
          </a:p>
          <a:p>
            <a:pPr>
              <a:spcBef>
                <a:spcPts val="533"/>
              </a:spcBef>
              <a:defRPr sz="1300">
                <a:latin typeface="Open Sans"/>
                <a:ea typeface="Open Sans"/>
                <a:cs typeface="Open Sans"/>
                <a:sym typeface="Open Sans"/>
              </a:defRPr>
            </a:pPr>
            <a:r>
              <a:rPr lang="en-IN" sz="1400">
                <a:ea typeface="+mn-lt"/>
                <a:cs typeface="+mn-lt"/>
              </a:rPr>
              <a:t>It was a web portal built for HP partners for MPS business targeted towards different offerings and their subscriptions. These offerings are for different apps which can be installed on printers. HP marketing and sales team were involved as stakeholder for the project.</a:t>
            </a:r>
            <a:endParaRPr lang="en-IN" sz="1400">
              <a:cs typeface="Calibri"/>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 </a:t>
            </a:r>
            <a:r>
              <a:rPr lang="en-IN" sz="1850">
                <a:solidFill>
                  <a:srgbClr val="0070C0"/>
                </a:solidFill>
                <a:latin typeface="Century Gothic"/>
                <a:ea typeface="Lato"/>
                <a:cs typeface="Lato"/>
              </a:rPr>
              <a:t>MPS </a:t>
            </a:r>
            <a:endParaRPr lang="en-IN" sz="1300">
              <a:solidFill>
                <a:srgbClr val="474C53"/>
              </a:solidFill>
              <a:latin typeface="Open Sans"/>
              <a:ea typeface="Open Sans"/>
              <a:cs typeface="Open Sans"/>
            </a:endParaRPr>
          </a:p>
          <a:p>
            <a:pPr>
              <a:spcBef>
                <a:spcPts val="533"/>
              </a:spcBef>
              <a:defRPr sz="1300">
                <a:latin typeface="Open Sans"/>
                <a:ea typeface="Open Sans"/>
                <a:cs typeface="Open Sans"/>
                <a:sym typeface="Open Sans"/>
              </a:defRPr>
            </a:pPr>
            <a:r>
              <a:rPr lang="en-IN" sz="1400">
                <a:latin typeface="Open Sans"/>
                <a:ea typeface="+mn-lt"/>
                <a:cs typeface="+mn-lt"/>
              </a:rPr>
              <a:t>ITT came as extended staff to existing team members, started with API test automation and then started contribution on development. Eventually, ITT took responsibility for 24X7 support, implemented New Relic and Victor Ops.</a:t>
            </a:r>
          </a:p>
          <a:p>
            <a:pPr>
              <a:spcBef>
                <a:spcPts val="533"/>
              </a:spcBef>
              <a:defRPr sz="1300">
                <a:latin typeface="Open Sans"/>
                <a:ea typeface="Open Sans"/>
                <a:cs typeface="Open Sans"/>
                <a:sym typeface="Open Sans"/>
              </a:defRPr>
            </a:pPr>
            <a:r>
              <a:rPr lang="en-IN" sz="1400">
                <a:latin typeface="Open Sans"/>
                <a:ea typeface="+mn-lt"/>
                <a:cs typeface="+mn-lt"/>
              </a:rPr>
              <a:t>As part of the application REST APIs were exposed to HP partners to consume. These APIs were protected via service account authentication.</a:t>
            </a:r>
          </a:p>
          <a:p>
            <a:pPr>
              <a:spcBef>
                <a:spcPts val="533"/>
              </a:spcBef>
              <a:defRPr sz="1300">
                <a:latin typeface="Open Sans"/>
                <a:ea typeface="Open Sans"/>
                <a:cs typeface="Open Sans"/>
                <a:sym typeface="Open Sans"/>
              </a:defRPr>
            </a:pPr>
            <a:endParaRPr lang="en-IN" sz="1400">
              <a:ea typeface="+mn-lt"/>
              <a:cs typeface="+mn-lt"/>
            </a:endParaRPr>
          </a:p>
          <a:p>
            <a:pPr>
              <a:defRPr sz="1300">
                <a:latin typeface="Open Sans"/>
                <a:ea typeface="Open Sans"/>
                <a:cs typeface="Open Sans"/>
                <a:sym typeface="Open Sans"/>
              </a:defRPr>
            </a:pPr>
            <a:r>
              <a:rPr lang="en-IN" sz="1400">
                <a:ea typeface="+mn-lt"/>
                <a:cs typeface="+mn-lt"/>
              </a:rPr>
              <a:t>Target User Group: HP Partners</a:t>
            </a:r>
            <a:br>
              <a:rPr lang="en-IN" sz="1400">
                <a:ea typeface="+mn-lt"/>
                <a:cs typeface="+mn-lt"/>
              </a:rPr>
            </a:br>
            <a:r>
              <a:rPr lang="en-IN" sz="1400">
                <a:ea typeface="+mn-lt"/>
                <a:cs typeface="+mn-lt"/>
              </a:rPr>
              <a:t>Team Structure:  10 SDET, 5 Developers, 1 Manual QA</a:t>
            </a:r>
            <a:endParaRPr lang="en-IN"/>
          </a:p>
        </p:txBody>
      </p:sp>
    </p:spTree>
    <p:extLst>
      <p:ext uri="{BB962C8B-B14F-4D97-AF65-F5344CB8AC3E}">
        <p14:creationId xmlns:p14="http://schemas.microsoft.com/office/powerpoint/2010/main" val="134297960"/>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#4 (HP – 4/10)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145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Titan </a:t>
            </a:r>
            <a:r>
              <a:rPr lang="en-IN" sz="1850">
                <a:solidFill>
                  <a:srgbClr val="0070C0"/>
                </a:solidFill>
                <a:latin typeface="Century Gothic"/>
                <a:ea typeface="Lato"/>
                <a:cs typeface="Lato"/>
              </a:rPr>
              <a:t>| Team Size: </a:t>
            </a:r>
            <a:r>
              <a:rPr lang="en-IN" sz="1850" b="1">
                <a:solidFill>
                  <a:srgbClr val="0070C0"/>
                </a:solidFill>
                <a:latin typeface="Century Gothic"/>
                <a:ea typeface="Lato"/>
                <a:cs typeface="Lato"/>
              </a:rPr>
              <a:t>25+</a:t>
            </a:r>
            <a:r>
              <a:rPr lang="en-IN" sz="1850">
                <a:solidFill>
                  <a:srgbClr val="0070C0"/>
                </a:solidFill>
                <a:latin typeface="Century Gothic"/>
                <a:ea typeface="Lato"/>
                <a:cs typeface="Lato"/>
              </a:rPr>
              <a:t>| Duration: 2</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r>
              <a:rPr lang="en-US" sz="1400">
                <a:latin typeface="Open Sans"/>
                <a:ea typeface="+mn-lt"/>
                <a:cs typeface="+mn-lt"/>
              </a:rPr>
              <a:t>As In Time Tec took responsibility to automate all regression and smoke test cases, team could achieve goal of daily deployment. Time to code merge to production was possible within 6 hours including all checks and testing.</a:t>
            </a:r>
          </a:p>
          <a:p>
            <a:pPr>
              <a:spcBef>
                <a:spcPts val="533"/>
              </a:spcBef>
              <a:defRPr sz="1300">
                <a:latin typeface="Open Sans"/>
                <a:ea typeface="Open Sans"/>
                <a:cs typeface="Open Sans"/>
                <a:sym typeface="Open Sans"/>
              </a:defRPr>
            </a:pPr>
            <a:r>
              <a:rPr lang="en-US" sz="1400">
                <a:latin typeface="Open Sans"/>
                <a:ea typeface="+mn-lt"/>
                <a:cs typeface="+mn-lt"/>
              </a:rPr>
              <a:t>With implementation of New Relic and Victor Ops, development team was not required to monitor the system, instead they started receiving call when system required any attention.</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31031292"/>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PRINTING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76276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a:t>HP Inc</a:t>
                      </a:r>
                    </a:p>
                  </a:txBody>
                  <a:tcPr/>
                </a:tc>
                <a:tc>
                  <a:txBody>
                    <a:bodyPr/>
                    <a:lstStyle/>
                    <a:p>
                      <a:r>
                        <a:rPr lang="en-US"/>
                        <a:t>10</a:t>
                      </a:r>
                    </a:p>
                  </a:txBody>
                  <a:tcPr/>
                </a:tc>
                <a:extLst>
                  <a:ext uri="{0D108BD9-81ED-4DB2-BD59-A6C34878D82A}">
                    <a16:rowId xmlns:a16="http://schemas.microsoft.com/office/drawing/2014/main" val="1715863207"/>
                  </a:ext>
                </a:extLst>
              </a:tr>
              <a:tr h="370840">
                <a:tc>
                  <a:txBody>
                    <a:bodyPr/>
                    <a:lstStyle/>
                    <a:p>
                      <a:r>
                        <a:rPr lang="en-US"/>
                        <a:t>2</a:t>
                      </a:r>
                    </a:p>
                  </a:txBody>
                  <a:tcPr/>
                </a:tc>
                <a:tc>
                  <a:txBody>
                    <a:bodyPr/>
                    <a:lstStyle/>
                    <a:p>
                      <a:pPr lvl="0">
                        <a:buNone/>
                      </a:pPr>
                      <a:r>
                        <a:rPr lang="en-US" sz="1800" b="0" i="0" u="none" strike="noStrike" noProof="0">
                          <a:latin typeface="Calibri"/>
                        </a:rPr>
                        <a:t>Pharos Systems International, Inc.</a:t>
                      </a:r>
                    </a:p>
                    <a:p>
                      <a:pPr lvl="0">
                        <a:buNone/>
                      </a:pPr>
                      <a:r>
                        <a:rPr lang="en-US" sz="1800" b="0" i="0" u="none" strike="noStrike" noProof="0">
                          <a:latin typeface="Calibri"/>
                        </a:rPr>
                        <a:t>(Pharos)</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4096917998"/>
                  </a:ext>
                </a:extLst>
              </a:tr>
              <a:tr h="370840">
                <a:tc>
                  <a:txBody>
                    <a:bodyPr/>
                    <a:lstStyle/>
                    <a:p>
                      <a:r>
                        <a:rPr lang="en-US"/>
                        <a:t>3</a:t>
                      </a:r>
                    </a:p>
                  </a:txBody>
                  <a:tcPr/>
                </a:tc>
                <a:tc>
                  <a:txBody>
                    <a:bodyPr/>
                    <a:lstStyle/>
                    <a:p>
                      <a:pPr lvl="0">
                        <a:buNone/>
                      </a:pPr>
                      <a:r>
                        <a:rPr lang="en-US" sz="1800" b="0" i="0" u="none" strike="noStrike" noProof="0">
                          <a:latin typeface="Calibri"/>
                        </a:rPr>
                        <a:t>Product Development (Cartos)</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2506291913"/>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28524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latin typeface="Calibri"/>
                        </a:rPr>
                        <a:t>ReactJS, Node.js, .NET, Angular, Java, DevOps, API Automation Java(Spring), AWS, Azure DevOps,  Monitoring .NET core, </a:t>
                      </a:r>
                      <a:r>
                        <a:rPr lang="en-US" sz="1800" b="0" i="0" u="none" strike="noStrike" noProof="0" err="1">
                          <a:latin typeface="Calibri"/>
                        </a:rPr>
                        <a:t>Nifi</a:t>
                      </a:r>
                      <a:endParaRPr lang="en-US" err="1"/>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505815446"/>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Web Development – Key technologies  </a:t>
            </a:r>
            <a:endParaRPr lang="en-US" sz="3600" b="1" err="1">
              <a:solidFill>
                <a:srgbClr val="000000"/>
              </a:solidFill>
              <a:latin typeface="Montserrat ExtraBold" pitchFamily="2" charset="77"/>
              <a:ea typeface="Lato"/>
              <a:cs typeface="Lato"/>
            </a:endParaRPr>
          </a:p>
        </p:txBody>
      </p:sp>
      <p:pic>
        <p:nvPicPr>
          <p:cNvPr id="2" name="Picture 2" descr="Icon&#10;&#10;Description automatically generated">
            <a:extLst>
              <a:ext uri="{FF2B5EF4-FFF2-40B4-BE49-F238E27FC236}">
                <a16:creationId xmlns:a16="http://schemas.microsoft.com/office/drawing/2014/main" id="{F3E07FD4-A5DC-532A-0A19-20A0750C404B}"/>
              </a:ext>
            </a:extLst>
          </p:cNvPr>
          <p:cNvPicPr>
            <a:picLocks noChangeAspect="1"/>
          </p:cNvPicPr>
          <p:nvPr/>
        </p:nvPicPr>
        <p:blipFill>
          <a:blip r:embed="rId4"/>
          <a:stretch>
            <a:fillRect/>
          </a:stretch>
        </p:blipFill>
        <p:spPr>
          <a:xfrm>
            <a:off x="2033384" y="1510343"/>
            <a:ext cx="1288257" cy="641296"/>
          </a:xfrm>
          <a:prstGeom prst="rect">
            <a:avLst/>
          </a:prstGeom>
        </p:spPr>
      </p:pic>
      <p:pic>
        <p:nvPicPr>
          <p:cNvPr id="3" name="Picture 3" descr="A picture containing text, clipart&#10;&#10;Description automatically generated">
            <a:extLst>
              <a:ext uri="{FF2B5EF4-FFF2-40B4-BE49-F238E27FC236}">
                <a16:creationId xmlns:a16="http://schemas.microsoft.com/office/drawing/2014/main" id="{71B06EF9-1784-4F9E-B7EC-F3A0CE0197C5}"/>
              </a:ext>
            </a:extLst>
          </p:cNvPr>
          <p:cNvPicPr>
            <a:picLocks noChangeAspect="1"/>
          </p:cNvPicPr>
          <p:nvPr/>
        </p:nvPicPr>
        <p:blipFill>
          <a:blip r:embed="rId5"/>
          <a:stretch>
            <a:fillRect/>
          </a:stretch>
        </p:blipFill>
        <p:spPr>
          <a:xfrm>
            <a:off x="2033382" y="2213354"/>
            <a:ext cx="1347788" cy="473521"/>
          </a:xfrm>
          <a:prstGeom prst="rect">
            <a:avLst/>
          </a:prstGeom>
        </p:spPr>
      </p:pic>
      <p:graphicFrame>
        <p:nvGraphicFramePr>
          <p:cNvPr id="4" name="Table 4">
            <a:extLst>
              <a:ext uri="{FF2B5EF4-FFF2-40B4-BE49-F238E27FC236}">
                <a16:creationId xmlns:a16="http://schemas.microsoft.com/office/drawing/2014/main" id="{E459E83B-4177-124B-420B-ABBF902F499C}"/>
              </a:ext>
            </a:extLst>
          </p:cNvPr>
          <p:cNvGraphicFramePr>
            <a:graphicFrameLocks noGrp="1"/>
          </p:cNvGraphicFramePr>
          <p:nvPr/>
        </p:nvGraphicFramePr>
        <p:xfrm>
          <a:off x="1838117" y="1467849"/>
          <a:ext cx="8147895" cy="4520150"/>
        </p:xfrm>
        <a:graphic>
          <a:graphicData uri="http://schemas.openxmlformats.org/drawingml/2006/table">
            <a:tbl>
              <a:tblPr firstRow="1" bandRow="1">
                <a:tableStyleId>{5940675A-B579-460E-94D1-54222C63F5DA}</a:tableStyleId>
              </a:tblPr>
              <a:tblGrid>
                <a:gridCol w="2715965">
                  <a:extLst>
                    <a:ext uri="{9D8B030D-6E8A-4147-A177-3AD203B41FA5}">
                      <a16:colId xmlns:a16="http://schemas.microsoft.com/office/drawing/2014/main" val="4204437517"/>
                    </a:ext>
                  </a:extLst>
                </a:gridCol>
                <a:gridCol w="2715965">
                  <a:extLst>
                    <a:ext uri="{9D8B030D-6E8A-4147-A177-3AD203B41FA5}">
                      <a16:colId xmlns:a16="http://schemas.microsoft.com/office/drawing/2014/main" val="140489547"/>
                    </a:ext>
                  </a:extLst>
                </a:gridCol>
                <a:gridCol w="2715965">
                  <a:extLst>
                    <a:ext uri="{9D8B030D-6E8A-4147-A177-3AD203B41FA5}">
                      <a16:colId xmlns:a16="http://schemas.microsoft.com/office/drawing/2014/main" val="2952561409"/>
                    </a:ext>
                  </a:extLst>
                </a:gridCol>
              </a:tblGrid>
              <a:tr h="678656">
                <a:tc>
                  <a:txBody>
                    <a:bodyPr/>
                    <a:lstStyle/>
                    <a:p>
                      <a:endParaRPr lang="en-US" sz="1800"/>
                    </a:p>
                  </a:txBody>
                  <a:tcPr marL="121920" marR="121920" marT="121920" marB="121920"/>
                </a:tc>
                <a:tc>
                  <a:txBody>
                    <a:bodyPr/>
                    <a:lstStyle/>
                    <a:p>
                      <a:pPr lvl="0">
                        <a:buNone/>
                      </a:pPr>
                      <a:endParaRPr lang="en-US" sz="1800"/>
                    </a:p>
                  </a:txBody>
                  <a:tcPr marL="121920" marR="121920" marT="60960" marB="60960"/>
                </a:tc>
                <a:tc>
                  <a:txBody>
                    <a:bodyPr/>
                    <a:lstStyle/>
                    <a:p>
                      <a:endParaRPr lang="en-US" sz="1800"/>
                    </a:p>
                  </a:txBody>
                  <a:tcPr marL="121920" marR="121920" marT="60960" marB="60960"/>
                </a:tc>
                <a:extLst>
                  <a:ext uri="{0D108BD9-81ED-4DB2-BD59-A6C34878D82A}">
                    <a16:rowId xmlns:a16="http://schemas.microsoft.com/office/drawing/2014/main" val="2743351099"/>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3880319779"/>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2113564943"/>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1642273900"/>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2728240847"/>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345033733"/>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2013306494"/>
                  </a:ext>
                </a:extLst>
              </a:tr>
            </a:tbl>
          </a:graphicData>
        </a:graphic>
      </p:graphicFrame>
      <p:pic>
        <p:nvPicPr>
          <p:cNvPr id="5" name="Picture 5" descr="Logo, company name&#10;&#10;Description automatically generated">
            <a:extLst>
              <a:ext uri="{FF2B5EF4-FFF2-40B4-BE49-F238E27FC236}">
                <a16:creationId xmlns:a16="http://schemas.microsoft.com/office/drawing/2014/main" id="{2C91AD5C-C311-B2EA-7E1D-9C2781793648}"/>
              </a:ext>
            </a:extLst>
          </p:cNvPr>
          <p:cNvPicPr>
            <a:picLocks noChangeAspect="1"/>
          </p:cNvPicPr>
          <p:nvPr/>
        </p:nvPicPr>
        <p:blipFill>
          <a:blip r:embed="rId6"/>
          <a:stretch>
            <a:fillRect/>
          </a:stretch>
        </p:blipFill>
        <p:spPr>
          <a:xfrm>
            <a:off x="4640586" y="1512183"/>
            <a:ext cx="577057" cy="549277"/>
          </a:xfrm>
          <a:prstGeom prst="rect">
            <a:avLst/>
          </a:prstGeom>
        </p:spPr>
      </p:pic>
      <p:pic>
        <p:nvPicPr>
          <p:cNvPr id="8" name="Picture 8" descr="Logo, company name&#10;&#10;Description automatically generated">
            <a:extLst>
              <a:ext uri="{FF2B5EF4-FFF2-40B4-BE49-F238E27FC236}">
                <a16:creationId xmlns:a16="http://schemas.microsoft.com/office/drawing/2014/main" id="{10CF2468-E4D2-B770-F54A-B5A8F224D13D}"/>
              </a:ext>
            </a:extLst>
          </p:cNvPr>
          <p:cNvPicPr>
            <a:picLocks noChangeAspect="1"/>
          </p:cNvPicPr>
          <p:nvPr/>
        </p:nvPicPr>
        <p:blipFill rotWithShape="1">
          <a:blip r:embed="rId7"/>
          <a:srcRect t="22403" r="2606" b="22876"/>
          <a:stretch/>
        </p:blipFill>
        <p:spPr>
          <a:xfrm>
            <a:off x="4566032" y="2266831"/>
            <a:ext cx="1693011" cy="464967"/>
          </a:xfrm>
          <a:prstGeom prst="rect">
            <a:avLst/>
          </a:prstGeom>
        </p:spPr>
      </p:pic>
      <p:pic>
        <p:nvPicPr>
          <p:cNvPr id="9" name="Picture 9" descr="Logo, company name&#10;&#10;Description automatically generated">
            <a:extLst>
              <a:ext uri="{FF2B5EF4-FFF2-40B4-BE49-F238E27FC236}">
                <a16:creationId xmlns:a16="http://schemas.microsoft.com/office/drawing/2014/main" id="{66B01FB1-C3B7-6762-0DC9-CEDBF3412C1D}"/>
              </a:ext>
            </a:extLst>
          </p:cNvPr>
          <p:cNvPicPr>
            <a:picLocks noChangeAspect="1"/>
          </p:cNvPicPr>
          <p:nvPr/>
        </p:nvPicPr>
        <p:blipFill rotWithShape="1">
          <a:blip r:embed="rId8"/>
          <a:srcRect t="22403" r="-1484" b="26797"/>
          <a:stretch/>
        </p:blipFill>
        <p:spPr>
          <a:xfrm>
            <a:off x="1883010" y="2975033"/>
            <a:ext cx="1687813" cy="345625"/>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AA4B3EE4-1938-155C-A951-303A854FED01}"/>
              </a:ext>
            </a:extLst>
          </p:cNvPr>
          <p:cNvPicPr>
            <a:picLocks noChangeAspect="1"/>
          </p:cNvPicPr>
          <p:nvPr/>
        </p:nvPicPr>
        <p:blipFill>
          <a:blip r:embed="rId9"/>
          <a:stretch>
            <a:fillRect/>
          </a:stretch>
        </p:blipFill>
        <p:spPr>
          <a:xfrm>
            <a:off x="7364031" y="2814728"/>
            <a:ext cx="1177075" cy="502121"/>
          </a:xfrm>
          <a:prstGeom prst="rect">
            <a:avLst/>
          </a:prstGeom>
        </p:spPr>
      </p:pic>
      <p:pic>
        <p:nvPicPr>
          <p:cNvPr id="11" name="Picture 11">
            <a:extLst>
              <a:ext uri="{FF2B5EF4-FFF2-40B4-BE49-F238E27FC236}">
                <a16:creationId xmlns:a16="http://schemas.microsoft.com/office/drawing/2014/main" id="{A3856F92-115E-A6C6-36A0-9AB387E01A4A}"/>
              </a:ext>
            </a:extLst>
          </p:cNvPr>
          <p:cNvPicPr>
            <a:picLocks noChangeAspect="1"/>
          </p:cNvPicPr>
          <p:nvPr/>
        </p:nvPicPr>
        <p:blipFill>
          <a:blip r:embed="rId10"/>
          <a:stretch>
            <a:fillRect/>
          </a:stretch>
        </p:blipFill>
        <p:spPr>
          <a:xfrm>
            <a:off x="7303733" y="2210917"/>
            <a:ext cx="1109664" cy="542927"/>
          </a:xfrm>
          <a:prstGeom prst="rect">
            <a:avLst/>
          </a:prstGeom>
        </p:spPr>
      </p:pic>
      <p:pic>
        <p:nvPicPr>
          <p:cNvPr id="12" name="Picture 12" descr="Logo&#10;&#10;Description automatically generated">
            <a:extLst>
              <a:ext uri="{FF2B5EF4-FFF2-40B4-BE49-F238E27FC236}">
                <a16:creationId xmlns:a16="http://schemas.microsoft.com/office/drawing/2014/main" id="{C2F59074-DCE4-8465-5410-AB08E2BDEBB6}"/>
              </a:ext>
            </a:extLst>
          </p:cNvPr>
          <p:cNvPicPr>
            <a:picLocks noChangeAspect="1"/>
          </p:cNvPicPr>
          <p:nvPr/>
        </p:nvPicPr>
        <p:blipFill>
          <a:blip r:embed="rId11"/>
          <a:stretch>
            <a:fillRect/>
          </a:stretch>
        </p:blipFill>
        <p:spPr>
          <a:xfrm>
            <a:off x="4645112" y="2889215"/>
            <a:ext cx="2002632" cy="346236"/>
          </a:xfrm>
          <a:prstGeom prst="rect">
            <a:avLst/>
          </a:prstGeom>
        </p:spPr>
      </p:pic>
      <p:pic>
        <p:nvPicPr>
          <p:cNvPr id="13" name="Picture 13" descr="Icon&#10;&#10;Description automatically generated">
            <a:extLst>
              <a:ext uri="{FF2B5EF4-FFF2-40B4-BE49-F238E27FC236}">
                <a16:creationId xmlns:a16="http://schemas.microsoft.com/office/drawing/2014/main" id="{B6EC2F53-21AB-1CBE-75A8-61E03AB37867}"/>
              </a:ext>
            </a:extLst>
          </p:cNvPr>
          <p:cNvPicPr>
            <a:picLocks noChangeAspect="1"/>
          </p:cNvPicPr>
          <p:nvPr/>
        </p:nvPicPr>
        <p:blipFill rotWithShape="1">
          <a:blip r:embed="rId12"/>
          <a:srcRect l="14549" t="11393" r="8578" b="7921"/>
          <a:stretch/>
        </p:blipFill>
        <p:spPr>
          <a:xfrm>
            <a:off x="7300208" y="3474452"/>
            <a:ext cx="528208" cy="546832"/>
          </a:xfrm>
          <a:prstGeom prst="rect">
            <a:avLst/>
          </a:prstGeom>
        </p:spPr>
      </p:pic>
      <p:pic>
        <p:nvPicPr>
          <p:cNvPr id="14" name="Picture 14" descr="A picture containing graphical user interface&#10;&#10;Description automatically generated">
            <a:extLst>
              <a:ext uri="{FF2B5EF4-FFF2-40B4-BE49-F238E27FC236}">
                <a16:creationId xmlns:a16="http://schemas.microsoft.com/office/drawing/2014/main" id="{46942B6B-8510-5A4F-2596-CBACDCDF26B6}"/>
              </a:ext>
            </a:extLst>
          </p:cNvPr>
          <p:cNvPicPr>
            <a:picLocks noChangeAspect="1"/>
          </p:cNvPicPr>
          <p:nvPr/>
        </p:nvPicPr>
        <p:blipFill>
          <a:blip r:embed="rId13"/>
          <a:stretch>
            <a:fillRect/>
          </a:stretch>
        </p:blipFill>
        <p:spPr>
          <a:xfrm>
            <a:off x="4644731" y="3460163"/>
            <a:ext cx="687389" cy="551659"/>
          </a:xfrm>
          <a:prstGeom prst="rect">
            <a:avLst/>
          </a:prstGeom>
        </p:spPr>
      </p:pic>
      <p:pic>
        <p:nvPicPr>
          <p:cNvPr id="15" name="Picture 15" descr="Logo&#10;&#10;Description automatically generated">
            <a:extLst>
              <a:ext uri="{FF2B5EF4-FFF2-40B4-BE49-F238E27FC236}">
                <a16:creationId xmlns:a16="http://schemas.microsoft.com/office/drawing/2014/main" id="{C3D2F94F-6941-2F33-438F-06492A16C0B8}"/>
              </a:ext>
            </a:extLst>
          </p:cNvPr>
          <p:cNvPicPr>
            <a:picLocks noChangeAspect="1"/>
          </p:cNvPicPr>
          <p:nvPr/>
        </p:nvPicPr>
        <p:blipFill rotWithShape="1">
          <a:blip r:embed="rId14"/>
          <a:srcRect t="34628" r="-326" b="30636"/>
          <a:stretch/>
        </p:blipFill>
        <p:spPr>
          <a:xfrm>
            <a:off x="7360912" y="4803224"/>
            <a:ext cx="1540797" cy="403337"/>
          </a:xfrm>
          <a:prstGeom prst="rect">
            <a:avLst/>
          </a:prstGeom>
        </p:spPr>
      </p:pic>
      <p:pic>
        <p:nvPicPr>
          <p:cNvPr id="16" name="Picture 16" descr="A picture containing icon&#10;&#10;Description automatically generated">
            <a:extLst>
              <a:ext uri="{FF2B5EF4-FFF2-40B4-BE49-F238E27FC236}">
                <a16:creationId xmlns:a16="http://schemas.microsoft.com/office/drawing/2014/main" id="{FE79DB57-E38C-BA3A-C253-459D70CD82B6}"/>
              </a:ext>
            </a:extLst>
          </p:cNvPr>
          <p:cNvPicPr>
            <a:picLocks noChangeAspect="1"/>
          </p:cNvPicPr>
          <p:nvPr/>
        </p:nvPicPr>
        <p:blipFill rotWithShape="1">
          <a:blip r:embed="rId15"/>
          <a:srcRect l="8303" t="13445" r="6137" b="13669"/>
          <a:stretch/>
        </p:blipFill>
        <p:spPr>
          <a:xfrm>
            <a:off x="7302941" y="4150980"/>
            <a:ext cx="1265463" cy="548513"/>
          </a:xfrm>
          <a:prstGeom prst="rect">
            <a:avLst/>
          </a:prstGeom>
        </p:spPr>
      </p:pic>
      <p:pic>
        <p:nvPicPr>
          <p:cNvPr id="17" name="Picture 17" descr="Logo&#10;&#10;Description automatically generated">
            <a:extLst>
              <a:ext uri="{FF2B5EF4-FFF2-40B4-BE49-F238E27FC236}">
                <a16:creationId xmlns:a16="http://schemas.microsoft.com/office/drawing/2014/main" id="{2AAA7334-53BC-5F0D-B57E-87BE5544D3B5}"/>
              </a:ext>
            </a:extLst>
          </p:cNvPr>
          <p:cNvPicPr>
            <a:picLocks noChangeAspect="1"/>
          </p:cNvPicPr>
          <p:nvPr/>
        </p:nvPicPr>
        <p:blipFill>
          <a:blip r:embed="rId16"/>
          <a:stretch>
            <a:fillRect/>
          </a:stretch>
        </p:blipFill>
        <p:spPr>
          <a:xfrm>
            <a:off x="4644379" y="4091871"/>
            <a:ext cx="1931195" cy="545307"/>
          </a:xfrm>
          <a:prstGeom prst="rect">
            <a:avLst/>
          </a:prstGeom>
        </p:spPr>
      </p:pic>
      <p:pic>
        <p:nvPicPr>
          <p:cNvPr id="18" name="Picture 18">
            <a:extLst>
              <a:ext uri="{FF2B5EF4-FFF2-40B4-BE49-F238E27FC236}">
                <a16:creationId xmlns:a16="http://schemas.microsoft.com/office/drawing/2014/main" id="{E51E9305-CD9B-78AB-583C-6D0052104FD3}"/>
              </a:ext>
            </a:extLst>
          </p:cNvPr>
          <p:cNvPicPr>
            <a:picLocks noChangeAspect="1"/>
          </p:cNvPicPr>
          <p:nvPr/>
        </p:nvPicPr>
        <p:blipFill>
          <a:blip r:embed="rId17"/>
          <a:stretch>
            <a:fillRect/>
          </a:stretch>
        </p:blipFill>
        <p:spPr>
          <a:xfrm>
            <a:off x="2021327" y="3549249"/>
            <a:ext cx="990600" cy="373487"/>
          </a:xfrm>
          <a:prstGeom prst="rect">
            <a:avLst/>
          </a:prstGeom>
        </p:spPr>
      </p:pic>
      <p:pic>
        <p:nvPicPr>
          <p:cNvPr id="19" name="Picture 19" descr="Icon&#10;&#10;Description automatically generated">
            <a:extLst>
              <a:ext uri="{FF2B5EF4-FFF2-40B4-BE49-F238E27FC236}">
                <a16:creationId xmlns:a16="http://schemas.microsoft.com/office/drawing/2014/main" id="{11B5A83F-83A6-357F-D32E-7E036C4441AE}"/>
              </a:ext>
            </a:extLst>
          </p:cNvPr>
          <p:cNvPicPr>
            <a:picLocks noChangeAspect="1"/>
          </p:cNvPicPr>
          <p:nvPr/>
        </p:nvPicPr>
        <p:blipFill>
          <a:blip r:embed="rId18"/>
          <a:stretch>
            <a:fillRect/>
          </a:stretch>
        </p:blipFill>
        <p:spPr>
          <a:xfrm>
            <a:off x="7302853" y="1508331"/>
            <a:ext cx="645319" cy="621507"/>
          </a:xfrm>
          <a:prstGeom prst="rect">
            <a:avLst/>
          </a:prstGeom>
        </p:spPr>
      </p:pic>
      <p:pic>
        <p:nvPicPr>
          <p:cNvPr id="21" name="Picture 21" descr="Logo, company name&#10;&#10;Description automatically generated">
            <a:extLst>
              <a:ext uri="{FF2B5EF4-FFF2-40B4-BE49-F238E27FC236}">
                <a16:creationId xmlns:a16="http://schemas.microsoft.com/office/drawing/2014/main" id="{0918BA70-C010-EBC3-AC4F-F3FF11887EC5}"/>
              </a:ext>
            </a:extLst>
          </p:cNvPr>
          <p:cNvPicPr>
            <a:picLocks noChangeAspect="1"/>
          </p:cNvPicPr>
          <p:nvPr/>
        </p:nvPicPr>
        <p:blipFill rotWithShape="1">
          <a:blip r:embed="rId19"/>
          <a:srcRect l="16569" t="28878" r="15128" b="26301"/>
          <a:stretch/>
        </p:blipFill>
        <p:spPr>
          <a:xfrm>
            <a:off x="1879367" y="4801072"/>
            <a:ext cx="1286156" cy="482243"/>
          </a:xfrm>
          <a:prstGeom prst="rect">
            <a:avLst/>
          </a:prstGeom>
        </p:spPr>
      </p:pic>
      <p:pic>
        <p:nvPicPr>
          <p:cNvPr id="23" name="Picture 23" descr="Logo&#10;&#10;Description automatically generated">
            <a:extLst>
              <a:ext uri="{FF2B5EF4-FFF2-40B4-BE49-F238E27FC236}">
                <a16:creationId xmlns:a16="http://schemas.microsoft.com/office/drawing/2014/main" id="{CFB7B24E-2E3B-77AF-AF03-8AC3B5FE1069}"/>
              </a:ext>
            </a:extLst>
          </p:cNvPr>
          <p:cNvPicPr>
            <a:picLocks noChangeAspect="1"/>
          </p:cNvPicPr>
          <p:nvPr/>
        </p:nvPicPr>
        <p:blipFill rotWithShape="1">
          <a:blip r:embed="rId20"/>
          <a:srcRect l="14058" t="15397" r="10214" b="20228"/>
          <a:stretch/>
        </p:blipFill>
        <p:spPr>
          <a:xfrm>
            <a:off x="1934805" y="5430932"/>
            <a:ext cx="591000" cy="555968"/>
          </a:xfrm>
          <a:prstGeom prst="rect">
            <a:avLst/>
          </a:prstGeom>
        </p:spPr>
      </p:pic>
      <p:pic>
        <p:nvPicPr>
          <p:cNvPr id="46" name="Picture 46" descr="Icon&#10;&#10;Description automatically generated">
            <a:extLst>
              <a:ext uri="{FF2B5EF4-FFF2-40B4-BE49-F238E27FC236}">
                <a16:creationId xmlns:a16="http://schemas.microsoft.com/office/drawing/2014/main" id="{CFB9FC87-A6E1-2E49-564A-553847C2A405}"/>
              </a:ext>
            </a:extLst>
          </p:cNvPr>
          <p:cNvPicPr>
            <a:picLocks noChangeAspect="1"/>
          </p:cNvPicPr>
          <p:nvPr/>
        </p:nvPicPr>
        <p:blipFill>
          <a:blip r:embed="rId21"/>
          <a:stretch>
            <a:fillRect/>
          </a:stretch>
        </p:blipFill>
        <p:spPr>
          <a:xfrm>
            <a:off x="4717074" y="4795717"/>
            <a:ext cx="612532" cy="549033"/>
          </a:xfrm>
          <a:prstGeom prst="rect">
            <a:avLst/>
          </a:prstGeom>
        </p:spPr>
      </p:pic>
      <p:pic>
        <p:nvPicPr>
          <p:cNvPr id="47" name="Picture 47">
            <a:extLst>
              <a:ext uri="{FF2B5EF4-FFF2-40B4-BE49-F238E27FC236}">
                <a16:creationId xmlns:a16="http://schemas.microsoft.com/office/drawing/2014/main" id="{645679C7-B37F-E879-EB91-B01AF7B9D360}"/>
              </a:ext>
            </a:extLst>
          </p:cNvPr>
          <p:cNvPicPr>
            <a:picLocks noChangeAspect="1"/>
          </p:cNvPicPr>
          <p:nvPr/>
        </p:nvPicPr>
        <p:blipFill>
          <a:blip r:embed="rId22"/>
          <a:stretch>
            <a:fillRect/>
          </a:stretch>
        </p:blipFill>
        <p:spPr>
          <a:xfrm>
            <a:off x="4671159" y="5386754"/>
            <a:ext cx="622300" cy="633047"/>
          </a:xfrm>
          <a:prstGeom prst="rect">
            <a:avLst/>
          </a:prstGeom>
        </p:spPr>
      </p:pic>
      <p:pic>
        <p:nvPicPr>
          <p:cNvPr id="48" name="Picture 48">
            <a:extLst>
              <a:ext uri="{FF2B5EF4-FFF2-40B4-BE49-F238E27FC236}">
                <a16:creationId xmlns:a16="http://schemas.microsoft.com/office/drawing/2014/main" id="{7C0C7D53-867C-1627-0C57-EF7FD5D47AF0}"/>
              </a:ext>
            </a:extLst>
          </p:cNvPr>
          <p:cNvPicPr>
            <a:picLocks noChangeAspect="1"/>
          </p:cNvPicPr>
          <p:nvPr/>
        </p:nvPicPr>
        <p:blipFill>
          <a:blip r:embed="rId23"/>
          <a:stretch>
            <a:fillRect/>
          </a:stretch>
        </p:blipFill>
        <p:spPr>
          <a:xfrm>
            <a:off x="7366977" y="5436578"/>
            <a:ext cx="1514232" cy="463061"/>
          </a:xfrm>
          <a:prstGeom prst="rect">
            <a:avLst/>
          </a:prstGeom>
        </p:spPr>
      </p:pic>
      <p:pic>
        <p:nvPicPr>
          <p:cNvPr id="50" name="Picture 54" descr="Logo, company name&#10;&#10;Description automatically generated">
            <a:extLst>
              <a:ext uri="{FF2B5EF4-FFF2-40B4-BE49-F238E27FC236}">
                <a16:creationId xmlns:a16="http://schemas.microsoft.com/office/drawing/2014/main" id="{5C6F4FBC-537F-016B-6878-701CEE4FDF63}"/>
              </a:ext>
            </a:extLst>
          </p:cNvPr>
          <p:cNvPicPr>
            <a:picLocks noChangeAspect="1"/>
          </p:cNvPicPr>
          <p:nvPr/>
        </p:nvPicPr>
        <p:blipFill rotWithShape="1">
          <a:blip r:embed="rId24"/>
          <a:srcRect l="8864" t="10156" r="8553" b="10938"/>
          <a:stretch/>
        </p:blipFill>
        <p:spPr>
          <a:xfrm>
            <a:off x="1933349" y="4088623"/>
            <a:ext cx="947041" cy="614583"/>
          </a:xfrm>
          <a:prstGeom prst="rect">
            <a:avLst/>
          </a:prstGeom>
        </p:spPr>
      </p:pic>
    </p:spTree>
    <p:extLst>
      <p:ext uri="{BB962C8B-B14F-4D97-AF65-F5344CB8AC3E}">
        <p14:creationId xmlns:p14="http://schemas.microsoft.com/office/powerpoint/2010/main" val="41845476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Sales Central</a:t>
            </a:r>
            <a:endParaRPr lang="en-US" sz="3600"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9"/>
            <a:ext cx="10913168" cy="4756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0070C0"/>
                </a:solidFill>
                <a:latin typeface="Century Gothic"/>
                <a:ea typeface="Lato"/>
                <a:cs typeface="Lato"/>
              </a:rPr>
              <a:t> Team Size: </a:t>
            </a:r>
            <a:r>
              <a:rPr lang="en-IN" sz="1600" b="1">
                <a:solidFill>
                  <a:srgbClr val="0070C0"/>
                </a:solidFill>
                <a:latin typeface="Century Gothic"/>
                <a:ea typeface="Lato"/>
                <a:cs typeface="Lato"/>
              </a:rPr>
              <a:t>15</a:t>
            </a:r>
            <a:r>
              <a:rPr lang="en-IN" sz="1600">
                <a:solidFill>
                  <a:srgbClr val="0070C0"/>
                </a:solidFill>
                <a:latin typeface="Century Gothic"/>
                <a:ea typeface="Lato"/>
                <a:cs typeface="Lato"/>
              </a:rPr>
              <a:t> | Duration: </a:t>
            </a:r>
            <a:r>
              <a:rPr lang="en-IN" sz="1600" b="1">
                <a:solidFill>
                  <a:srgbClr val="0070C0"/>
                </a:solidFill>
                <a:latin typeface="Century Gothic"/>
                <a:ea typeface="Lato"/>
                <a:cs typeface="Lato"/>
              </a:rPr>
              <a:t>4+ Years </a:t>
            </a:r>
            <a:r>
              <a:rPr lang="en-IN" sz="1600">
                <a:solidFill>
                  <a:srgbClr val="0070C0"/>
                </a:solidFill>
                <a:latin typeface="Century Gothic"/>
                <a:ea typeface="Lato"/>
                <a:cs typeface="Lato"/>
              </a:rPr>
              <a:t>| </a:t>
            </a:r>
            <a:r>
              <a:rPr lang="en-IN" sz="1600" b="1">
                <a:solidFill>
                  <a:srgbClr val="0070C0"/>
                </a:solidFill>
                <a:latin typeface="Century Gothic"/>
                <a:ea typeface="Lato"/>
                <a:cs typeface="Lato"/>
              </a:rPr>
              <a:t>Active Maintenance</a:t>
            </a:r>
            <a:endParaRPr lang="en-US" sz="1600"/>
          </a:p>
          <a:p>
            <a:pPr>
              <a:spcBef>
                <a:spcPts val="711"/>
              </a:spcBef>
              <a:defRPr sz="1300">
                <a:latin typeface="Open Sans"/>
                <a:ea typeface="Open Sans"/>
                <a:cs typeface="Open Sans"/>
                <a:sym typeface="Open Sans"/>
              </a:defRPr>
            </a:pPr>
            <a:r>
              <a:rPr lang="en-IN" sz="1600" b="1">
                <a:solidFill>
                  <a:srgbClr val="000000"/>
                </a:solidFill>
                <a:latin typeface="Segoe UI"/>
                <a:ea typeface="Lato"/>
                <a:cs typeface="Lato"/>
              </a:rPr>
              <a:t>Project Background: </a:t>
            </a:r>
            <a:endParaRPr lang="en-IN" sz="1600" b="1">
              <a:solidFill>
                <a:srgbClr val="0070C0"/>
              </a:solidFill>
              <a:latin typeface="Segoe UI"/>
              <a:ea typeface="Lato"/>
              <a:cs typeface="Lato"/>
            </a:endParaRPr>
          </a:p>
          <a:p>
            <a:pPr>
              <a:spcBef>
                <a:spcPts val="711"/>
              </a:spcBef>
              <a:defRPr sz="1300">
                <a:latin typeface="Open Sans"/>
                <a:ea typeface="Open Sans"/>
                <a:cs typeface="Open Sans"/>
                <a:sym typeface="Open Sans"/>
              </a:defRPr>
            </a:pPr>
            <a:r>
              <a:rPr lang="en-IN" sz="1333">
                <a:solidFill>
                  <a:srgbClr val="000000"/>
                </a:solidFill>
                <a:latin typeface="Segoe UI"/>
                <a:ea typeface="Lato"/>
                <a:cs typeface="Lato"/>
              </a:rPr>
              <a:t>HPSC is HP Inc's highest user traffic web portal; even higher than hpshopping.com.  HP was looking for a development partner to upgrade the web application to address evolving business needs  HPSC contain the latest HP product information, sales and marketing training material, and customizable presentations for HP internal sales/marketing, HP resellers, HP partners, and other approved users</a:t>
            </a:r>
            <a:endParaRPr lang="en-IN" sz="1333">
              <a:solidFill>
                <a:srgbClr val="474C53"/>
              </a:solidFill>
              <a:latin typeface="Segoe UI"/>
              <a:ea typeface="Lato"/>
              <a:cs typeface="Calibri"/>
            </a:endParaRPr>
          </a:p>
          <a:p>
            <a:pPr marL="227748" indent="-227748">
              <a:spcBef>
                <a:spcPts val="711"/>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Century Gothic"/>
                <a:ea typeface="Lato"/>
                <a:cs typeface="Lato"/>
              </a:rPr>
              <a:t>B2B application ; Access: HP internal and external</a:t>
            </a:r>
            <a:endParaRPr lang="en-US" sz="1333">
              <a:solidFill>
                <a:srgbClr val="000000"/>
              </a:solidFill>
              <a:latin typeface="Century Gothic"/>
              <a:ea typeface="Lato"/>
              <a:cs typeface="Lato"/>
            </a:endParaRPr>
          </a:p>
          <a:p>
            <a:pPr marL="227748" indent="-227748">
              <a:spcBef>
                <a:spcPts val="711"/>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Century Gothic"/>
                <a:ea typeface="Lato"/>
                <a:cs typeface="Lato"/>
              </a:rPr>
              <a:t>Target user group: WW sales and marketing</a:t>
            </a:r>
            <a:endParaRPr lang="en-IN" sz="1733"/>
          </a:p>
          <a:p>
            <a:pPr>
              <a:spcBef>
                <a:spcPts val="711"/>
              </a:spcBef>
              <a:defRPr sz="1300">
                <a:latin typeface="Open Sans"/>
                <a:ea typeface="Open Sans"/>
                <a:cs typeface="Open Sans"/>
                <a:sym typeface="Open Sans"/>
              </a:defRPr>
            </a:pPr>
            <a:endParaRPr lang="en-IN" sz="1333">
              <a:solidFill>
                <a:srgbClr val="000000"/>
              </a:solidFill>
              <a:latin typeface="Segoe UI"/>
              <a:ea typeface="Lato"/>
              <a:cs typeface="Lato"/>
            </a:endParaRPr>
          </a:p>
          <a:p>
            <a:pPr>
              <a:spcBef>
                <a:spcPts val="711"/>
              </a:spcBef>
              <a:buSzPct val="100000"/>
              <a:defRPr sz="1300">
                <a:latin typeface="Open Sans"/>
                <a:ea typeface="Open Sans"/>
                <a:cs typeface="Open Sans"/>
                <a:sym typeface="Open Sans"/>
              </a:defRPr>
            </a:pPr>
            <a:r>
              <a:rPr lang="en-IN" sz="1600" b="1">
                <a:solidFill>
                  <a:srgbClr val="000000"/>
                </a:solidFill>
                <a:latin typeface="Segoe UI"/>
                <a:ea typeface="Lato"/>
                <a:cs typeface="Lato"/>
              </a:rPr>
              <a:t>Solution In Time Tec Offered:</a:t>
            </a:r>
            <a:r>
              <a:rPr lang="en-IN" sz="1600">
                <a:solidFill>
                  <a:srgbClr val="0070C0"/>
                </a:solidFill>
                <a:latin typeface="Segoe UI"/>
                <a:ea typeface="Lato"/>
                <a:cs typeface="Lato"/>
              </a:rPr>
              <a:t> </a:t>
            </a:r>
            <a:endParaRPr lang="en-IN" sz="1600">
              <a:latin typeface="Segoe UI"/>
            </a:endParaRPr>
          </a:p>
          <a:p>
            <a:pPr indent="-457189">
              <a:spcBef>
                <a:spcPts val="711"/>
              </a:spcBef>
              <a:buFont typeface="Arial"/>
              <a:buChar char="•"/>
              <a:defRPr sz="1300">
                <a:latin typeface="Open Sans"/>
                <a:ea typeface="Open Sans"/>
                <a:cs typeface="Open Sans"/>
                <a:sym typeface="Open Sans"/>
              </a:defRPr>
            </a:pPr>
            <a:r>
              <a:rPr lang="en-IN" sz="1333">
                <a:solidFill>
                  <a:srgbClr val="000000"/>
                </a:solidFill>
                <a:latin typeface="Segoe UI"/>
                <a:ea typeface="Lato"/>
                <a:cs typeface="Lato"/>
              </a:rPr>
              <a:t>In Time Tec upgraded the HPSC web application portal both technology stack and its sales/marketing content</a:t>
            </a:r>
          </a:p>
          <a:p>
            <a:pPr indent="-457189">
              <a:spcBef>
                <a:spcPts val="711"/>
              </a:spcBef>
              <a:buFont typeface="Arial"/>
              <a:buChar char="•"/>
              <a:defRPr sz="1300">
                <a:latin typeface="Open Sans"/>
                <a:ea typeface="Open Sans"/>
                <a:cs typeface="Open Sans"/>
                <a:sym typeface="Open Sans"/>
              </a:defRPr>
            </a:pPr>
            <a:r>
              <a:rPr lang="en-IN" sz="1333">
                <a:solidFill>
                  <a:srgbClr val="000000"/>
                </a:solidFill>
                <a:latin typeface="Segoe UI"/>
                <a:ea typeface="Lato"/>
                <a:cs typeface="Lato"/>
              </a:rPr>
              <a:t>In Time Tec redesigned the entire web application to match the latest UI/UX trends and provide a seamless experience for the end users.</a:t>
            </a:r>
          </a:p>
          <a:p>
            <a:pPr>
              <a:spcBef>
                <a:spcPts val="711"/>
              </a:spcBef>
              <a:defRPr sz="1300">
                <a:latin typeface="Open Sans"/>
                <a:ea typeface="Open Sans"/>
                <a:cs typeface="Open Sans"/>
                <a:sym typeface="Open Sans"/>
              </a:defRPr>
            </a:pPr>
            <a:endParaRPr lang="en-IN" sz="1333">
              <a:solidFill>
                <a:srgbClr val="000000"/>
              </a:solidFill>
              <a:latin typeface="Segoe UI"/>
              <a:ea typeface="Lato"/>
              <a:cs typeface="Lato"/>
            </a:endParaRPr>
          </a:p>
          <a:p>
            <a:pPr>
              <a:spcBef>
                <a:spcPts val="0"/>
              </a:spcBef>
              <a:spcAft>
                <a:spcPts val="0"/>
              </a:spcAft>
              <a:defRPr sz="1300">
                <a:latin typeface="Open Sans"/>
                <a:ea typeface="Open Sans"/>
                <a:cs typeface="Open Sans"/>
                <a:sym typeface="Open Sans"/>
              </a:defRPr>
            </a:pPr>
            <a:r>
              <a:rPr lang="en-IN" sz="1600" b="1">
                <a:solidFill>
                  <a:srgbClr val="474C53"/>
                </a:solidFill>
                <a:latin typeface="Segoe UI"/>
                <a:ea typeface="Lato"/>
                <a:cs typeface="Lato"/>
              </a:rPr>
              <a:t>Outcome:</a:t>
            </a:r>
            <a:r>
              <a:rPr lang="en-US" sz="1600">
                <a:solidFill>
                  <a:srgbClr val="474C53"/>
                </a:solidFill>
                <a:latin typeface="Segoe UI"/>
                <a:ea typeface="Lato"/>
                <a:cs typeface="Lato"/>
              </a:rPr>
              <a:t> </a:t>
            </a:r>
          </a:p>
          <a:p>
            <a:pPr marL="457189" indent="-457189">
              <a:spcBef>
                <a:spcPts val="0"/>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Segoe UI"/>
                <a:ea typeface="Lato"/>
                <a:cs typeface="Lato"/>
              </a:rPr>
              <a:t>In Time Tec helped in achieving speed, performance, efficiency and usability through the newly redesigned HPSC web application. </a:t>
            </a:r>
            <a:endParaRPr lang="en-US" sz="1333">
              <a:solidFill>
                <a:srgbClr val="000000"/>
              </a:solidFill>
              <a:latin typeface="Segoe UI"/>
              <a:ea typeface="Lato"/>
              <a:cs typeface="Lato"/>
            </a:endParaRPr>
          </a:p>
          <a:p>
            <a:pPr marL="457189" indent="-457189">
              <a:spcBef>
                <a:spcPts val="0"/>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Segoe UI"/>
                <a:ea typeface="Lato"/>
                <a:cs typeface="Lato"/>
              </a:rPr>
              <a:t>Provided personalized user experience and content for over 65 countries and 30+ languages.</a:t>
            </a:r>
          </a:p>
          <a:p>
            <a:pPr>
              <a:spcBef>
                <a:spcPts val="711"/>
              </a:spcBef>
              <a:buFont typeface="Arial"/>
              <a:defRPr sz="1300">
                <a:latin typeface="Open Sans"/>
                <a:ea typeface="Open Sans"/>
                <a:cs typeface="Open Sans"/>
                <a:sym typeface="Open Sans"/>
              </a:defRPr>
            </a:pPr>
            <a:endParaRPr lang="en-IN" sz="1333">
              <a:solidFill>
                <a:srgbClr val="000000"/>
              </a:solidFill>
              <a:latin typeface="Century Gothic" panose="020B0502020202020204" pitchFamily="34" charset="0"/>
              <a:ea typeface="Lato"/>
              <a:cs typeface="Lato"/>
            </a:endParaRPr>
          </a:p>
          <a:p>
            <a:pPr>
              <a:spcBef>
                <a:spcPts val="711"/>
              </a:spcBef>
              <a:defRPr sz="1300">
                <a:latin typeface="Open Sans"/>
                <a:ea typeface="Open Sans"/>
                <a:cs typeface="Open Sans"/>
                <a:sym typeface="Open Sans"/>
              </a:defRPr>
            </a:pPr>
            <a:endParaRPr lang="en-IN" sz="1600">
              <a:solidFill>
                <a:srgbClr val="474C53"/>
              </a:solidFill>
              <a:latin typeface="Century Gothic" panose="020B0502020202020204" pitchFamily="34" charset="0"/>
              <a:ea typeface="Open Sans"/>
              <a:cs typeface="Calibri"/>
            </a:endParaRPr>
          </a:p>
        </p:txBody>
      </p:sp>
    </p:spTree>
    <p:extLst>
      <p:ext uri="{BB962C8B-B14F-4D97-AF65-F5344CB8AC3E}">
        <p14:creationId xmlns:p14="http://schemas.microsoft.com/office/powerpoint/2010/main" val="27356803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#2 (HP – 2/10)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39908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Services Estimator</a:t>
            </a:r>
            <a:r>
              <a:rPr lang="en-IN" sz="1850">
                <a:solidFill>
                  <a:srgbClr val="0070C0"/>
                </a:solidFill>
                <a:latin typeface="Century Gothic"/>
                <a:ea typeface="Lato"/>
                <a:cs typeface="Lato"/>
              </a:rPr>
              <a:t> | Team Size: 15|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endParaRPr lang="en-IN" sz="1850" b="1">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70C0"/>
                </a:solidFill>
                <a:latin typeface="Century Gothic"/>
                <a:ea typeface="Lato"/>
                <a:cs typeface="Lato"/>
              </a:rPr>
              <a:t>HP Internal - Global</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(SPOC-Tarun)</a:t>
            </a:r>
            <a:endParaRPr lang="en-IN" sz="1850">
              <a:ea typeface="+mn-lt"/>
              <a:cs typeface="+mn-lt"/>
            </a:endParaRPr>
          </a:p>
          <a:p>
            <a:pPr>
              <a:spcBef>
                <a:spcPts val="533"/>
              </a:spcBef>
              <a:defRPr sz="1300">
                <a:latin typeface="Open Sans"/>
                <a:ea typeface="Open Sans"/>
                <a:cs typeface="Open Sans"/>
                <a:sym typeface="Open Sans"/>
              </a:defRPr>
            </a:pPr>
            <a:r>
              <a:rPr lang="en-IN" sz="1400">
                <a:ea typeface="+mn-lt"/>
                <a:cs typeface="+mn-lt"/>
              </a:rPr>
              <a:t>Service Estimator is a web application which provides a one-stop solution to HP Sales team to add hardware and lifecycle services as per their requirements  and to get rough pricing estimation which helps them in working more efficiently and improves the overall employee experience.</a:t>
            </a:r>
            <a:endParaRPr lang="en-IN" sz="1400"/>
          </a:p>
          <a:p>
            <a:pPr>
              <a:spcBef>
                <a:spcPts val="533"/>
              </a:spcBef>
              <a:defRPr sz="1300">
                <a:latin typeface="Open Sans"/>
                <a:ea typeface="Open Sans"/>
                <a:cs typeface="Open Sans"/>
                <a:sym typeface="Open Sans"/>
              </a:defRPr>
            </a:pPr>
            <a:endParaRPr lang="en-IN" sz="1850">
              <a:solidFill>
                <a:srgbClr val="474C53"/>
              </a:solidFill>
              <a:latin typeface="Open Sans"/>
              <a:ea typeface="Lato"/>
              <a:cs typeface="Calibri"/>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 </a:t>
            </a:r>
            <a:r>
              <a:rPr lang="en-IN" sz="1850">
                <a:solidFill>
                  <a:srgbClr val="000000"/>
                </a:solidFill>
                <a:latin typeface="Century Gothic"/>
                <a:ea typeface="Lato"/>
                <a:cs typeface="Lato"/>
              </a:rPr>
              <a:t>MPS (Services) Estimator</a:t>
            </a:r>
            <a:endParaRPr lang="en-IN" sz="1850">
              <a:solidFill>
                <a:srgbClr val="0070C0"/>
              </a:solidFill>
              <a:latin typeface="Century Gothic"/>
              <a:ea typeface="Lato"/>
              <a:cs typeface="Lato"/>
            </a:endParaRPr>
          </a:p>
          <a:p>
            <a:pPr>
              <a:defRPr sz="1300">
                <a:latin typeface="Open Sans"/>
                <a:ea typeface="Open Sans"/>
                <a:cs typeface="Open Sans"/>
                <a:sym typeface="Open Sans"/>
              </a:defRPr>
            </a:pPr>
            <a:r>
              <a:rPr lang="en-IN" sz="1400">
                <a:latin typeface="Open Sans"/>
                <a:ea typeface="+mn-lt"/>
                <a:cs typeface="+mn-lt"/>
              </a:rPr>
              <a:t>In Time Tec utilised existing application which was developed for another business unit within HP, understood the implementation and modified it for Services Estimator. Application was also integrated with new systems to bring in accurate data and minimise human intervention. Project included implementation of ETL(Extract, Transform and Load) process, DevOps and AWS Lambda functions.</a:t>
            </a:r>
          </a:p>
          <a:p>
            <a:pPr>
              <a:defRPr sz="1300">
                <a:latin typeface="Open Sans"/>
                <a:ea typeface="Open Sans"/>
                <a:cs typeface="Open Sans"/>
                <a:sym typeface="Open Sans"/>
              </a:defRPr>
            </a:pPr>
            <a:endParaRPr lang="en-IN" sz="1400" b="1">
              <a:solidFill>
                <a:srgbClr val="474C53"/>
              </a:solidFill>
              <a:latin typeface="Open Sans"/>
              <a:ea typeface="Lato" panose="020F0502020204030203" pitchFamily="34" charset="0"/>
              <a:cs typeface="Calibri"/>
            </a:endParaRPr>
          </a:p>
          <a:p>
            <a:pPr>
              <a:defRPr sz="1300">
                <a:latin typeface="Open Sans"/>
                <a:ea typeface="Open Sans"/>
                <a:cs typeface="Open Sans"/>
                <a:sym typeface="Open Sans"/>
              </a:defRPr>
            </a:pPr>
            <a:r>
              <a:rPr lang="en-IN" sz="1400" b="1">
                <a:ea typeface="+mn-lt"/>
                <a:cs typeface="+mn-lt"/>
              </a:rPr>
              <a:t>Target User Group</a:t>
            </a:r>
            <a:r>
              <a:rPr lang="en-IN" sz="1400">
                <a:ea typeface="+mn-lt"/>
                <a:cs typeface="+mn-lt"/>
              </a:rPr>
              <a:t>: HP Sales Team</a:t>
            </a:r>
            <a:br>
              <a:rPr lang="en-IN" sz="1400">
                <a:ea typeface="+mn-lt"/>
                <a:cs typeface="+mn-lt"/>
              </a:rPr>
            </a:br>
            <a:r>
              <a:rPr lang="en-IN" sz="1400" b="1">
                <a:ea typeface="+mn-lt"/>
                <a:cs typeface="+mn-lt"/>
              </a:rPr>
              <a:t>Team Structure</a:t>
            </a:r>
            <a:r>
              <a:rPr lang="en-IN" sz="1400">
                <a:ea typeface="+mn-lt"/>
                <a:cs typeface="+mn-lt"/>
              </a:rPr>
              <a:t>:  1 Sr Software Engineer(Development), 3 Software Engineer(Development), 1 Sr Software Engineer(QA)</a:t>
            </a:r>
            <a:endParaRPr lang="en-IN" sz="1300">
              <a:solidFill>
                <a:srgbClr val="474C53"/>
              </a:solidFill>
              <a:latin typeface="Open Sans"/>
              <a:ea typeface="Open Sans"/>
              <a:cs typeface="Open Sans"/>
            </a:endParaRPr>
          </a:p>
        </p:txBody>
      </p:sp>
    </p:spTree>
    <p:extLst>
      <p:ext uri="{BB962C8B-B14F-4D97-AF65-F5344CB8AC3E}">
        <p14:creationId xmlns:p14="http://schemas.microsoft.com/office/powerpoint/2010/main" val="2186935987"/>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#2 (HP – 2/10)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1143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Services Estimator</a:t>
            </a:r>
            <a:r>
              <a:rPr lang="en-IN" sz="1850">
                <a:solidFill>
                  <a:srgbClr val="0070C0"/>
                </a:solidFill>
                <a:latin typeface="Century Gothic"/>
                <a:ea typeface="Lato"/>
                <a:cs typeface="Lato"/>
              </a:rPr>
              <a:t> | Team Size: </a:t>
            </a:r>
            <a:r>
              <a:rPr lang="en-IN" sz="1850" b="1">
                <a:solidFill>
                  <a:srgbClr val="0070C0"/>
                </a:solidFill>
                <a:latin typeface="Century Gothic"/>
                <a:ea typeface="Lato"/>
                <a:cs typeface="Lato"/>
              </a:rPr>
              <a:t>15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r>
              <a:rPr lang="en-IN" sz="1400">
                <a:latin typeface="Open Sans"/>
                <a:ea typeface="+mn-lt"/>
                <a:cs typeface="+mn-lt"/>
              </a:rPr>
              <a:t>Since Services Estimator integrated with multiple other systems, it was easy to bring in new services to the platform. This allowed sales team to move away from excel to a system helping HP to achieve its goal of digital transformation.</a:t>
            </a:r>
          </a:p>
          <a:p>
            <a:pPr>
              <a:spcBef>
                <a:spcPts val="533"/>
              </a:spcBef>
              <a:defRPr sz="1300">
                <a:latin typeface="Open Sans"/>
                <a:ea typeface="Open Sans"/>
                <a:cs typeface="Open Sans"/>
                <a:sym typeface="Open Sans"/>
              </a:defRPr>
            </a:pPr>
            <a:r>
              <a:rPr lang="en-IN" sz="1400">
                <a:latin typeface="Open Sans"/>
                <a:ea typeface="+mn-lt"/>
                <a:cs typeface="+mn-lt"/>
              </a:rPr>
              <a:t>Services Estimator utilised new CI/CD solution which helped HP in maintaining their applications and infrastructure.</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95374963"/>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#3 (HP – 3/10)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665573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S&amp;M Portal</a:t>
            </a:r>
            <a:r>
              <a:rPr lang="en-IN" sz="1850">
                <a:solidFill>
                  <a:srgbClr val="0070C0"/>
                </a:solidFill>
                <a:latin typeface="Century Gothic"/>
                <a:ea typeface="Lato"/>
                <a:cs typeface="Lato"/>
              </a:rPr>
              <a:t> | Team Size: </a:t>
            </a:r>
            <a:r>
              <a:rPr lang="en-IN" sz="1850" b="1">
                <a:solidFill>
                  <a:srgbClr val="0070C0"/>
                </a:solidFill>
                <a:latin typeface="Century Gothic"/>
                <a:ea typeface="Lato"/>
                <a:cs typeface="Lato"/>
              </a:rPr>
              <a:t>19+</a:t>
            </a:r>
            <a:r>
              <a:rPr lang="en-IN" sz="1850">
                <a:solidFill>
                  <a:srgbClr val="0070C0"/>
                </a:solidFill>
                <a:latin typeface="Century Gothic"/>
                <a:ea typeface="Lato"/>
                <a:cs typeface="Lato"/>
              </a:rPr>
              <a:t>| Duration: 2</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endParaRPr lang="en-IN" sz="1850" b="1">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70C0"/>
                </a:solidFill>
                <a:latin typeface="Century Gothic"/>
                <a:ea typeface="Lato"/>
                <a:cs typeface="Lato"/>
              </a:rPr>
              <a:t>HP Internal - Global</a:t>
            </a:r>
            <a:endParaRPr lang="en-IN"/>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(SPOC-Raunak)</a:t>
            </a:r>
            <a:endParaRPr lang="en-IN" sz="1850">
              <a:ea typeface="+mn-lt"/>
              <a:cs typeface="+mn-lt"/>
            </a:endParaRPr>
          </a:p>
          <a:p>
            <a:pPr>
              <a:spcBef>
                <a:spcPts val="533"/>
              </a:spcBef>
              <a:defRPr sz="1300">
                <a:latin typeface="Open Sans"/>
                <a:ea typeface="Open Sans"/>
                <a:cs typeface="Open Sans"/>
                <a:sym typeface="Open Sans"/>
              </a:defRPr>
            </a:pPr>
            <a:r>
              <a:rPr lang="en-IN" sz="1400">
                <a:latin typeface="Open Sans"/>
                <a:ea typeface="+mn-lt"/>
                <a:cs typeface="+mn-lt"/>
              </a:rPr>
              <a:t>Developing a portal that provides a one stop solution for the application users for managing inventory to capitalize the business gains.</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Inventory Management</a:t>
            </a:r>
          </a:p>
          <a:p>
            <a:pPr>
              <a:defRPr sz="1300">
                <a:latin typeface="Open Sans"/>
                <a:ea typeface="Open Sans"/>
                <a:cs typeface="Open Sans"/>
                <a:sym typeface="Open Sans"/>
              </a:defRPr>
            </a:pPr>
            <a:r>
              <a:rPr lang="en-IN" sz="1400">
                <a:latin typeface="Open Sans"/>
                <a:ea typeface="+mn-lt"/>
                <a:cs typeface="+mn-lt"/>
              </a:rPr>
              <a:t>S:ARA Application Overview: Supplies and advanced replenishment (S: ARA) is a project by HP to manage its inventory for the following products to have the maximum business gains.</a:t>
            </a:r>
          </a:p>
          <a:p>
            <a:pPr>
              <a:defRPr sz="1300">
                <a:latin typeface="Open Sans"/>
                <a:ea typeface="Open Sans"/>
                <a:cs typeface="Open Sans"/>
                <a:sym typeface="Open Sans"/>
              </a:defRPr>
            </a:pPr>
            <a:r>
              <a:rPr lang="en-IN" sz="1400">
                <a:latin typeface="Open Sans"/>
                <a:ea typeface="+mn-lt"/>
                <a:cs typeface="+mn-lt"/>
              </a:rPr>
              <a:t>Ink, Toner, Uk and Tx</a:t>
            </a:r>
          </a:p>
          <a:p>
            <a:pPr>
              <a:defRPr sz="1300">
                <a:latin typeface="Open Sans"/>
                <a:ea typeface="Open Sans"/>
                <a:cs typeface="Open Sans"/>
                <a:sym typeface="Open Sans"/>
              </a:defRPr>
            </a:pPr>
            <a:r>
              <a:rPr lang="en-IN" sz="1400">
                <a:latin typeface="Open Sans"/>
                <a:ea typeface="+mn-lt"/>
                <a:cs typeface="+mn-lt"/>
              </a:rPr>
              <a:t>The project deals with the scope of managing inventory of the above products to capitalize the business gains by managing the quantity of the products, which are to be delivered to its market.</a:t>
            </a:r>
          </a:p>
          <a:p>
            <a:pPr>
              <a:defRPr sz="1300">
                <a:latin typeface="Open Sans"/>
                <a:ea typeface="Open Sans"/>
                <a:cs typeface="Open Sans"/>
                <a:sym typeface="Open Sans"/>
              </a:defRPr>
            </a:pPr>
            <a:endParaRPr lang="en-IN"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Currently used by Pilot Distributors -</a:t>
            </a:r>
            <a:r>
              <a:rPr lang="en-IN" sz="1400">
                <a:latin typeface="Open Sans"/>
                <a:ea typeface="+mn-lt"/>
                <a:cs typeface="+mn-lt"/>
              </a:rPr>
              <a:t> 10</a:t>
            </a:r>
          </a:p>
          <a:p>
            <a:pPr>
              <a:defRPr sz="1300">
                <a:latin typeface="Open Sans"/>
                <a:ea typeface="Open Sans"/>
                <a:cs typeface="Open Sans"/>
                <a:sym typeface="Open Sans"/>
              </a:defRPr>
            </a:pPr>
            <a:r>
              <a:rPr lang="en-IN" sz="1400">
                <a:latin typeface="Open Sans"/>
                <a:ea typeface="+mn-lt"/>
                <a:cs typeface="+mn-lt"/>
              </a:rPr>
              <a:t>BP and DBMs - ~10-20</a:t>
            </a:r>
          </a:p>
          <a:p>
            <a:pPr>
              <a:defRPr sz="1300">
                <a:latin typeface="Open Sans"/>
                <a:ea typeface="Open Sans"/>
                <a:cs typeface="Open Sans"/>
                <a:sym typeface="Open Sans"/>
              </a:defRPr>
            </a:pPr>
            <a:endParaRPr lang="en-IN" sz="1850">
              <a:latin typeface="Century Gothic"/>
              <a:ea typeface="+mn-lt"/>
              <a:cs typeface="+mn-lt"/>
            </a:endParaRPr>
          </a:p>
          <a:p>
            <a:pPr marL="342900" indent="-342900">
              <a:spcBef>
                <a:spcPts val="533"/>
              </a:spcBef>
              <a:buFont typeface="Arial"/>
              <a:buChar char="•"/>
              <a:defRPr sz="1300">
                <a:latin typeface="Open Sans"/>
                <a:ea typeface="Open Sans"/>
                <a:cs typeface="Open Sans"/>
                <a:sym typeface="Open Sans"/>
              </a:defRPr>
            </a:pPr>
            <a:endParaRPr lang="en-IN" sz="1850" b="1">
              <a:latin typeface="Century Gothic"/>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826364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BFSI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49352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a:t>CII (</a:t>
                      </a:r>
                      <a:r>
                        <a:rPr lang="en-US" sz="1800" b="0" i="0" u="none" strike="noStrike" noProof="0">
                          <a:latin typeface="Calibri"/>
                        </a:rPr>
                        <a:t>Credit Interlink Inc</a:t>
                      </a:r>
                      <a:r>
                        <a:rPr lang="en-US"/>
                        <a:t>)</a:t>
                      </a:r>
                    </a:p>
                  </a:txBody>
                  <a:tcPr/>
                </a:tc>
                <a:tc>
                  <a:txBody>
                    <a:bodyPr/>
                    <a:lstStyle/>
                    <a:p>
                      <a:r>
                        <a:rPr lang="en-US"/>
                        <a:t>1</a:t>
                      </a:r>
                    </a:p>
                  </a:txBody>
                  <a:tcPr/>
                </a:tc>
                <a:extLst>
                  <a:ext uri="{0D108BD9-81ED-4DB2-BD59-A6C34878D82A}">
                    <a16:rowId xmlns:a16="http://schemas.microsoft.com/office/drawing/2014/main" val="1715863207"/>
                  </a:ext>
                </a:extLst>
              </a:tr>
              <a:tr h="370840">
                <a:tc>
                  <a:txBody>
                    <a:bodyPr/>
                    <a:lstStyle/>
                    <a:p>
                      <a:r>
                        <a:rPr lang="en-US"/>
                        <a:t>2</a:t>
                      </a:r>
                    </a:p>
                  </a:txBody>
                  <a:tcPr/>
                </a:tc>
                <a:tc>
                  <a:txBody>
                    <a:bodyPr/>
                    <a:lstStyle/>
                    <a:p>
                      <a:pPr lvl="0">
                        <a:buNone/>
                      </a:pPr>
                      <a:r>
                        <a:rPr lang="en-US" sz="1800" b="0" i="0" u="none" strike="noStrike" noProof="0">
                          <a:latin typeface="Calibri"/>
                        </a:rPr>
                        <a:t>KOUNT (</a:t>
                      </a:r>
                      <a:r>
                        <a:rPr lang="en-US" sz="1800" b="0" i="0" u="none" strike="noStrike" noProof="0"/>
                        <a:t>Equifax, Inc)</a:t>
                      </a:r>
                      <a:endParaRPr lang="en-US" sz="1800" b="0" i="0" u="none" strike="noStrike" noProof="0">
                        <a:latin typeface="Calibri"/>
                      </a:endParaRP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4096917998"/>
                  </a:ext>
                </a:extLst>
              </a:tr>
              <a:tr h="370840">
                <a:tc>
                  <a:txBody>
                    <a:bodyPr/>
                    <a:lstStyle/>
                    <a:p>
                      <a:r>
                        <a:rPr lang="en-US"/>
                        <a:t>3</a:t>
                      </a:r>
                    </a:p>
                  </a:txBody>
                  <a:tcPr/>
                </a:tc>
                <a:tc>
                  <a:txBody>
                    <a:bodyPr/>
                    <a:lstStyle/>
                    <a:p>
                      <a:pPr lvl="0">
                        <a:buNone/>
                      </a:pPr>
                      <a:r>
                        <a:rPr lang="en-US" sz="1800" b="0" i="0" u="none" strike="noStrike" noProof="0">
                          <a:latin typeface="Calibri"/>
                        </a:rPr>
                        <a:t>BCI (Blue Cross of Idaho)</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2506291913"/>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01092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t>.NET Core, ASP .NET, Angular, MVC, Python, React JS, </a:t>
                      </a:r>
                      <a:r>
                        <a:rPr lang="en-US" sz="1800" b="0" i="0" u="none" strike="noStrike" noProof="0" err="1"/>
                        <a:t>GraphQL</a:t>
                      </a:r>
                      <a:r>
                        <a:rPr lang="en-US" sz="1800" b="0" i="0" u="none" strike="noStrike" noProof="0"/>
                        <a:t>, </a:t>
                      </a:r>
                      <a:r>
                        <a:rPr lang="en-US" sz="1800" b="0" i="0" u="none" strike="noStrike" noProof="0" err="1"/>
                        <a:t>GoLang</a:t>
                      </a:r>
                      <a:r>
                        <a:rPr lang="en-US" sz="1800" b="0" i="0" u="none" strike="noStrike" noProof="0"/>
                        <a:t>, Android, iOS, AWS, Kubernetes, Docker</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1405551923"/>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#3 (HP – 3/10)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934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S&amp;M Portal</a:t>
            </a:r>
            <a:r>
              <a:rPr lang="en-IN" sz="1850">
                <a:solidFill>
                  <a:srgbClr val="0070C0"/>
                </a:solidFill>
                <a:latin typeface="Century Gothic"/>
                <a:ea typeface="Lato"/>
                <a:cs typeface="Lato"/>
              </a:rPr>
              <a:t> | Team Size: </a:t>
            </a:r>
            <a:r>
              <a:rPr lang="en-IN" sz="1850" b="1">
                <a:solidFill>
                  <a:srgbClr val="0070C0"/>
                </a:solidFill>
                <a:latin typeface="Century Gothic"/>
                <a:ea typeface="Lato"/>
                <a:cs typeface="Lato"/>
              </a:rPr>
              <a:t>19+</a:t>
            </a:r>
            <a:r>
              <a:rPr lang="en-IN" sz="1850">
                <a:solidFill>
                  <a:srgbClr val="0070C0"/>
                </a:solidFill>
                <a:latin typeface="Century Gothic"/>
                <a:ea typeface="Lato"/>
                <a:cs typeface="Lato"/>
              </a:rPr>
              <a:t>| Duration: 2</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latin typeface="Open Sans"/>
                <a:ea typeface="+mn-lt"/>
                <a:cs typeface="+mn-lt"/>
              </a:rPr>
              <a:t>Developed application helps:</a:t>
            </a:r>
          </a:p>
          <a:p>
            <a:pPr marL="285750" indent="-285750">
              <a:buFont typeface="Arial"/>
              <a:buChar char="•"/>
              <a:defRPr sz="1300">
                <a:latin typeface="Open Sans"/>
                <a:ea typeface="Open Sans"/>
                <a:cs typeface="Open Sans"/>
                <a:sym typeface="Open Sans"/>
              </a:defRPr>
            </a:pPr>
            <a:r>
              <a:rPr lang="en-IN" sz="1400">
                <a:latin typeface="Open Sans"/>
                <a:ea typeface="+mn-lt"/>
                <a:cs typeface="+mn-lt"/>
              </a:rPr>
              <a:t>Business Planner to channelize the streams of products that are to be delivered to a specific distributor in order to have stability and productivity in the distribution of the products.</a:t>
            </a:r>
          </a:p>
          <a:p>
            <a:pPr marL="285750" indent="-285750">
              <a:buFont typeface="Arial"/>
              <a:buChar char="•"/>
              <a:defRPr sz="1300">
                <a:latin typeface="Open Sans"/>
                <a:ea typeface="Open Sans"/>
                <a:cs typeface="Open Sans"/>
                <a:sym typeface="Open Sans"/>
              </a:defRPr>
            </a:pPr>
            <a:r>
              <a:rPr lang="en-IN" sz="1400">
                <a:latin typeface="Open Sans"/>
                <a:ea typeface="+mn-lt"/>
                <a:cs typeface="+mn-lt"/>
              </a:rPr>
              <a:t>The Distributor distributes the products to the consumers and can observe the relevant data for the product to manage his business requirements. The exposure to the data is limited to the distributor as compared to Business Planners and the DBM’s.</a:t>
            </a: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92488739"/>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Sustainability Calculator -</a:t>
            </a:r>
            <a:r>
              <a:rPr lang="en-IN" sz="1900" b="1">
                <a:solidFill>
                  <a:srgbClr val="0070C0"/>
                </a:solidFill>
                <a:latin typeface="Calibri"/>
                <a:ea typeface="Calibri"/>
                <a:cs typeface="Calibri"/>
              </a:rPr>
              <a:t>GAIA</a:t>
            </a:r>
            <a:endParaRPr lang="en-US" sz="3600"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9"/>
            <a:ext cx="10913168" cy="518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 </a:t>
            </a:r>
            <a:r>
              <a:rPr lang="en-IN" sz="1600" b="1">
                <a:solidFill>
                  <a:srgbClr val="0070C0"/>
                </a:solidFill>
                <a:latin typeface="Century Gothic"/>
                <a:ea typeface="Lato"/>
                <a:cs typeface="Lato"/>
              </a:rPr>
              <a:t>9</a:t>
            </a:r>
            <a:r>
              <a:rPr lang="en-IN" sz="1600">
                <a:solidFill>
                  <a:srgbClr val="0070C0"/>
                </a:solidFill>
                <a:latin typeface="Century Gothic"/>
                <a:ea typeface="Lato"/>
                <a:cs typeface="Lato"/>
              </a:rPr>
              <a:t>| Duration: #</a:t>
            </a:r>
            <a:r>
              <a:rPr lang="en-IN" sz="1600" b="1">
                <a:solidFill>
                  <a:srgbClr val="0070C0"/>
                </a:solidFill>
                <a:latin typeface="Century Gothic"/>
                <a:ea typeface="Lato"/>
                <a:cs typeface="Lato"/>
              </a:rPr>
              <a:t> 1 year</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Active</a:t>
            </a:r>
            <a:endParaRPr lang="en-US" sz="1600">
              <a:solidFill>
                <a:srgbClr val="0070C0"/>
              </a:solidFill>
              <a:latin typeface="Century Gothic"/>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IN" sz="1600">
              <a:solidFill>
                <a:srgbClr val="0070C0"/>
              </a:solidFill>
              <a:latin typeface="Century Gothic"/>
              <a:ea typeface="Lato"/>
              <a:cs typeface="Lato"/>
            </a:endParaRPr>
          </a:p>
          <a:p>
            <a:pPr>
              <a:spcBef>
                <a:spcPts val="711"/>
              </a:spcBef>
              <a:spcAft>
                <a:spcPts val="0"/>
              </a:spcAft>
              <a:defRPr sz="1300">
                <a:latin typeface="Open Sans"/>
                <a:ea typeface="Open Sans"/>
                <a:cs typeface="Open Sans"/>
                <a:sym typeface="Open Sans"/>
              </a:defRPr>
            </a:pPr>
            <a:r>
              <a:rPr lang="en-IN" sz="1333">
                <a:solidFill>
                  <a:srgbClr val="474C53"/>
                </a:solidFill>
                <a:latin typeface="Segoe UI"/>
                <a:ea typeface="Lato"/>
                <a:cs typeface="Segoe UI"/>
              </a:rPr>
              <a:t>To enable customer to understand the sustainability metrics such as energy consumption, eco-labels, and recycle content of the product and be able to compare this with other HP products, competitor products and legacy products – for use in tenders, customer presentation and business cases for a product/fleet.</a:t>
            </a:r>
            <a:endParaRPr lang="en-IN" sz="1333">
              <a:solidFill>
                <a:srgbClr val="0070C0"/>
              </a:solidFill>
              <a:latin typeface="Century Gothic"/>
              <a:ea typeface="Lato"/>
              <a:cs typeface="Lato"/>
            </a:endParaRPr>
          </a:p>
          <a:p>
            <a:pPr marL="227748" indent="-227748">
              <a:spcBef>
                <a:spcPts val="711"/>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Century Gothic"/>
                <a:ea typeface="Open Sans"/>
                <a:cs typeface="Segoe UI"/>
              </a:rPr>
              <a:t>B2B application ; Access: HP internal access</a:t>
            </a:r>
            <a:endParaRPr lang="en-US" sz="1333">
              <a:solidFill>
                <a:srgbClr val="000000"/>
              </a:solidFill>
              <a:latin typeface="Century Gothic"/>
              <a:ea typeface="Open Sans"/>
              <a:cs typeface="Segoe UI"/>
            </a:endParaRPr>
          </a:p>
          <a:p>
            <a:pPr marL="227748" indent="-227748">
              <a:spcBef>
                <a:spcPts val="711"/>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Century Gothic"/>
                <a:ea typeface="Open Sans"/>
                <a:cs typeface="Segoe UI"/>
              </a:rPr>
              <a:t>Target user group: Great Britain and France for now</a:t>
            </a:r>
          </a:p>
          <a:p>
            <a:pPr marL="227748" indent="-227748">
              <a:spcBef>
                <a:spcPts val="711"/>
              </a:spcBef>
              <a:spcAft>
                <a:spcPts val="0"/>
              </a:spcAft>
              <a:buFont typeface="Arial,Sans-Serif"/>
              <a:buChar char="•"/>
              <a:defRPr sz="1300">
                <a:latin typeface="Open Sans"/>
                <a:ea typeface="Open Sans"/>
                <a:cs typeface="Open Sans"/>
                <a:sym typeface="Open Sans"/>
              </a:defRPr>
            </a:pPr>
            <a:r>
              <a:rPr lang="en-IN" sz="1333">
                <a:solidFill>
                  <a:srgbClr val="000000"/>
                </a:solidFill>
                <a:latin typeface="Century Gothic"/>
                <a:ea typeface="Open Sans"/>
                <a:cs typeface="Segoe UI"/>
              </a:rPr>
              <a:t>Team structure: 7 Software engineers (Development); 1 Software engineer (QA) </a:t>
            </a:r>
          </a:p>
          <a:p>
            <a:pPr>
              <a:spcBef>
                <a:spcPts val="711"/>
              </a:spcBef>
              <a:spcAft>
                <a:spcPts val="0"/>
              </a:spcAft>
              <a:defRPr sz="1300">
                <a:latin typeface="Open Sans"/>
                <a:ea typeface="Open Sans"/>
                <a:cs typeface="Open Sans"/>
                <a:sym typeface="Open Sans"/>
              </a:defRPr>
            </a:pPr>
            <a:endParaRPr lang="en-IN" sz="1600">
              <a:solidFill>
                <a:srgbClr val="000000"/>
              </a:solidFill>
              <a:latin typeface="Century Gothic"/>
              <a:ea typeface="Open Sans"/>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a:t>
            </a:r>
            <a:endParaRPr lang="en-IN" sz="1600">
              <a:solidFill>
                <a:srgbClr val="0070C0"/>
              </a:solidFill>
              <a:latin typeface="Century Gothic"/>
            </a:endParaRPr>
          </a:p>
          <a:p>
            <a:pPr>
              <a:spcBef>
                <a:spcPts val="711"/>
              </a:spcBef>
              <a:spcAft>
                <a:spcPts val="0"/>
              </a:spcAft>
              <a:defRPr sz="1300">
                <a:latin typeface="Open Sans"/>
                <a:ea typeface="Open Sans"/>
                <a:cs typeface="Open Sans"/>
                <a:sym typeface="Open Sans"/>
              </a:defRPr>
            </a:pPr>
            <a:r>
              <a:rPr lang="en-IN" sz="1333">
                <a:solidFill>
                  <a:srgbClr val="474C53"/>
                </a:solidFill>
                <a:latin typeface="Segoe UI"/>
                <a:ea typeface="Lato"/>
                <a:cs typeface="Segoe UI"/>
              </a:rPr>
              <a:t>Web application where HP employees can compare different products or fleets based on the sustainability data provided by the tool. This will empower customers to recognize sustainability savings and benefits of HP Products at RFP/RFI stage.</a:t>
            </a:r>
            <a:endParaRPr lang="en-IN" sz="1333"/>
          </a:p>
          <a:p>
            <a:pPr>
              <a:spcBef>
                <a:spcPts val="711"/>
              </a:spcBef>
              <a:spcAft>
                <a:spcPts val="0"/>
              </a:spcAft>
              <a:defRPr sz="1300">
                <a:latin typeface="Open Sans"/>
                <a:ea typeface="Open Sans"/>
                <a:cs typeface="Open Sans"/>
                <a:sym typeface="Open Sans"/>
              </a:defRPr>
            </a:pPr>
            <a:endParaRPr lang="en-IN" sz="1333">
              <a:solidFill>
                <a:srgbClr val="474C53"/>
              </a:solidFill>
              <a:latin typeface="Segoe UI"/>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Segoe UI"/>
              </a:rPr>
              <a:t>Outcome:</a:t>
            </a:r>
            <a:r>
              <a:rPr lang="en-IN" sz="1600">
                <a:solidFill>
                  <a:srgbClr val="0070C0"/>
                </a:solidFill>
                <a:latin typeface="Century Gothic"/>
                <a:ea typeface="Lato"/>
                <a:cs typeface="Segoe UI"/>
              </a:rPr>
              <a:t> </a:t>
            </a:r>
            <a:endParaRPr lang="en-IN" sz="1733"/>
          </a:p>
          <a:p>
            <a:pPr>
              <a:defRPr sz="1300">
                <a:latin typeface="Open Sans"/>
                <a:ea typeface="Open Sans"/>
                <a:cs typeface="Open Sans"/>
                <a:sym typeface="Open Sans"/>
              </a:defRPr>
            </a:pPr>
            <a:r>
              <a:rPr lang="en-IN" sz="1333">
                <a:solidFill>
                  <a:srgbClr val="474C53"/>
                </a:solidFill>
                <a:latin typeface="Segoe UI"/>
                <a:ea typeface="Lato"/>
                <a:cs typeface="Segoe UI"/>
              </a:rPr>
              <a:t>This solution can act as a standalone application or be integrated in other portals in future. We are providing consolidated sustainability metrics for product/fleet comparison, by consuming data from multiple data sources. </a:t>
            </a:r>
          </a:p>
          <a:p>
            <a:pPr>
              <a:spcBef>
                <a:spcPts val="711"/>
              </a:spcBef>
              <a:spcAft>
                <a:spcPts val="0"/>
              </a:spcAft>
              <a:defRPr sz="1300">
                <a:latin typeface="Open Sans"/>
                <a:ea typeface="Open Sans"/>
                <a:cs typeface="Open Sans"/>
                <a:sym typeface="Open Sans"/>
              </a:defRPr>
            </a:pPr>
            <a:endParaRPr lang="en-IN" sz="1600">
              <a:solidFill>
                <a:srgbClr val="0070C0"/>
              </a:solidFill>
              <a:latin typeface="Century Gothic" panose="020B0502020202020204" pitchFamily="34" charset="0"/>
              <a:ea typeface="Lato"/>
              <a:cs typeface="Segoe UI"/>
            </a:endParaRPr>
          </a:p>
          <a:p>
            <a:pPr>
              <a:spcBef>
                <a:spcPts val="711"/>
              </a:spcBef>
              <a:defRPr sz="1300">
                <a:latin typeface="Open Sans"/>
                <a:ea typeface="Open Sans"/>
                <a:cs typeface="Open Sans"/>
                <a:sym typeface="Open Sans"/>
              </a:defRPr>
            </a:pPr>
            <a:endParaRPr lang="en-IN" sz="1600">
              <a:solidFill>
                <a:srgbClr val="474C53"/>
              </a:solidFill>
              <a:latin typeface="Century Gothic" panose="020B0502020202020204" pitchFamily="34" charset="0"/>
              <a:ea typeface="Open Sans"/>
              <a:cs typeface="Calibri"/>
            </a:endParaRPr>
          </a:p>
        </p:txBody>
      </p:sp>
    </p:spTree>
    <p:extLst>
      <p:ext uri="{BB962C8B-B14F-4D97-AF65-F5344CB8AC3E}">
        <p14:creationId xmlns:p14="http://schemas.microsoft.com/office/powerpoint/2010/main" val="31358133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#6 (HP – 6/10)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725295" y="911074"/>
            <a:ext cx="10260766" cy="54887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H</a:t>
            </a:r>
            <a:r>
              <a:rPr lang="en-IN" sz="1850" b="1">
                <a:solidFill>
                  <a:srgbClr val="0070C0"/>
                </a:solidFill>
                <a:latin typeface="Century Gothic"/>
                <a:ea typeface="Lato"/>
                <a:cs typeface="Lato"/>
              </a:rPr>
              <a:t>P Portico fleet </a:t>
            </a:r>
            <a:r>
              <a:rPr lang="en-US" sz="1850" b="1">
                <a:solidFill>
                  <a:srgbClr val="0070C0"/>
                </a:solidFill>
                <a:latin typeface="Century Gothic"/>
                <a:ea typeface="Lato"/>
                <a:cs typeface="Lato"/>
              </a:rPr>
              <a:t>Fleet Mapping &amp; Design</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 | </a:t>
            </a:r>
            <a:endParaRPr lang="en-IN" sz="185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(SPOC-Mahesh)</a:t>
            </a:r>
            <a:endParaRPr lang="en-IN" sz="1850">
              <a:ea typeface="+mn-lt"/>
              <a:cs typeface="+mn-lt"/>
            </a:endParaRPr>
          </a:p>
          <a:p>
            <a:pPr>
              <a:spcBef>
                <a:spcPts val="533"/>
              </a:spcBef>
              <a:defRPr sz="1300">
                <a:latin typeface="Open Sans"/>
                <a:ea typeface="Open Sans"/>
                <a:cs typeface="Open Sans"/>
                <a:sym typeface="Open Sans"/>
              </a:defRPr>
            </a:pPr>
            <a:r>
              <a:rPr lang="en-IN" sz="1400">
                <a:latin typeface="Open Sans"/>
                <a:ea typeface="+mn-lt"/>
                <a:cs typeface="+mn-lt"/>
              </a:rPr>
              <a:t>Portico is a team within HP that takes care of MPS solutions. Client was looking for a solution to track the printing assets on a particular floor or building.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Web Application Development</a:t>
            </a:r>
          </a:p>
          <a:p>
            <a:pPr>
              <a:defRPr sz="1300">
                <a:latin typeface="Open Sans"/>
                <a:ea typeface="Open Sans"/>
                <a:cs typeface="Open Sans"/>
                <a:sym typeface="Open Sans"/>
              </a:defRPr>
            </a:pPr>
            <a:r>
              <a:rPr lang="en-IN" sz="1400">
                <a:latin typeface="Open Sans"/>
                <a:ea typeface="+mn-lt"/>
                <a:cs typeface="+mn-lt"/>
              </a:rPr>
              <a:t>[Printing/MPS] Portico is a different flavour of Cartos (home grown product by In Time Tec)  used by HP with added features dedicated to HP. This is an internal application used at different HP sites for building up the print infrastructure. </a:t>
            </a:r>
          </a:p>
          <a:p>
            <a:pPr>
              <a:defRPr sz="1300">
                <a:latin typeface="Open Sans"/>
                <a:ea typeface="Open Sans"/>
                <a:cs typeface="Open Sans"/>
                <a:sym typeface="Open Sans"/>
              </a:defRPr>
            </a:pPr>
            <a:r>
              <a:rPr lang="en-IN" sz="1400">
                <a:latin typeface="Open Sans"/>
                <a:ea typeface="+mn-lt"/>
                <a:cs typeface="+mn-lt"/>
              </a:rPr>
              <a:t>Portico is an application or tool for MPS - 'Managed Printing Services'. </a:t>
            </a:r>
          </a:p>
          <a:p>
            <a:pPr>
              <a:defRPr sz="1300">
                <a:latin typeface="Open Sans"/>
                <a:ea typeface="Open Sans"/>
                <a:cs typeface="Open Sans"/>
                <a:sym typeface="Open Sans"/>
              </a:defRPr>
            </a:pPr>
            <a:r>
              <a:rPr lang="en-IN" sz="1400">
                <a:latin typeface="Open Sans"/>
                <a:ea typeface="+mn-lt"/>
                <a:cs typeface="+mn-lt"/>
              </a:rPr>
              <a:t>It is used by fleet designers to manage and provide service to the valuable customer(s). </a:t>
            </a:r>
          </a:p>
          <a:p>
            <a:pPr>
              <a:defRPr sz="1300">
                <a:latin typeface="Open Sans"/>
                <a:ea typeface="Open Sans"/>
                <a:cs typeface="Open Sans"/>
                <a:sym typeface="Open Sans"/>
              </a:defRPr>
            </a:pPr>
            <a:r>
              <a:rPr lang="en-IN" sz="1400">
                <a:latin typeface="Open Sans"/>
                <a:ea typeface="+mn-lt"/>
                <a:cs typeface="+mn-lt"/>
              </a:rPr>
              <a:t>It allows these MPS providers to optimize the floor plan of the companies and help organizations to reduce costs on print services, maintenance, and better utilization of the resources available.</a:t>
            </a:r>
          </a:p>
          <a:p>
            <a:pPr>
              <a:defRPr sz="1300">
                <a:latin typeface="Open Sans"/>
                <a:ea typeface="Open Sans"/>
                <a:cs typeface="Open Sans"/>
                <a:sym typeface="Open Sans"/>
              </a:defRPr>
            </a:pPr>
            <a:endParaRPr lang="en-IN" sz="1400">
              <a:solidFill>
                <a:srgbClr val="474C53"/>
              </a:solidFill>
              <a:latin typeface="Calibri"/>
              <a:ea typeface="Open Sans"/>
              <a:cs typeface="Calibri"/>
            </a:endParaRPr>
          </a:p>
          <a:p>
            <a:pPr>
              <a:defRPr sz="1300">
                <a:latin typeface="Open Sans"/>
                <a:ea typeface="Open Sans"/>
                <a:cs typeface="Open Sans"/>
                <a:sym typeface="Open Sans"/>
              </a:defRPr>
            </a:pPr>
            <a:r>
              <a:rPr lang="en-IN" sz="1400">
                <a:solidFill>
                  <a:srgbClr val="474C53"/>
                </a:solidFill>
                <a:latin typeface="Open Sans"/>
                <a:ea typeface="Open Sans"/>
                <a:cs typeface="Calibri"/>
              </a:rPr>
              <a:t>In Time Tec is also responsible for L3 support which is part of product O&amp;M (Operations &amp; Maintenance) for Portico. </a:t>
            </a:r>
            <a:endParaRPr lang="en-IN" sz="1400">
              <a:solidFill>
                <a:srgbClr val="474C53"/>
              </a:solidFill>
              <a:latin typeface="Calibri"/>
              <a:ea typeface="Open Sans"/>
              <a:cs typeface="Calibri"/>
            </a:endParaRPr>
          </a:p>
          <a:p>
            <a:pPr>
              <a:defRPr sz="1300">
                <a:latin typeface="Open Sans"/>
                <a:ea typeface="Open Sans"/>
                <a:cs typeface="Open Sans"/>
                <a:sym typeface="Open Sans"/>
              </a:defRPr>
            </a:pPr>
            <a:endParaRPr lang="en-IN" sz="1400">
              <a:solidFill>
                <a:srgbClr val="474C53"/>
              </a:solidFill>
              <a:latin typeface="Open Sans"/>
              <a:ea typeface="Open Sans"/>
              <a:cs typeface="Calibri"/>
            </a:endParaRPr>
          </a:p>
          <a:p>
            <a:pPr>
              <a:defRPr sz="1300">
                <a:latin typeface="Open Sans"/>
                <a:ea typeface="Open Sans"/>
                <a:cs typeface="Open Sans"/>
                <a:sym typeface="Open Sans"/>
              </a:defRPr>
            </a:pPr>
            <a:r>
              <a:rPr lang="en-IN" sz="1400" b="1">
                <a:solidFill>
                  <a:srgbClr val="474C53"/>
                </a:solidFill>
                <a:latin typeface="Open Sans"/>
                <a:ea typeface="Open Sans"/>
                <a:cs typeface="Calibri"/>
              </a:rPr>
              <a:t>Access: </a:t>
            </a:r>
            <a:r>
              <a:rPr lang="en-IN" sz="1400">
                <a:solidFill>
                  <a:srgbClr val="474C53"/>
                </a:solidFill>
                <a:latin typeface="Open Sans"/>
                <a:ea typeface="Open Sans"/>
                <a:cs typeface="Calibri"/>
              </a:rPr>
              <a:t>Internal</a:t>
            </a:r>
          </a:p>
          <a:p>
            <a:pPr>
              <a:defRPr sz="1300">
                <a:latin typeface="Open Sans"/>
                <a:ea typeface="Open Sans"/>
                <a:cs typeface="Open Sans"/>
                <a:sym typeface="Open Sans"/>
              </a:defRPr>
            </a:pPr>
            <a:r>
              <a:rPr lang="en-IN" sz="1400" b="1">
                <a:solidFill>
                  <a:srgbClr val="474C53"/>
                </a:solidFill>
                <a:latin typeface="Open Sans"/>
                <a:ea typeface="Open Sans"/>
                <a:cs typeface="Calibri"/>
              </a:rPr>
              <a:t>Target User Group:</a:t>
            </a:r>
            <a:r>
              <a:rPr lang="en-IN" sz="1400">
                <a:solidFill>
                  <a:srgbClr val="474C53"/>
                </a:solidFill>
                <a:latin typeface="Open Sans"/>
                <a:ea typeface="Open Sans"/>
                <a:cs typeface="Calibri"/>
              </a:rPr>
              <a:t> HP sites in US </a:t>
            </a:r>
            <a:endParaRPr lang="en-IN"/>
          </a:p>
          <a:p>
            <a:pPr>
              <a:defRPr sz="1300">
                <a:latin typeface="Open Sans"/>
                <a:ea typeface="Open Sans"/>
                <a:cs typeface="Open Sans"/>
                <a:sym typeface="Open Sans"/>
              </a:defRPr>
            </a:pPr>
            <a:r>
              <a:rPr lang="en-IN" sz="1400" b="1">
                <a:solidFill>
                  <a:srgbClr val="474C53"/>
                </a:solidFill>
                <a:latin typeface="Open Sans"/>
                <a:ea typeface="Open Sans"/>
                <a:cs typeface="Calibri"/>
              </a:rPr>
              <a:t>Team Structure:  </a:t>
            </a:r>
            <a:r>
              <a:rPr lang="en-IN" sz="1400">
                <a:solidFill>
                  <a:srgbClr val="474C53"/>
                </a:solidFill>
                <a:latin typeface="Open Sans"/>
                <a:ea typeface="Open Sans"/>
                <a:cs typeface="Calibri"/>
              </a:rPr>
              <a:t>1.5 Software Engineer (Development) ; </a:t>
            </a:r>
            <a:r>
              <a:rPr lang="en-IN" sz="1400">
                <a:solidFill>
                  <a:srgbClr val="474C53"/>
                </a:solidFill>
                <a:ea typeface="+mn-lt"/>
                <a:cs typeface="+mn-lt"/>
              </a:rPr>
              <a:t> 0.5 Software Engineer (QA)</a:t>
            </a:r>
            <a:endParaRPr lang="en-US" sz="1400">
              <a:ea typeface="+mn-lt"/>
              <a:cs typeface="+mn-lt"/>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395205"/>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#6 (HP – 6/10)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150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Portico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ea typeface="+mn-lt"/>
                <a:cs typeface="+mn-lt"/>
              </a:rPr>
              <a:t>It allows the visualization and optimization of MPS fleets through every phase of the MPS: pre-sales, fleet design, fleet deployment, service technicians, post-sales, and obsolesce life cycle.</a:t>
            </a:r>
          </a:p>
          <a:p>
            <a:pPr>
              <a:defRPr sz="1300">
                <a:latin typeface="Open Sans"/>
                <a:ea typeface="Open Sans"/>
                <a:cs typeface="Open Sans"/>
                <a:sym typeface="Open Sans"/>
              </a:defRPr>
            </a:pPr>
            <a:endParaRPr lang="en-IN" sz="1400">
              <a:latin typeface="Open Sans"/>
              <a:ea typeface="+mn-lt"/>
              <a:cs typeface="+mn-lt"/>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71778383"/>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a:t>
            </a:r>
            <a:r>
              <a:rPr lang="en-US" sz="3600" b="1" err="1">
                <a:solidFill>
                  <a:srgbClr val="000000"/>
                </a:solidFill>
                <a:latin typeface="Montserrat ExtraBold"/>
                <a:ea typeface="Lato"/>
                <a:cs typeface="Lato"/>
              </a:rPr>
              <a:t>Smartfleet</a:t>
            </a:r>
            <a:endParaRPr lang="en-US" sz="3600" b="1" err="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8"/>
            <a:ext cx="10913168" cy="46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8</a:t>
            </a:r>
            <a:r>
              <a:rPr lang="en-IN" sz="1600">
                <a:solidFill>
                  <a:srgbClr val="0070C0"/>
                </a:solidFill>
                <a:latin typeface="Century Gothic"/>
                <a:ea typeface="Lato"/>
                <a:cs typeface="Lato"/>
              </a:rPr>
              <a:t>| Duration:</a:t>
            </a:r>
            <a:r>
              <a:rPr lang="en-IN" sz="1600">
                <a:solidFill>
                  <a:srgbClr val="0070C0"/>
                </a:solidFill>
                <a:latin typeface="Century Gothic"/>
                <a:ea typeface="Lato"/>
                <a:cs typeface="Segoe UI"/>
              </a:rPr>
              <a:t> 6</a:t>
            </a:r>
            <a:r>
              <a:rPr lang="en-IN" sz="1600" b="1">
                <a:solidFill>
                  <a:srgbClr val="0070C0"/>
                </a:solidFill>
                <a:latin typeface="Century Gothic"/>
                <a:ea typeface="Lato"/>
                <a:cs typeface="Segoe UI"/>
              </a:rPr>
              <a:t>+ Years </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Active</a:t>
            </a:r>
            <a:endParaRPr lang="en-US" sz="1600">
              <a:solidFill>
                <a:srgbClr val="0070C0"/>
              </a:solidFill>
              <a:latin typeface="Century Gothic"/>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333">
                <a:solidFill>
                  <a:srgbClr val="474C53"/>
                </a:solidFill>
                <a:latin typeface="Segoe UI"/>
                <a:ea typeface="Lato"/>
                <a:cs typeface="Segoe UI"/>
              </a:rPr>
              <a:t>The Smart Fleet Early Warning Detection System monitors printer telemetric error data and intervention data on a routine basis. HP users, engineers and account managers, would like to receive alerts when printer errors or intervention data is increasing</a:t>
            </a:r>
            <a:endParaRPr lang="en-US" sz="1333">
              <a:solidFill>
                <a:srgbClr val="474C53"/>
              </a:solidFill>
              <a:latin typeface="Segoe UI"/>
              <a:ea typeface="Lato"/>
              <a:cs typeface="Segoe UI"/>
            </a:endParaRPr>
          </a:p>
          <a:p>
            <a:pPr>
              <a:spcBef>
                <a:spcPts val="711"/>
              </a:spcBef>
              <a:spcAft>
                <a:spcPts val="0"/>
              </a:spcAft>
              <a:defRPr sz="1300">
                <a:latin typeface="Open Sans"/>
                <a:ea typeface="Open Sans"/>
                <a:cs typeface="Open Sans"/>
                <a:sym typeface="Open Sans"/>
              </a:defRPr>
            </a:pPr>
            <a:endParaRPr lang="en-IN" sz="1600" b="1">
              <a:solidFill>
                <a:srgbClr val="000000"/>
              </a:solidFill>
              <a:latin typeface="Century Gothic"/>
              <a:ea typeface="Lato"/>
              <a:cs typeface="Lato"/>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 </a:t>
            </a:r>
            <a:endParaRPr lang="en-US" sz="1600" b="1">
              <a:solidFill>
                <a:srgbClr val="000000"/>
              </a:solidFill>
              <a:latin typeface="Century Gothic"/>
              <a:ea typeface="Lato"/>
              <a:cs typeface="Lato"/>
            </a:endParaRPr>
          </a:p>
          <a:p>
            <a:pPr>
              <a:spcBef>
                <a:spcPts val="711"/>
              </a:spcBef>
              <a:spcAft>
                <a:spcPts val="0"/>
              </a:spcAft>
              <a:defRPr sz="1300">
                <a:latin typeface="Open Sans"/>
                <a:ea typeface="Open Sans"/>
                <a:cs typeface="Open Sans"/>
                <a:sym typeface="Open Sans"/>
              </a:defRPr>
            </a:pPr>
            <a:r>
              <a:rPr lang="en-IN" sz="1333">
                <a:solidFill>
                  <a:srgbClr val="474C53"/>
                </a:solidFill>
                <a:latin typeface="Segoe UI"/>
                <a:ea typeface="Lato"/>
                <a:cs typeface="Segoe UI"/>
              </a:rPr>
              <a:t>A web portal for HP user to subscribe to Smart Fleet alerts and to create their own custom alerts. It provides the following:</a:t>
            </a:r>
            <a:endParaRPr lang="en-US" sz="1333">
              <a:solidFill>
                <a:srgbClr val="474C53"/>
              </a:solidFill>
              <a:latin typeface="Segoe UI"/>
              <a:ea typeface="Lato"/>
              <a:cs typeface="Segoe UI"/>
            </a:endParaRPr>
          </a:p>
          <a:p>
            <a:pPr indent="-457189">
              <a:spcBef>
                <a:spcPts val="711"/>
              </a:spcBef>
              <a:spcAft>
                <a:spcPts val="0"/>
              </a:spcAft>
              <a:buFont typeface="Arial,Sans-Serif"/>
              <a:buChar char="•"/>
              <a:defRPr sz="1300">
                <a:latin typeface="Open Sans"/>
                <a:ea typeface="Open Sans"/>
                <a:cs typeface="Open Sans"/>
                <a:sym typeface="Open Sans"/>
              </a:defRPr>
            </a:pPr>
            <a:r>
              <a:rPr lang="en-IN" sz="1333">
                <a:solidFill>
                  <a:srgbClr val="474C53"/>
                </a:solidFill>
                <a:latin typeface="Segoe UI"/>
                <a:ea typeface="Lato"/>
                <a:cs typeface="Segoe UI"/>
              </a:rPr>
              <a:t>Creation of Custom Alerts ; View Created Custom Alert</a:t>
            </a:r>
            <a:endParaRPr lang="en-US" sz="1333">
              <a:solidFill>
                <a:srgbClr val="474C53"/>
              </a:solidFill>
              <a:latin typeface="Segoe UI"/>
              <a:ea typeface="Lato"/>
              <a:cs typeface="Segoe UI"/>
            </a:endParaRPr>
          </a:p>
          <a:p>
            <a:pPr indent="-457189">
              <a:spcBef>
                <a:spcPts val="711"/>
              </a:spcBef>
              <a:spcAft>
                <a:spcPts val="0"/>
              </a:spcAft>
              <a:buFont typeface="Arial,Sans-Serif"/>
              <a:buChar char="•"/>
              <a:defRPr sz="1300">
                <a:latin typeface="Open Sans"/>
                <a:ea typeface="Open Sans"/>
                <a:cs typeface="Open Sans"/>
                <a:sym typeface="Open Sans"/>
              </a:defRPr>
            </a:pPr>
            <a:r>
              <a:rPr lang="en-IN" sz="1333">
                <a:solidFill>
                  <a:srgbClr val="474C53"/>
                </a:solidFill>
                <a:latin typeface="Segoe UI"/>
                <a:ea typeface="Lato"/>
                <a:cs typeface="Segoe UI"/>
              </a:rPr>
              <a:t>Edit/Modification of Custom Alerts ; Rename of Custom Alerts</a:t>
            </a:r>
            <a:endParaRPr lang="en-US" sz="1333">
              <a:solidFill>
                <a:srgbClr val="474C53"/>
              </a:solidFill>
              <a:latin typeface="Segoe UI"/>
              <a:ea typeface="Lato"/>
              <a:cs typeface="Segoe UI"/>
            </a:endParaRPr>
          </a:p>
          <a:p>
            <a:pPr indent="-457189">
              <a:spcBef>
                <a:spcPts val="711"/>
              </a:spcBef>
              <a:spcAft>
                <a:spcPts val="0"/>
              </a:spcAft>
              <a:buFont typeface="Arial,Sans-Serif"/>
              <a:buChar char="•"/>
              <a:defRPr sz="1300">
                <a:latin typeface="Open Sans"/>
                <a:ea typeface="Open Sans"/>
                <a:cs typeface="Open Sans"/>
                <a:sym typeface="Open Sans"/>
              </a:defRPr>
            </a:pPr>
            <a:r>
              <a:rPr lang="en-IN" sz="1333">
                <a:solidFill>
                  <a:srgbClr val="474C53"/>
                </a:solidFill>
                <a:latin typeface="Segoe UI"/>
                <a:ea typeface="Lato"/>
                <a:cs typeface="Segoe UI"/>
              </a:rPr>
              <a:t>Deletion of Custom Alerts ; Cloning custom Alerts</a:t>
            </a:r>
          </a:p>
          <a:p>
            <a:pPr marL="380990" indent="-457189">
              <a:spcBef>
                <a:spcPts val="711"/>
              </a:spcBef>
              <a:spcAft>
                <a:spcPts val="0"/>
              </a:spcAft>
              <a:buFont typeface="Arial,Sans-Serif"/>
              <a:buChar char="•"/>
              <a:defRPr sz="1300">
                <a:latin typeface="Open Sans"/>
                <a:ea typeface="Open Sans"/>
                <a:cs typeface="Open Sans"/>
                <a:sym typeface="Open Sans"/>
              </a:defRPr>
            </a:pPr>
            <a:endParaRPr lang="en-IN" sz="1600">
              <a:solidFill>
                <a:srgbClr val="474C53"/>
              </a:solidFill>
              <a:latin typeface="Arial"/>
              <a:ea typeface="Lato"/>
              <a:cs typeface="Arial"/>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Arial"/>
              </a:rPr>
              <a:t>Outcome:</a:t>
            </a:r>
            <a:r>
              <a:rPr lang="en-IN" sz="1600">
                <a:solidFill>
                  <a:srgbClr val="0070C0"/>
                </a:solidFill>
                <a:latin typeface="Century Gothic"/>
                <a:ea typeface="Lato"/>
                <a:cs typeface="Arial"/>
              </a:rPr>
              <a:t> </a:t>
            </a:r>
            <a:endParaRPr lang="en-IN" sz="1733"/>
          </a:p>
          <a:p>
            <a:pPr>
              <a:defRPr sz="1300">
                <a:latin typeface="Open Sans"/>
                <a:ea typeface="Open Sans"/>
                <a:cs typeface="Open Sans"/>
                <a:sym typeface="Open Sans"/>
              </a:defRPr>
            </a:pPr>
            <a:r>
              <a:rPr lang="en-IN" sz="1333">
                <a:solidFill>
                  <a:srgbClr val="474C53"/>
                </a:solidFill>
                <a:latin typeface="Segoe UI"/>
                <a:ea typeface="Lato"/>
                <a:cs typeface="Segoe UI"/>
              </a:rPr>
              <a:t>Web portal for HP user to subscribe to Smart Fleet alerts and to create their own custom alerts</a:t>
            </a:r>
            <a:r>
              <a:rPr lang="en-IN" sz="1600">
                <a:solidFill>
                  <a:srgbClr val="474C53"/>
                </a:solidFill>
                <a:latin typeface="Segoe UI"/>
                <a:ea typeface="Lato"/>
                <a:cs typeface="Segoe UI"/>
              </a:rPr>
              <a:t>.</a:t>
            </a:r>
          </a:p>
          <a:p>
            <a:pPr>
              <a:spcBef>
                <a:spcPts val="711"/>
              </a:spcBef>
              <a:spcAft>
                <a:spcPts val="0"/>
              </a:spcAft>
              <a:defRPr sz="1300">
                <a:latin typeface="Open Sans"/>
                <a:ea typeface="Open Sans"/>
                <a:cs typeface="Open Sans"/>
                <a:sym typeface="Open Sans"/>
              </a:defRPr>
            </a:pPr>
            <a:endParaRPr lang="en-IN" sz="1600">
              <a:solidFill>
                <a:srgbClr val="0070C0"/>
              </a:solidFill>
              <a:latin typeface="Century Gothic" panose="020B0502020202020204" pitchFamily="34" charset="0"/>
              <a:ea typeface="Lato"/>
              <a:cs typeface="Arial"/>
            </a:endParaRPr>
          </a:p>
          <a:p>
            <a:pPr>
              <a:spcBef>
                <a:spcPts val="711"/>
              </a:spcBef>
              <a:defRPr sz="1300">
                <a:latin typeface="Open Sans"/>
                <a:ea typeface="Open Sans"/>
                <a:cs typeface="Open Sans"/>
                <a:sym typeface="Open Sans"/>
              </a:defRPr>
            </a:pPr>
            <a:endParaRPr lang="en-IN" sz="1600">
              <a:solidFill>
                <a:srgbClr val="474C53"/>
              </a:solidFill>
              <a:latin typeface="Century Gothic" panose="020B0502020202020204" pitchFamily="34" charset="0"/>
              <a:ea typeface="Open Sans"/>
              <a:cs typeface="Calibri"/>
            </a:endParaRPr>
          </a:p>
        </p:txBody>
      </p:sp>
    </p:spTree>
    <p:extLst>
      <p:ext uri="{BB962C8B-B14F-4D97-AF65-F5344CB8AC3E}">
        <p14:creationId xmlns:p14="http://schemas.microsoft.com/office/powerpoint/2010/main" val="34710961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#8 (HP – 8/10)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796992" y="1077136"/>
            <a:ext cx="10260766" cy="61684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a:t>
            </a:r>
            <a:r>
              <a:rPr lang="en-IN" sz="1850" b="1">
                <a:solidFill>
                  <a:srgbClr val="0070C0"/>
                </a:solidFill>
                <a:latin typeface="Century Gothic"/>
                <a:ea typeface="Lato"/>
                <a:cs typeface="Lato"/>
              </a:rPr>
              <a:t> HP ITSM DAAS /MPS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16</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(SPOC-Poola)</a:t>
            </a:r>
            <a:endParaRPr lang="en-IN" sz="1850">
              <a:ea typeface="+mn-lt"/>
              <a:cs typeface="+mn-lt"/>
            </a:endParaRPr>
          </a:p>
          <a:p>
            <a:pPr>
              <a:spcBef>
                <a:spcPts val="533"/>
              </a:spcBef>
              <a:defRPr sz="1300">
                <a:latin typeface="Open Sans"/>
                <a:ea typeface="Open Sans"/>
                <a:cs typeface="Open Sans"/>
                <a:sym typeface="Open Sans"/>
              </a:defRPr>
            </a:pPr>
            <a:r>
              <a:rPr lang="en-IN" sz="1400">
                <a:solidFill>
                  <a:srgbClr val="474C53"/>
                </a:solidFill>
                <a:latin typeface="Segoe UI"/>
                <a:ea typeface="+mn-lt"/>
                <a:cs typeface="Segoe UI"/>
              </a:rPr>
              <a:t>HP Inc leases printers, laptops, servers, cloud instances  etc on chargeable basis based on the usage. ServiceNow is used  for service management, change management, problem and incident management, asset management, task management and knowledge management.</a:t>
            </a:r>
          </a:p>
          <a:p>
            <a:pPr>
              <a:spcBef>
                <a:spcPts val="533"/>
              </a:spcBef>
              <a:defRPr sz="1300">
                <a:latin typeface="Open Sans"/>
                <a:ea typeface="Open Sans"/>
                <a:cs typeface="Open Sans"/>
                <a:sym typeface="Open Sans"/>
              </a:defRPr>
            </a:pPr>
            <a:r>
              <a:rPr lang="en-IN" sz="1400">
                <a:solidFill>
                  <a:srgbClr val="474C53"/>
                </a:solidFill>
                <a:latin typeface="Segoe UI"/>
                <a:ea typeface="+mn-lt"/>
                <a:cs typeface="Segoe UI"/>
              </a:rPr>
              <a:t>(DaaS = Device as a Service ; MPS = Managed Print Service) </a:t>
            </a:r>
            <a:endParaRPr lang="en-IN" sz="1400">
              <a:solidFill>
                <a:srgbClr val="474C53"/>
              </a:solidFill>
              <a:latin typeface="Segoe UI"/>
              <a:cs typeface="Segoe UI"/>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2000" b="1">
                <a:solidFill>
                  <a:srgbClr val="000000"/>
                </a:solidFill>
                <a:latin typeface="Century Gothic"/>
                <a:ea typeface="Lato"/>
                <a:cs typeface="Lato"/>
              </a:rPr>
              <a:t> </a:t>
            </a:r>
            <a:r>
              <a:rPr lang="en-IN" sz="1400">
                <a:solidFill>
                  <a:srgbClr val="F06023"/>
                </a:solidFill>
                <a:ea typeface="+mn-lt"/>
                <a:cs typeface="+mn-lt"/>
              </a:rPr>
              <a:t>Software Qualification &amp; Automation</a:t>
            </a:r>
          </a:p>
          <a:p>
            <a:pPr>
              <a:defRPr sz="1300">
                <a:latin typeface="Open Sans"/>
                <a:ea typeface="Open Sans"/>
                <a:cs typeface="Open Sans"/>
                <a:sym typeface="Open Sans"/>
              </a:defRPr>
            </a:pPr>
            <a:r>
              <a:rPr lang="en-IN" sz="1400">
                <a:latin typeface="Open Sans"/>
                <a:ea typeface="+mn-lt"/>
                <a:cs typeface="+mn-lt"/>
              </a:rPr>
              <a:t>We offered the support on Qualification  of the new feature development and maintenance of the same. Automating the tests to decrease the manual efforts in regular huge regressions.</a:t>
            </a:r>
          </a:p>
          <a:p>
            <a:pPr>
              <a:defRPr sz="1300">
                <a:latin typeface="Open Sans"/>
                <a:ea typeface="Open Sans"/>
                <a:cs typeface="Open Sans"/>
                <a:sym typeface="Open Sans"/>
              </a:defRPr>
            </a:pPr>
            <a:r>
              <a:rPr lang="en-IN" sz="1400">
                <a:latin typeface="Open Sans"/>
                <a:ea typeface="+mn-lt"/>
                <a:cs typeface="+mn-lt"/>
              </a:rPr>
              <a:t>MPS project was completed in Dec-2022 which had team size of 12 engineers. Currently we are supporting DAAS project.</a:t>
            </a:r>
          </a:p>
          <a:p>
            <a:pPr>
              <a:defRPr sz="1300">
                <a:latin typeface="Open Sans"/>
                <a:ea typeface="Open Sans"/>
                <a:cs typeface="Open Sans"/>
                <a:sym typeface="Open Sans"/>
              </a:defRPr>
            </a:pPr>
            <a:endParaRPr lang="en-IN"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External</a:t>
            </a:r>
          </a:p>
          <a:p>
            <a:pPr>
              <a:defRPr sz="1300">
                <a:latin typeface="Open Sans"/>
                <a:ea typeface="Open Sans"/>
                <a:cs typeface="Open Sans"/>
                <a:sym typeface="Open Sans"/>
              </a:defRPr>
            </a:pPr>
            <a:r>
              <a:rPr lang="en-IN" sz="1400" b="1">
                <a:latin typeface="Open Sans"/>
                <a:ea typeface="+mn-lt"/>
                <a:cs typeface="+mn-lt"/>
              </a:rPr>
              <a:t>Target User Group: </a:t>
            </a:r>
            <a:r>
              <a:rPr lang="en-IN" sz="1400">
                <a:latin typeface="Open Sans"/>
                <a:ea typeface="+mn-lt"/>
                <a:cs typeface="+mn-lt"/>
              </a:rPr>
              <a:t>HP assets users</a:t>
            </a:r>
          </a:p>
          <a:p>
            <a:pPr>
              <a:defRPr sz="1300">
                <a:latin typeface="Open Sans"/>
                <a:ea typeface="Open Sans"/>
                <a:cs typeface="Open Sans"/>
                <a:sym typeface="Open Sans"/>
              </a:defRPr>
            </a:pPr>
            <a:r>
              <a:rPr lang="en-IN" sz="1400" b="1">
                <a:latin typeface="Open Sans"/>
                <a:ea typeface="+mn-lt"/>
                <a:cs typeface="+mn-lt"/>
              </a:rPr>
              <a:t>Team Structure:</a:t>
            </a:r>
            <a:r>
              <a:rPr lang="en-IN" sz="1400">
                <a:latin typeface="Open Sans"/>
                <a:ea typeface="+mn-lt"/>
                <a:cs typeface="+mn-lt"/>
              </a:rPr>
              <a:t>  14 Software Engineer (QA/SDET) ;  2 Support Engineer ( Platform Admin and support )   </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3547047"/>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#8 (HP – 8/10)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788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a:t>
            </a:r>
            <a:r>
              <a:rPr lang="en-IN" sz="1850" b="1">
                <a:solidFill>
                  <a:srgbClr val="0070C0"/>
                </a:solidFill>
                <a:latin typeface="Century Gothic"/>
                <a:ea typeface="Lato"/>
                <a:cs typeface="Lato"/>
              </a:rPr>
              <a:t> HP ITSM DAAS /MPS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16</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r>
              <a:rPr lang="en-IN" sz="1400">
                <a:latin typeface="Open Sans"/>
                <a:ea typeface="+mn-lt"/>
                <a:cs typeface="+mn-lt"/>
              </a:rPr>
              <a:t>Delivered the high-quality application and the automating  the regression suite and constant support on the issues occurred.</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55832800"/>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0365" y="328801"/>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HP Daas Portal</a:t>
            </a:r>
            <a:endParaRPr lang="en-US" sz="4267"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9"/>
            <a:ext cx="10913168" cy="5037276"/>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F06023"/>
                </a:solidFill>
                <a:latin typeface="Montserrat Medium"/>
                <a:ea typeface="Lato"/>
                <a:cs typeface="Lato"/>
              </a:rPr>
              <a:t>Team Size: </a:t>
            </a:r>
            <a:r>
              <a:rPr lang="en-IN" sz="1600" b="1">
                <a:solidFill>
                  <a:srgbClr val="F06023"/>
                </a:solidFill>
                <a:latin typeface="Montserrat Medium"/>
                <a:ea typeface="Lato"/>
                <a:cs typeface="Lato"/>
              </a:rPr>
              <a:t>8</a:t>
            </a:r>
            <a:r>
              <a:rPr lang="en-IN" sz="1600">
                <a:solidFill>
                  <a:srgbClr val="F06023"/>
                </a:solidFill>
                <a:latin typeface="Montserrat Medium"/>
                <a:ea typeface="Lato"/>
                <a:cs typeface="Lato"/>
              </a:rPr>
              <a:t> | Duration: </a:t>
            </a:r>
            <a:r>
              <a:rPr lang="en-IN" sz="1600" b="1">
                <a:solidFill>
                  <a:srgbClr val="F06023"/>
                </a:solidFill>
                <a:latin typeface="Montserrat Medium"/>
                <a:ea typeface="Lato"/>
                <a:cs typeface="Lato"/>
              </a:rPr>
              <a:t>6+ years</a:t>
            </a:r>
            <a:r>
              <a:rPr lang="en-IN" sz="1600">
                <a:solidFill>
                  <a:srgbClr val="F06023"/>
                </a:solidFill>
                <a:latin typeface="Montserrat Medium"/>
                <a:ea typeface="Lato"/>
                <a:cs typeface="Lato"/>
              </a:rPr>
              <a:t> | </a:t>
            </a:r>
            <a:r>
              <a:rPr lang="en-IN" sz="1600" b="1">
                <a:solidFill>
                  <a:srgbClr val="F06023"/>
                </a:solidFill>
                <a:latin typeface="Montserrat Medium"/>
                <a:ea typeface="Lato"/>
                <a:cs typeface="Lato"/>
              </a:rPr>
              <a:t>Active</a:t>
            </a:r>
          </a:p>
          <a:p>
            <a:pPr>
              <a:spcBef>
                <a:spcPts val="0"/>
              </a:spcBef>
              <a:spcAft>
                <a:spcPts val="0"/>
              </a:spcAft>
              <a:defRPr sz="1300">
                <a:latin typeface="Open Sans"/>
                <a:ea typeface="Open Sans"/>
                <a:cs typeface="Open Sans"/>
                <a:sym typeface="Open Sans"/>
              </a:defRPr>
            </a:pPr>
            <a:endParaRPr lang="en-IN" sz="1600" b="1">
              <a:solidFill>
                <a:srgbClr val="0070C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US" sz="1333">
              <a:solidFill>
                <a:srgbClr val="00000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Segoe UI"/>
              </a:rPr>
              <a:t>To give HP Customers and Partners a one-stop portal for everything PS (Personal Systems) services related. Execution of the transition to the LAER model – Land, Adopt, Expand, Renew. </a:t>
            </a:r>
            <a:endParaRPr lang="en-US" sz="1333">
              <a:solidFill>
                <a:srgbClr val="000000"/>
              </a:solidFill>
              <a:latin typeface="Montserrat"/>
              <a:ea typeface="Lato"/>
              <a:cs typeface="Segoe UI"/>
            </a:endParaRPr>
          </a:p>
          <a:p>
            <a:pPr marL="227748" indent="-227748">
              <a:spcBef>
                <a:spcPts val="711"/>
              </a:spcBef>
              <a:spcAft>
                <a:spcPts val="0"/>
              </a:spcAft>
              <a:buFont typeface="Arial,Sans-Serif"/>
              <a:buChar char="•"/>
              <a:defRPr sz="1300">
                <a:latin typeface="Open Sans"/>
                <a:ea typeface="Open Sans"/>
                <a:cs typeface="Open Sans"/>
                <a:sym typeface="Open Sans"/>
              </a:defRPr>
            </a:pPr>
            <a:endParaRPr lang="en-IN" sz="1600">
              <a:solidFill>
                <a:srgbClr val="000000"/>
              </a:solidFill>
              <a:latin typeface="Montserrat"/>
              <a:ea typeface="Open Sans"/>
              <a:cs typeface="Segoe UI"/>
            </a:endParaRPr>
          </a:p>
          <a:p>
            <a:pPr>
              <a:spcBef>
                <a:spcPts val="667"/>
              </a:spcBef>
              <a:spcAft>
                <a:spcPts val="667"/>
              </a:spcAft>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US" sz="1600">
              <a:solidFill>
                <a:srgbClr val="0070C0"/>
              </a:solidFill>
              <a:latin typeface="Montserrat"/>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Segoe UI"/>
              </a:rPr>
              <a:t>PS Services Portal tool is a web-based application for HP enterprise direct customers. HP PS Services Portal is your one place for all things HP Personal Systems Services. HP Personal System Services partners with customers to increase user productivity, operational efficiency, and cost predictability. </a:t>
            </a:r>
            <a:endParaRPr lang="en-US" sz="1333">
              <a:solidFill>
                <a:srgbClr val="000000"/>
              </a:solidFill>
              <a:latin typeface="Montserrat"/>
              <a:ea typeface="Lato"/>
              <a:cs typeface="Segoe UI"/>
            </a:endParaRPr>
          </a:p>
          <a:p>
            <a:pPr>
              <a:spcBef>
                <a:spcPts val="0"/>
              </a:spcBef>
              <a:spcAft>
                <a:spcPts val="0"/>
              </a:spcAft>
              <a:defRPr sz="1300">
                <a:latin typeface="Open Sans"/>
                <a:ea typeface="Open Sans"/>
                <a:cs typeface="Open Sans"/>
                <a:sym typeface="Open Sans"/>
              </a:defRPr>
            </a:pPr>
            <a:endParaRPr lang="en-IN" sz="1600">
              <a:solidFill>
                <a:srgbClr val="000000"/>
              </a:solidFill>
              <a:latin typeface="Montserrat"/>
              <a:ea typeface="Lato"/>
              <a:cs typeface="Segoe UI"/>
            </a:endParaRPr>
          </a:p>
          <a:p>
            <a:pPr>
              <a:spcBef>
                <a:spcPts val="0"/>
              </a:spcBef>
              <a:spcAft>
                <a:spcPts val="667"/>
              </a:spcAft>
              <a:defRPr sz="1300">
                <a:latin typeface="Open Sans"/>
                <a:ea typeface="Open Sans"/>
                <a:cs typeface="Open Sans"/>
                <a:sym typeface="Open Sans"/>
              </a:defRPr>
            </a:pPr>
            <a:r>
              <a:rPr lang="en-IN" sz="1600" b="1">
                <a:solidFill>
                  <a:srgbClr val="474C53"/>
                </a:solidFill>
                <a:latin typeface="Montserrat"/>
                <a:ea typeface="Lato"/>
                <a:cs typeface="Segoe UI"/>
              </a:rPr>
              <a:t>Outcome:</a:t>
            </a:r>
            <a:r>
              <a:rPr lang="en-US" sz="1600">
                <a:solidFill>
                  <a:srgbClr val="474C53"/>
                </a:solidFill>
                <a:latin typeface="Montserrat"/>
                <a:ea typeface="Lato"/>
                <a:cs typeface="Segoe UI"/>
              </a:rPr>
              <a:t> </a:t>
            </a:r>
          </a:p>
          <a:p>
            <a:pPr>
              <a:spcBef>
                <a:spcPts val="0"/>
              </a:spcBef>
              <a:spcAft>
                <a:spcPts val="0"/>
              </a:spcAft>
              <a:defRPr sz="1300">
                <a:latin typeface="Open Sans"/>
                <a:ea typeface="Open Sans"/>
                <a:cs typeface="Open Sans"/>
                <a:sym typeface="Open Sans"/>
              </a:defRPr>
            </a:pPr>
            <a:r>
              <a:rPr lang="en-IN" sz="1333">
                <a:latin typeface="Montserrat"/>
                <a:ea typeface="+mn-lt"/>
                <a:cs typeface="+mn-lt"/>
              </a:rPr>
              <a:t>HP PS portal (i.e., HP Daas Portal) helps the organization manage their Customers, Contracts, Orders, Assets, and Services effectively. </a:t>
            </a:r>
            <a:endParaRPr lang="en-US" sz="1733">
              <a:latin typeface="Montserrat"/>
            </a:endParaRPr>
          </a:p>
          <a:p>
            <a:pPr>
              <a:spcBef>
                <a:spcPts val="0"/>
              </a:spcBef>
              <a:spcAft>
                <a:spcPts val="0"/>
              </a:spcAft>
              <a:defRPr sz="1300">
                <a:latin typeface="Open Sans"/>
                <a:ea typeface="Open Sans"/>
                <a:cs typeface="Open Sans"/>
                <a:sym typeface="Open Sans"/>
              </a:defRPr>
            </a:pPr>
            <a:endParaRPr lang="en-IN" sz="1600">
              <a:solidFill>
                <a:srgbClr val="00000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endParaRPr lang="en-IN" sz="1600" b="1">
              <a:solidFill>
                <a:srgbClr val="0070C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endParaRPr lang="en-IN" sz="1600">
              <a:solidFill>
                <a:srgbClr val="474C53"/>
              </a:solidFill>
              <a:latin typeface="Montserrat"/>
              <a:ea typeface="Open Sans"/>
              <a:cs typeface="Open Sans"/>
            </a:endParaRPr>
          </a:p>
          <a:p>
            <a:pPr>
              <a:spcBef>
                <a:spcPts val="711"/>
              </a:spcBef>
              <a:defRPr sz="1300">
                <a:latin typeface="Open Sans"/>
                <a:ea typeface="Open Sans"/>
                <a:cs typeface="Open Sans"/>
                <a:sym typeface="Open Sans"/>
              </a:defRPr>
            </a:pPr>
            <a:endParaRPr lang="en-IN" sz="1600">
              <a:solidFill>
                <a:srgbClr val="474C53"/>
              </a:solidFill>
              <a:latin typeface="Montserrat"/>
              <a:ea typeface="Open Sans"/>
              <a:cs typeface="Calibri"/>
            </a:endParaRPr>
          </a:p>
        </p:txBody>
      </p:sp>
      <p:cxnSp>
        <p:nvCxnSpPr>
          <p:cNvPr id="4" name="Straight Arrow Connector 3">
            <a:extLst>
              <a:ext uri="{FF2B5EF4-FFF2-40B4-BE49-F238E27FC236}">
                <a16:creationId xmlns:a16="http://schemas.microsoft.com/office/drawing/2014/main" id="{FAF1F5AF-10BD-42A6-C132-995650B22F9F}"/>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89384365"/>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14377"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1795"/>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HP ITSM Development</a:t>
            </a:r>
          </a:p>
        </p:txBody>
      </p:sp>
      <p:sp>
        <p:nvSpPr>
          <p:cNvPr id="2" name="TextBox 4">
            <a:extLst>
              <a:ext uri="{FF2B5EF4-FFF2-40B4-BE49-F238E27FC236}">
                <a16:creationId xmlns:a16="http://schemas.microsoft.com/office/drawing/2014/main" id="{2227CDA9-618D-91CB-C480-313B713D700A}"/>
              </a:ext>
            </a:extLst>
          </p:cNvPr>
          <p:cNvSpPr txBox="1"/>
          <p:nvPr/>
        </p:nvSpPr>
        <p:spPr>
          <a:xfrm>
            <a:off x="405649" y="916112"/>
            <a:ext cx="11385800" cy="5077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800"/>
              </a:spcAft>
              <a:defRPr sz="1300">
                <a:latin typeface="Open Sans"/>
                <a:ea typeface="Open Sans"/>
                <a:cs typeface="Open Sans"/>
                <a:sym typeface="Open Sans"/>
              </a:defRPr>
            </a:pPr>
            <a:r>
              <a:rPr lang="en-IN" sz="1600">
                <a:solidFill>
                  <a:srgbClr val="F06023"/>
                </a:solidFill>
                <a:latin typeface="Montserrat Medium"/>
                <a:ea typeface="Lato"/>
                <a:cs typeface="Lato"/>
              </a:rPr>
              <a:t>Team Size: </a:t>
            </a:r>
            <a:r>
              <a:rPr lang="en-IN" sz="1600" b="1">
                <a:solidFill>
                  <a:srgbClr val="F06023"/>
                </a:solidFill>
                <a:latin typeface="Montserrat Medium"/>
                <a:ea typeface="Lato"/>
                <a:cs typeface="Lato"/>
              </a:rPr>
              <a:t>2</a:t>
            </a:r>
            <a:r>
              <a:rPr lang="en-IN" sz="1600">
                <a:solidFill>
                  <a:srgbClr val="F06023"/>
                </a:solidFill>
                <a:latin typeface="Montserrat Medium"/>
                <a:ea typeface="Lato"/>
                <a:cs typeface="Lato"/>
              </a:rPr>
              <a:t> | Duration:  </a:t>
            </a:r>
            <a:r>
              <a:rPr lang="en-IN" sz="1600" b="1">
                <a:solidFill>
                  <a:srgbClr val="F06023"/>
                </a:solidFill>
                <a:latin typeface="Montserrat Medium"/>
                <a:ea typeface="Lato"/>
                <a:cs typeface="Lato"/>
              </a:rPr>
              <a:t>3 months +</a:t>
            </a:r>
            <a:r>
              <a:rPr lang="en-IN" sz="1600">
                <a:solidFill>
                  <a:srgbClr val="F06023"/>
                </a:solidFill>
                <a:latin typeface="Montserrat Medium"/>
                <a:ea typeface="Lato"/>
                <a:cs typeface="Lato"/>
              </a:rPr>
              <a:t>  | </a:t>
            </a:r>
            <a:r>
              <a:rPr lang="en-IN" sz="1600" b="1">
                <a:solidFill>
                  <a:srgbClr val="F06023"/>
                </a:solidFill>
                <a:latin typeface="Montserrat Medium"/>
                <a:ea typeface="Lato"/>
                <a:cs typeface="Lato"/>
              </a:rPr>
              <a:t>Active</a:t>
            </a:r>
          </a:p>
          <a:p>
            <a:pPr>
              <a:spcBef>
                <a:spcPts val="711"/>
              </a:spcBef>
              <a:spcAft>
                <a:spcPts val="0"/>
              </a:spcAft>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Segoe UI"/>
              </a:rPr>
              <a:t>ITSM is an infrastructure management system for HP assets (devices). It was an ongoing project for more than 5 years and multiple vendors were supporting the project. Client considered In Time Tec to support with development project as we were already providing Qualification, Automation and L1 Support for ITSM for more than 2 years.</a:t>
            </a:r>
          </a:p>
          <a:p>
            <a:pPr>
              <a:spcBef>
                <a:spcPts val="711"/>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r>
              <a:rPr lang="en-IN" sz="1600">
                <a:solidFill>
                  <a:srgbClr val="F06023"/>
                </a:solidFill>
                <a:latin typeface="Montserrat Medium"/>
                <a:ea typeface="Lato"/>
                <a:cs typeface="Lato"/>
              </a:rPr>
              <a:t>Software</a:t>
            </a:r>
            <a:r>
              <a:rPr lang="en-IN" sz="1600">
                <a:solidFill>
                  <a:srgbClr val="0070C0"/>
                </a:solidFill>
                <a:latin typeface="Montserrat"/>
                <a:ea typeface="Lato"/>
                <a:cs typeface="Lato"/>
              </a:rPr>
              <a:t> </a:t>
            </a:r>
            <a:r>
              <a:rPr lang="en-IN" sz="1600">
                <a:solidFill>
                  <a:srgbClr val="F06023"/>
                </a:solidFill>
                <a:latin typeface="Montserrat Medium"/>
                <a:ea typeface="Lato"/>
                <a:cs typeface="Lato"/>
              </a:rPr>
              <a:t>Development </a:t>
            </a: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Segoe UI"/>
              </a:rPr>
              <a:t>Capability Managers are providing different requirements they receive from their vendors as per business specific use cases. In Time Tec receives requirement and prepares implementation plan to develop and deliver as per documented requirements. </a:t>
            </a:r>
          </a:p>
          <a:p>
            <a:pPr>
              <a:spcBef>
                <a:spcPts val="711"/>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Segoe UI"/>
              </a:rPr>
              <a:t>Currently, a lean team is working on the project. and it is expected that team will be upsized to 10+ ServiceNow Developers by over next 9 months.</a:t>
            </a:r>
          </a:p>
          <a:p>
            <a:pPr>
              <a:spcBef>
                <a:spcPts val="711"/>
              </a:spcBef>
              <a:spcAft>
                <a:spcPts val="0"/>
              </a:spcAft>
              <a:defRPr sz="1300">
                <a:latin typeface="Open Sans"/>
                <a:ea typeface="Open Sans"/>
                <a:cs typeface="Open Sans"/>
                <a:sym typeface="Open Sans"/>
              </a:defRPr>
            </a:pPr>
            <a:endParaRPr lang="en-IN" sz="1600">
              <a:solidFill>
                <a:srgbClr val="474C53"/>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474C53"/>
                </a:solidFill>
                <a:latin typeface="Montserrat"/>
                <a:ea typeface="Lato"/>
                <a:cs typeface="Segoe UI"/>
              </a:rPr>
              <a:t>Outcome:</a:t>
            </a:r>
          </a:p>
          <a:p>
            <a:pPr>
              <a:spcBef>
                <a:spcPts val="711"/>
              </a:spcBef>
              <a:spcAft>
                <a:spcPts val="0"/>
              </a:spcAft>
              <a:defRPr sz="1300">
                <a:latin typeface="Open Sans"/>
                <a:ea typeface="Open Sans"/>
                <a:cs typeface="Open Sans"/>
                <a:sym typeface="Open Sans"/>
              </a:defRPr>
            </a:pPr>
            <a:r>
              <a:rPr lang="en-US" sz="1333">
                <a:solidFill>
                  <a:srgbClr val="000000"/>
                </a:solidFill>
                <a:latin typeface="Montserrat"/>
                <a:ea typeface="Lato"/>
                <a:cs typeface="Segoe UI"/>
              </a:rPr>
              <a:t>In Time Tec team has been delivering with quality and consistency. </a:t>
            </a:r>
          </a:p>
          <a:p>
            <a:pPr>
              <a:spcBef>
                <a:spcPts val="711"/>
              </a:spcBef>
              <a:spcAft>
                <a:spcPts val="0"/>
              </a:spcAft>
              <a:defRPr sz="1300">
                <a:latin typeface="Open Sans"/>
                <a:ea typeface="Open Sans"/>
                <a:cs typeface="Open Sans"/>
                <a:sym typeface="Open Sans"/>
              </a:defRPr>
            </a:pPr>
            <a:endParaRPr lang="en-IN" sz="1600">
              <a:solidFill>
                <a:srgbClr val="474C53"/>
              </a:solidFill>
              <a:latin typeface="Montserrat"/>
              <a:ea typeface="Open Sans"/>
              <a:cs typeface="Open Sans"/>
            </a:endParaRPr>
          </a:p>
          <a:p>
            <a:pPr>
              <a:spcBef>
                <a:spcPts val="711"/>
              </a:spcBef>
              <a:defRPr sz="1300">
                <a:latin typeface="Open Sans"/>
                <a:ea typeface="Open Sans"/>
                <a:cs typeface="Open Sans"/>
                <a:sym typeface="Open Sans"/>
              </a:defRPr>
            </a:pPr>
            <a:endParaRPr lang="en-IN" sz="1600">
              <a:solidFill>
                <a:srgbClr val="474C53"/>
              </a:solidFill>
              <a:latin typeface="Montserrat"/>
              <a:ea typeface="Open Sans"/>
              <a:cs typeface="Calibri"/>
            </a:endParaRPr>
          </a:p>
        </p:txBody>
      </p:sp>
      <p:cxnSp>
        <p:nvCxnSpPr>
          <p:cNvPr id="4" name="Straight Arrow Connector 3">
            <a:extLst>
              <a:ext uri="{FF2B5EF4-FFF2-40B4-BE49-F238E27FC236}">
                <a16:creationId xmlns:a16="http://schemas.microsoft.com/office/drawing/2014/main" id="{F5DA3851-DF89-0B01-7D08-49E7CAF4489F}"/>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48970518"/>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#9 (HP – 9/10)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6655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PPU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70C0"/>
                </a:solidFill>
                <a:latin typeface="Century Gothic"/>
                <a:ea typeface="Lato"/>
                <a:cs typeface="Lato"/>
              </a:rPr>
              <a:t>B2B - Global</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(SPOC-Neetima</a:t>
            </a:r>
            <a:r>
              <a:rPr lang="en-IN" sz="1850" b="1">
                <a:solidFill>
                  <a:srgbClr val="0070C0"/>
                </a:solidFill>
                <a:latin typeface="Century Gothic"/>
                <a:ea typeface="Lato"/>
                <a:cs typeface="Lato"/>
              </a:rPr>
              <a:t>)</a:t>
            </a:r>
            <a:endParaRPr lang="en-IN" sz="1850">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latin typeface="Open Sans"/>
                <a:ea typeface="+mn-lt"/>
                <a:cs typeface="+mn-lt"/>
              </a:rPr>
              <a:t>HP Large format print sales and marketing team was using excel to calculate profit margins and price outcomes. Entire process was manual and error prone. This was automated through the (web application) calculation tool we created. Including downloadable PDFs of the work done.</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Web Application Development</a:t>
            </a:r>
          </a:p>
          <a:p>
            <a:pPr>
              <a:defRPr sz="1300">
                <a:latin typeface="Open Sans"/>
                <a:ea typeface="Open Sans"/>
                <a:cs typeface="Open Sans"/>
                <a:sym typeface="Open Sans"/>
              </a:defRPr>
            </a:pPr>
            <a:r>
              <a:rPr lang="en-IN" sz="1400">
                <a:latin typeface="Open Sans"/>
                <a:ea typeface="+mn-lt"/>
                <a:cs typeface="+mn-lt"/>
              </a:rPr>
              <a:t>[Printing/MPS] Large Format Print Portfolio Configure &amp; Price is a pricing simulator that recommends payment quantities for pay-per-use contracts. It estimates values for </a:t>
            </a:r>
            <a:r>
              <a:rPr lang="en-IN" sz="1400" err="1">
                <a:latin typeface="Open Sans"/>
                <a:ea typeface="+mn-lt"/>
                <a:cs typeface="+mn-lt"/>
              </a:rPr>
              <a:t>PageWide</a:t>
            </a:r>
            <a:r>
              <a:rPr lang="en-IN" sz="1400">
                <a:latin typeface="Open Sans"/>
                <a:ea typeface="+mn-lt"/>
                <a:cs typeface="+mn-lt"/>
              </a:rPr>
              <a:t> XL, DesignJet and Latex printers.</a:t>
            </a:r>
          </a:p>
          <a:p>
            <a:pPr>
              <a:defRPr sz="1300">
                <a:latin typeface="Open Sans"/>
                <a:ea typeface="Open Sans"/>
                <a:cs typeface="Open Sans"/>
                <a:sym typeface="Open Sans"/>
              </a:defRPr>
            </a:pPr>
            <a:endParaRPr lang="en-IN" sz="1400">
              <a:latin typeface="Open Sans"/>
              <a:ea typeface="+mn-lt"/>
              <a:cs typeface="+mn-lt"/>
            </a:endParaRPr>
          </a:p>
          <a:p>
            <a:pPr>
              <a:defRPr sz="1300">
                <a:latin typeface="Open Sans"/>
                <a:ea typeface="Open Sans"/>
                <a:cs typeface="Open Sans"/>
                <a:sym typeface="Open Sans"/>
              </a:defRPr>
            </a:pPr>
            <a:endParaRPr lang="en-IN" sz="1400">
              <a:latin typeface="Open Sans"/>
              <a:cs typeface="Calibri"/>
            </a:endParaRPr>
          </a:p>
          <a:p>
            <a:pPr>
              <a:defRPr sz="1300">
                <a:latin typeface="Open Sans"/>
                <a:ea typeface="Open Sans"/>
                <a:cs typeface="Open Sans"/>
                <a:sym typeface="Open Sans"/>
              </a:defRPr>
            </a:pPr>
            <a:r>
              <a:rPr lang="en-IN" sz="1400" b="1">
                <a:solidFill>
                  <a:srgbClr val="474C53"/>
                </a:solidFill>
                <a:latin typeface="Open Sans"/>
                <a:ea typeface="Open Sans"/>
                <a:cs typeface="Calibri"/>
              </a:rPr>
              <a:t>Access:</a:t>
            </a:r>
            <a:r>
              <a:rPr lang="en-IN" sz="1400">
                <a:solidFill>
                  <a:srgbClr val="474C53"/>
                </a:solidFill>
                <a:latin typeface="Open Sans"/>
                <a:ea typeface="Open Sans"/>
                <a:cs typeface="Calibri"/>
              </a:rPr>
              <a:t> Internal / HP Partners (Resellers)</a:t>
            </a:r>
          </a:p>
          <a:p>
            <a:pPr>
              <a:defRPr sz="1300">
                <a:latin typeface="Open Sans"/>
                <a:ea typeface="Open Sans"/>
                <a:cs typeface="Open Sans"/>
                <a:sym typeface="Open Sans"/>
              </a:defRPr>
            </a:pPr>
            <a:r>
              <a:rPr lang="en-IN" sz="1400" b="1">
                <a:solidFill>
                  <a:srgbClr val="474C53"/>
                </a:solidFill>
                <a:latin typeface="Open Sans"/>
                <a:ea typeface="Open Sans"/>
                <a:cs typeface="Calibri"/>
              </a:rPr>
              <a:t>Target User Group: </a:t>
            </a:r>
            <a:r>
              <a:rPr lang="en-IN" sz="1400">
                <a:solidFill>
                  <a:srgbClr val="474C53"/>
                </a:solidFill>
                <a:latin typeface="Open Sans"/>
                <a:ea typeface="Open Sans"/>
                <a:cs typeface="Calibri"/>
              </a:rPr>
              <a:t>Global</a:t>
            </a:r>
          </a:p>
          <a:p>
            <a:pPr>
              <a:defRPr sz="1300">
                <a:latin typeface="Open Sans"/>
                <a:ea typeface="Open Sans"/>
                <a:cs typeface="Open Sans"/>
                <a:sym typeface="Open Sans"/>
              </a:defRPr>
            </a:pPr>
            <a:r>
              <a:rPr lang="en-IN" sz="1400" b="1">
                <a:solidFill>
                  <a:srgbClr val="474C53"/>
                </a:solidFill>
                <a:latin typeface="Open Sans"/>
                <a:ea typeface="Open Sans"/>
                <a:cs typeface="Calibri"/>
              </a:rPr>
              <a:t>Team Structure </a:t>
            </a:r>
            <a:r>
              <a:rPr lang="en-IN" sz="1400">
                <a:solidFill>
                  <a:srgbClr val="474C53"/>
                </a:solidFill>
                <a:latin typeface="Open Sans"/>
                <a:ea typeface="Open Sans"/>
                <a:cs typeface="Calibri"/>
              </a:rPr>
              <a:t>– 1 Software Engineer </a:t>
            </a:r>
          </a:p>
          <a:p>
            <a:pPr>
              <a:defRPr sz="1300">
                <a:latin typeface="Open Sans"/>
                <a:ea typeface="Open Sans"/>
                <a:cs typeface="Open Sans"/>
                <a:sym typeface="Open Sans"/>
              </a:defRPr>
            </a:pPr>
            <a:endParaRPr lang="en-IN" sz="1850">
              <a:solidFill>
                <a:srgbClr val="474C53"/>
              </a:solidFill>
              <a:latin typeface="Century Gothic" panose="020B0502020202020204" pitchFamily="34" charset="0"/>
              <a:ea typeface="Open Sans"/>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374785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BFSI - CASE STUDY # (CII)</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70198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CII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13</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10+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spcBef>
                <a:spcPts val="533"/>
              </a:spcBef>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r>
              <a:rPr lang="en-IN" sz="1600" b="1">
                <a:solidFill>
                  <a:srgbClr val="0070C0"/>
                </a:solidFill>
                <a:latin typeface="Century Gothic"/>
                <a:ea typeface="Lato"/>
                <a:cs typeface="Lato"/>
              </a:rPr>
              <a:t>(SPOC - Gaurav)</a:t>
            </a:r>
            <a:endParaRPr lang="en-IN" sz="1600">
              <a:solidFill>
                <a:srgbClr val="0070C0"/>
              </a:solidFill>
              <a:latin typeface="Century Gothic"/>
              <a:ea typeface="Lato"/>
              <a:cs typeface="Lato"/>
            </a:endParaRPr>
          </a:p>
          <a:p>
            <a:pPr>
              <a:spcBef>
                <a:spcPts val="533"/>
              </a:spcBef>
              <a:buSzPct val="100000"/>
              <a:defRPr sz="1300">
                <a:latin typeface="Open Sans"/>
                <a:ea typeface="Open Sans"/>
                <a:cs typeface="Open Sans"/>
                <a:sym typeface="Open Sans"/>
              </a:defRPr>
            </a:pPr>
            <a:r>
              <a:rPr lang="en-IN" sz="1400">
                <a:solidFill>
                  <a:srgbClr val="474C53"/>
                </a:solidFill>
                <a:latin typeface="Open Sans"/>
                <a:ea typeface="Lato"/>
                <a:cs typeface="Calibri"/>
              </a:rPr>
              <a:t>Credit Interlink produced a requirement to do research and development for their ongoing website. They asked us to do the development and QA for new and legacy work (different kind of verification orders, new third-party integrations etc.) The envisaged web application would be used as platform to verify information related to customers in order to help III parties to process loan applications. </a:t>
            </a:r>
          </a:p>
          <a:p>
            <a:pPr marL="170815" indent="-170815">
              <a:spcBef>
                <a:spcPts val="533"/>
              </a:spcBef>
              <a:buSzPct val="100000"/>
              <a:buFont typeface="Arial"/>
              <a:buChar char="•"/>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(Brief Phrase)</a:t>
            </a:r>
          </a:p>
          <a:p>
            <a:pPr>
              <a:spcBef>
                <a:spcPts val="533"/>
              </a:spcBef>
              <a:defRPr sz="1300">
                <a:latin typeface="Open Sans"/>
                <a:ea typeface="Open Sans"/>
                <a:cs typeface="Open Sans"/>
                <a:sym typeface="Open Sans"/>
              </a:defRPr>
            </a:pPr>
            <a:r>
              <a:rPr lang="en-IN" sz="1400" err="1">
                <a:ea typeface="Lato"/>
                <a:cs typeface="+mn-lt"/>
              </a:rPr>
              <a:t>Intimetec</a:t>
            </a:r>
            <a:r>
              <a:rPr lang="en-IN" sz="1400">
                <a:ea typeface="Lato"/>
                <a:cs typeface="+mn-lt"/>
              </a:rPr>
              <a:t> has provided a work force which helped CII to do research and development along with QA for their new project. We helped in the ongoing projects well. We have provided the support for their major production deployment (encompass roll-out). </a:t>
            </a:r>
            <a:endParaRPr lang="en-IN"/>
          </a:p>
          <a:p>
            <a:pPr>
              <a:defRPr sz="1300">
                <a:latin typeface="Open Sans"/>
                <a:ea typeface="Open Sans"/>
                <a:cs typeface="Open Sans"/>
                <a:sym typeface="Open Sans"/>
              </a:defRPr>
            </a:pPr>
            <a:r>
              <a:rPr lang="en-IN" sz="1400" err="1">
                <a:ea typeface="Lato"/>
                <a:cs typeface="+mn-lt"/>
              </a:rPr>
              <a:t>Intimetec</a:t>
            </a:r>
            <a:r>
              <a:rPr lang="en-IN" sz="1400">
                <a:ea typeface="Lato"/>
                <a:cs typeface="+mn-lt"/>
              </a:rPr>
              <a:t> helped CII to find out the areas where they can do improvements (fax services integrated with </a:t>
            </a:r>
            <a:r>
              <a:rPr lang="en-IN" sz="1400" err="1">
                <a:ea typeface="Lato"/>
                <a:cs typeface="+mn-lt"/>
              </a:rPr>
              <a:t>Documo</a:t>
            </a:r>
            <a:r>
              <a:rPr lang="en-IN" sz="1400">
                <a:ea typeface="Lato"/>
                <a:cs typeface="+mn-lt"/>
              </a:rPr>
              <a:t>)  and grow their business. </a:t>
            </a:r>
            <a:endParaRPr lang="en-IN"/>
          </a:p>
          <a:p>
            <a:pPr>
              <a:spcBef>
                <a:spcPts val="533"/>
              </a:spcBef>
              <a:defRPr sz="1300">
                <a:latin typeface="Open Sans"/>
                <a:ea typeface="Open Sans"/>
                <a:cs typeface="Open Sans"/>
                <a:sym typeface="Open Sans"/>
              </a:defRPr>
            </a:pPr>
            <a:r>
              <a:rPr lang="en-IN" sz="1400" err="1">
                <a:ea typeface="Lato"/>
                <a:cs typeface="+mn-lt"/>
              </a:rPr>
              <a:t>Intimetec</a:t>
            </a:r>
            <a:r>
              <a:rPr lang="en-IN" sz="1400">
                <a:ea typeface="Lato"/>
                <a:cs typeface="+mn-lt"/>
              </a:rPr>
              <a:t> helped processors (CII's internal operations team) to do their job without putting lot of manual efforts by implementing automation and different tools (admin tool, billing tool etc.)</a:t>
            </a:r>
            <a:endParaRPr lang="en-IN">
              <a:ea typeface="Lato"/>
            </a:endParaRPr>
          </a:p>
          <a:p>
            <a:pPr>
              <a:spcBef>
                <a:spcPts val="533"/>
              </a:spcBef>
              <a:defRPr sz="1300">
                <a:latin typeface="Open Sans"/>
                <a:ea typeface="Open Sans"/>
                <a:cs typeface="Open Sans"/>
                <a:sym typeface="Open Sans"/>
              </a:defRPr>
            </a:pPr>
            <a:endParaRPr lang="en-IN" sz="1400">
              <a:solidFill>
                <a:srgbClr val="474C53"/>
              </a:solidFill>
              <a:latin typeface="Open Sans"/>
              <a:ea typeface="Lato" panose="020F0502020204030203" pitchFamily="34" charset="0"/>
              <a:cs typeface="Calibri"/>
            </a:endParaRPr>
          </a:p>
          <a:p>
            <a:pPr>
              <a:defRPr sz="1300">
                <a:latin typeface="Open Sans"/>
                <a:ea typeface="Open Sans"/>
                <a:cs typeface="Open Sans"/>
                <a:sym typeface="Open Sans"/>
              </a:defRPr>
            </a:pPr>
            <a:r>
              <a:rPr lang="en-IN" sz="1400" b="1">
                <a:solidFill>
                  <a:srgbClr val="474C53"/>
                </a:solidFill>
                <a:ea typeface="+mn-lt"/>
                <a:cs typeface="+mn-lt"/>
              </a:rPr>
              <a:t>Access: </a:t>
            </a:r>
            <a:r>
              <a:rPr lang="en-IN" sz="1400">
                <a:solidFill>
                  <a:srgbClr val="474C53"/>
                </a:solidFill>
                <a:ea typeface="+mn-lt"/>
                <a:cs typeface="+mn-lt"/>
              </a:rPr>
              <a:t>Internal (CII Employees) as well as External </a:t>
            </a:r>
            <a:endParaRPr lang="en-IN"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Target User Group:</a:t>
            </a:r>
            <a:r>
              <a:rPr lang="en-IN" sz="1400">
                <a:solidFill>
                  <a:srgbClr val="474C53"/>
                </a:solidFill>
                <a:ea typeface="+mn-lt"/>
                <a:cs typeface="+mn-lt"/>
              </a:rPr>
              <a:t> US</a:t>
            </a:r>
            <a:endParaRPr lang="en-IN"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Team Structure:  </a:t>
            </a:r>
            <a:r>
              <a:rPr lang="en-IN" sz="1400">
                <a:solidFill>
                  <a:srgbClr val="474C53"/>
                </a:solidFill>
                <a:ea typeface="+mn-lt"/>
                <a:cs typeface="+mn-lt"/>
              </a:rPr>
              <a:t> 7 Software Engineer (Development) ;  4 Software Engineer (QA) ; 2 DevOps</a:t>
            </a:r>
            <a:endParaRPr lang="en-IN"/>
          </a:p>
          <a:p>
            <a:pPr>
              <a:spcBef>
                <a:spcPts val="533"/>
              </a:spcBef>
              <a:defRPr sz="1300">
                <a:latin typeface="Open Sans"/>
                <a:ea typeface="Open Sans"/>
                <a:cs typeface="Open Sans"/>
                <a:sym typeface="Open Sans"/>
              </a:defRPr>
            </a:pPr>
            <a:endParaRPr lang="en-IN" sz="1300">
              <a:solidFill>
                <a:srgbClr val="474C53"/>
              </a:solidFill>
              <a:latin typeface="Open Sans"/>
              <a:ea typeface="Lato" panose="020F0502020204030203" pitchFamily="34" charset="0"/>
              <a:cs typeface="Calibri"/>
            </a:endParaRPr>
          </a:p>
          <a:p>
            <a:pPr>
              <a:spcBef>
                <a:spcPts val="533"/>
              </a:spcBef>
              <a:defRPr sz="1300">
                <a:latin typeface="Open Sans"/>
                <a:ea typeface="Open Sans"/>
                <a:cs typeface="Open Sans"/>
                <a:sym typeface="Open Sans"/>
              </a:defRPr>
            </a:pPr>
            <a:endParaRPr lang="en-IN" sz="1400">
              <a:solidFill>
                <a:srgbClr val="474C53"/>
              </a:solidFill>
              <a:latin typeface="Open Sans"/>
              <a:ea typeface="Lato" panose="020F0502020204030203" pitchFamily="34" charset="0"/>
              <a:cs typeface="Calibri"/>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82742122"/>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#9 (HP – 9/10)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14414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PPU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latin typeface="Open Sans"/>
                <a:ea typeface="+mn-lt"/>
                <a:cs typeface="+mn-lt"/>
              </a:rPr>
              <a:t>Easy to use tool for HP Partners all over the world. They can login, select printers, configure required services and check final prices with modified margins. Aid in sales and marketing.</a:t>
            </a:r>
          </a:p>
        </p:txBody>
      </p:sp>
    </p:spTree>
    <p:extLst>
      <p:ext uri="{BB962C8B-B14F-4D97-AF65-F5344CB8AC3E}">
        <p14:creationId xmlns:p14="http://schemas.microsoft.com/office/powerpoint/2010/main" val="3005832087"/>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#9 (HP – 9/10)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73713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Configurator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6+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70C0"/>
                </a:solidFill>
                <a:latin typeface="Century Gothic"/>
                <a:ea typeface="Lato"/>
                <a:cs typeface="Lato"/>
              </a:rPr>
              <a:t>B2B - Global</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(SPOC-Neetima)</a:t>
            </a:r>
            <a:endParaRPr lang="en-IN" sz="1850">
              <a:ea typeface="+mn-lt"/>
              <a:cs typeface="+mn-lt"/>
            </a:endParaRPr>
          </a:p>
          <a:p>
            <a:pPr>
              <a:spcBef>
                <a:spcPts val="533"/>
              </a:spcBef>
              <a:defRPr sz="1300">
                <a:latin typeface="Open Sans"/>
                <a:ea typeface="Open Sans"/>
                <a:cs typeface="Open Sans"/>
                <a:sym typeface="Open Sans"/>
              </a:defRPr>
            </a:pPr>
            <a:r>
              <a:rPr lang="en-IN" sz="1400">
                <a:latin typeface="Open Sans"/>
                <a:ea typeface="+mn-lt"/>
                <a:cs typeface="+mn-lt"/>
              </a:rPr>
              <a:t>HP Configurator was started as a proposal to meet HP MPS user needs to explore various configurations of printers, understand detailed specifications and customize a configuration based on customer's specific needs.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Web Application Development</a:t>
            </a:r>
          </a:p>
          <a:p>
            <a:pPr>
              <a:defRPr sz="1300">
                <a:latin typeface="Open Sans"/>
                <a:ea typeface="Open Sans"/>
                <a:cs typeface="Open Sans"/>
                <a:sym typeface="Open Sans"/>
              </a:defRPr>
            </a:pPr>
            <a:r>
              <a:rPr lang="en-IN" sz="1400">
                <a:latin typeface="Open Sans"/>
                <a:ea typeface="+mn-lt"/>
                <a:cs typeface="+mn-lt"/>
              </a:rPr>
              <a:t>[Printing/MPS] Capitalize on HP's Managed portfolio</a:t>
            </a:r>
          </a:p>
          <a:p>
            <a:pPr>
              <a:defRPr sz="1300">
                <a:latin typeface="Open Sans"/>
                <a:ea typeface="Open Sans"/>
                <a:cs typeface="Open Sans"/>
                <a:sym typeface="Open Sans"/>
              </a:defRPr>
            </a:pPr>
            <a:r>
              <a:rPr lang="en-IN" sz="1400">
                <a:latin typeface="Open Sans"/>
                <a:ea typeface="+mn-lt"/>
                <a:cs typeface="+mn-lt"/>
              </a:rPr>
              <a:t>HP Print Product Configurator:</a:t>
            </a:r>
          </a:p>
          <a:p>
            <a:pPr>
              <a:defRPr sz="1300">
                <a:latin typeface="Open Sans"/>
                <a:ea typeface="Open Sans"/>
                <a:cs typeface="Open Sans"/>
                <a:sym typeface="Open Sans"/>
              </a:defRPr>
            </a:pPr>
            <a:r>
              <a:rPr lang="en-IN" sz="1400">
                <a:latin typeface="Open Sans"/>
                <a:ea typeface="+mn-lt"/>
                <a:cs typeface="+mn-lt"/>
              </a:rPr>
              <a:t>Meet Clent's needs by creating a valid configuration for any A3 or A4 device across HP’s managed print portfolio.</a:t>
            </a:r>
          </a:p>
          <a:p>
            <a:pPr>
              <a:defRPr sz="1300">
                <a:latin typeface="Open Sans"/>
                <a:ea typeface="Open Sans"/>
                <a:cs typeface="Open Sans"/>
                <a:sym typeface="Open Sans"/>
              </a:defRPr>
            </a:pPr>
            <a:r>
              <a:rPr lang="en-IN" sz="1400">
                <a:latin typeface="Open Sans"/>
                <a:ea typeface="+mn-lt"/>
                <a:cs typeface="+mn-lt"/>
              </a:rPr>
              <a:t>HP Partner Price Book Tool:</a:t>
            </a:r>
          </a:p>
          <a:p>
            <a:pPr>
              <a:defRPr sz="1300">
                <a:latin typeface="Open Sans"/>
                <a:ea typeface="Open Sans"/>
                <a:cs typeface="Open Sans"/>
                <a:sym typeface="Open Sans"/>
              </a:defRPr>
            </a:pPr>
            <a:r>
              <a:rPr lang="en-IN" sz="1400">
                <a:latin typeface="Open Sans"/>
                <a:ea typeface="+mn-lt"/>
                <a:cs typeface="+mn-lt"/>
              </a:rPr>
              <a:t>Build price book for HP’s complete managed print portfolio with easy access to all component level pricing, operating cost per page (OCPP) metrics, product information, and margin calculations</a:t>
            </a:r>
          </a:p>
          <a:p>
            <a:pPr>
              <a:defRPr sz="1300">
                <a:latin typeface="Open Sans"/>
                <a:ea typeface="Open Sans"/>
                <a:cs typeface="Open Sans"/>
                <a:sym typeface="Open Sans"/>
              </a:defRPr>
            </a:pPr>
            <a:endParaRPr lang="en-IN" sz="1400">
              <a:ea typeface="+mn-lt"/>
              <a:cs typeface="+mn-lt"/>
            </a:endParaRPr>
          </a:p>
          <a:p>
            <a:pPr>
              <a:defRPr sz="1300">
                <a:latin typeface="Open Sans"/>
                <a:ea typeface="Open Sans"/>
                <a:cs typeface="Open Sans"/>
                <a:sym typeface="Open Sans"/>
              </a:defRPr>
            </a:pPr>
            <a:r>
              <a:rPr lang="en-IN" sz="1400" b="1">
                <a:ea typeface="+mn-lt"/>
                <a:cs typeface="+mn-lt"/>
              </a:rPr>
              <a:t>Access:</a:t>
            </a:r>
            <a:r>
              <a:rPr lang="en-IN" sz="1400">
                <a:ea typeface="+mn-lt"/>
                <a:cs typeface="+mn-lt"/>
              </a:rPr>
              <a:t> Internal / HP Partners (Resellers)</a:t>
            </a:r>
            <a:endParaRPr lang="en-US" sz="1400">
              <a:ea typeface="+mn-lt"/>
              <a:cs typeface="+mn-lt"/>
            </a:endParaRPr>
          </a:p>
          <a:p>
            <a:pPr>
              <a:defRPr sz="1300">
                <a:latin typeface="Open Sans"/>
                <a:ea typeface="Open Sans"/>
                <a:cs typeface="Open Sans"/>
                <a:sym typeface="Open Sans"/>
              </a:defRPr>
            </a:pPr>
            <a:r>
              <a:rPr lang="en-IN" sz="1400" b="1">
                <a:ea typeface="+mn-lt"/>
                <a:cs typeface="+mn-lt"/>
              </a:rPr>
              <a:t>Target User Group: </a:t>
            </a:r>
            <a:r>
              <a:rPr lang="en-IN" sz="1400">
                <a:ea typeface="+mn-lt"/>
                <a:cs typeface="+mn-lt"/>
              </a:rPr>
              <a:t>Global</a:t>
            </a:r>
            <a:endParaRPr lang="en-US" sz="1400">
              <a:ea typeface="+mn-lt"/>
              <a:cs typeface="+mn-lt"/>
            </a:endParaRPr>
          </a:p>
          <a:p>
            <a:pPr>
              <a:defRPr sz="1300">
                <a:latin typeface="Open Sans"/>
                <a:ea typeface="Open Sans"/>
                <a:cs typeface="Open Sans"/>
                <a:sym typeface="Open Sans"/>
              </a:defRPr>
            </a:pPr>
            <a:r>
              <a:rPr lang="en-IN" sz="1400" b="1">
                <a:ea typeface="+mn-lt"/>
                <a:cs typeface="+mn-lt"/>
              </a:rPr>
              <a:t>Team Structure </a:t>
            </a:r>
            <a:r>
              <a:rPr lang="en-IN" sz="1400">
                <a:ea typeface="+mn-lt"/>
                <a:cs typeface="+mn-lt"/>
              </a:rPr>
              <a:t>– 1 Software Engineer ; 0.5 Software Engineer (QA)</a:t>
            </a:r>
            <a:endParaRPr lang="en-IN"/>
          </a:p>
          <a:p>
            <a:pPr>
              <a:defRPr sz="1300">
                <a:latin typeface="Open Sans"/>
                <a:ea typeface="Open Sans"/>
                <a:cs typeface="Open Sans"/>
                <a:sym typeface="Open Sans"/>
              </a:defRPr>
            </a:pPr>
            <a:endParaRPr lang="en-IN" sz="1850">
              <a:latin typeface="Open Sans"/>
              <a:cs typeface="Calibri"/>
            </a:endParaRPr>
          </a:p>
          <a:p>
            <a:pPr>
              <a:defRPr sz="1300">
                <a:latin typeface="Open Sans"/>
                <a:ea typeface="Open Sans"/>
                <a:cs typeface="Open Sans"/>
                <a:sym typeface="Open Sans"/>
              </a:defRPr>
            </a:pPr>
            <a:endParaRPr lang="en-IN" sz="1850">
              <a:solidFill>
                <a:srgbClr val="474C53"/>
              </a:solidFill>
              <a:latin typeface="Century Gothic" panose="020B0502020202020204" pitchFamily="34" charset="0"/>
              <a:ea typeface="Open Sans"/>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948189"/>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#9 (HP – 9/10)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7145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Configurator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6+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latin typeface="Open Sans"/>
                <a:ea typeface="+mn-lt"/>
                <a:cs typeface="+mn-lt"/>
              </a:rPr>
              <a:t>Flexibility for  worldwide HP direct users and partners to load pre-configured packages with A3/A4 printers. Modify configurations as per need. Calculate estimated operating cost per page. Load country wise </a:t>
            </a:r>
            <a:r>
              <a:rPr lang="en-IN" sz="1400" err="1">
                <a:latin typeface="Open Sans"/>
                <a:ea typeface="+mn-lt"/>
                <a:cs typeface="+mn-lt"/>
              </a:rPr>
              <a:t>pricebook</a:t>
            </a:r>
            <a:r>
              <a:rPr lang="en-IN" sz="1400">
                <a:latin typeface="Open Sans"/>
                <a:ea typeface="+mn-lt"/>
                <a:cs typeface="+mn-lt"/>
              </a:rPr>
              <a:t> which is a </a:t>
            </a:r>
            <a:r>
              <a:rPr lang="en-IN" sz="1400" err="1">
                <a:latin typeface="Open Sans"/>
                <a:ea typeface="+mn-lt"/>
                <a:cs typeface="+mn-lt"/>
              </a:rPr>
              <a:t>catalog</a:t>
            </a:r>
            <a:r>
              <a:rPr lang="en-IN" sz="1400">
                <a:latin typeface="Open Sans"/>
                <a:ea typeface="+mn-lt"/>
                <a:cs typeface="+mn-lt"/>
              </a:rPr>
              <a:t> of HP's managed print portfolio with details of each product and prices.</a:t>
            </a:r>
          </a:p>
          <a:p>
            <a:pPr>
              <a:defRPr sz="1300">
                <a:latin typeface="Open Sans"/>
                <a:ea typeface="Open Sans"/>
                <a:cs typeface="Open Sans"/>
                <a:sym typeface="Open Sans"/>
              </a:defRPr>
            </a:pPr>
            <a:r>
              <a:rPr lang="en-IN" sz="1400">
                <a:latin typeface="Open Sans"/>
                <a:ea typeface="+mn-lt"/>
                <a:cs typeface="+mn-lt"/>
              </a:rPr>
              <a:t>Overall enhances the process of sales and marketing.</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63855261"/>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#1 (Pharos – 1/1)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4126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Pharos Service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18+</a:t>
            </a:r>
            <a:r>
              <a:rPr lang="en-IN" sz="1850">
                <a:solidFill>
                  <a:srgbClr val="0070C0"/>
                </a:solidFill>
                <a:latin typeface="Century Gothic"/>
                <a:ea typeface="Lato"/>
                <a:cs typeface="Lato"/>
              </a:rPr>
              <a:t>| Duration: 4</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(SPOC-Kapil)</a:t>
            </a:r>
            <a:endParaRPr lang="en-IN" sz="1850">
              <a:ea typeface="+mn-lt"/>
              <a:cs typeface="+mn-lt"/>
            </a:endParaRPr>
          </a:p>
          <a:p>
            <a:pPr>
              <a:spcBef>
                <a:spcPts val="533"/>
              </a:spcBef>
              <a:defRPr sz="1300">
                <a:latin typeface="Open Sans"/>
                <a:ea typeface="Open Sans"/>
                <a:cs typeface="Open Sans"/>
                <a:sym typeface="Open Sans"/>
              </a:defRPr>
            </a:pPr>
            <a:r>
              <a:rPr lang="en-IN" sz="1400">
                <a:latin typeface="Open Sans"/>
                <a:ea typeface="+mn-lt"/>
                <a:cs typeface="+mn-lt"/>
              </a:rPr>
              <a:t>Client was looking for a technology partner who would help with custom software development for their customers (leading printer manufacturers).</a:t>
            </a: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Web Application Development</a:t>
            </a:r>
          </a:p>
          <a:p>
            <a:pPr>
              <a:defRPr sz="1300">
                <a:latin typeface="Open Sans"/>
                <a:ea typeface="Open Sans"/>
                <a:cs typeface="Open Sans"/>
                <a:sym typeface="Open Sans"/>
              </a:defRPr>
            </a:pPr>
            <a:r>
              <a:rPr lang="en-IN" sz="1400">
                <a:latin typeface="Open Sans"/>
                <a:ea typeface="+mn-lt"/>
                <a:cs typeface="+mn-lt"/>
              </a:rPr>
              <a:t>[Secure Printing] It is an enterprise solution for a secure printing which includes the pull printing and server based/less printing. It includes the encryption of information and keeps the confidentiality of the printing. It support various vendors of the printers as HP, Ricoh, cannon, KM and </a:t>
            </a:r>
            <a:r>
              <a:rPr lang="en-IN" sz="1400" err="1">
                <a:latin typeface="Open Sans"/>
                <a:ea typeface="+mn-lt"/>
                <a:cs typeface="+mn-lt"/>
              </a:rPr>
              <a:t>lexmark</a:t>
            </a:r>
            <a:r>
              <a:rPr lang="en-IN" sz="1400">
                <a:latin typeface="Open Sans"/>
                <a:ea typeface="+mn-lt"/>
                <a:cs typeface="+mn-lt"/>
              </a:rPr>
              <a:t>. </a:t>
            </a:r>
            <a:endParaRPr lang="en-IN" sz="1400" err="1">
              <a:latin typeface="Open Sans"/>
              <a:ea typeface="+mn-lt"/>
              <a:cs typeface="+mn-lt"/>
            </a:endParaRPr>
          </a:p>
          <a:p>
            <a:pPr>
              <a:defRPr sz="1300">
                <a:latin typeface="Open Sans"/>
                <a:ea typeface="Open Sans"/>
                <a:cs typeface="Open Sans"/>
                <a:sym typeface="Open Sans"/>
              </a:defRPr>
            </a:pPr>
            <a:endParaRPr lang="en-IN" sz="1400">
              <a:solidFill>
                <a:srgbClr val="474C53"/>
              </a:solidFill>
              <a:latin typeface="Open Sans"/>
              <a:ea typeface="Lato" panose="020F0502020204030203" pitchFamily="34" charset="0"/>
              <a:cs typeface="Calibri"/>
            </a:endParaRPr>
          </a:p>
          <a:p>
            <a:pPr>
              <a:spcBef>
                <a:spcPts val="533"/>
              </a:spcBef>
              <a:defRPr sz="1300">
                <a:latin typeface="Open Sans"/>
                <a:ea typeface="Open Sans"/>
                <a:cs typeface="Open Sans"/>
                <a:sym typeface="Open Sans"/>
              </a:defRPr>
            </a:pPr>
            <a:endParaRPr lang="en-IN" sz="1850" b="1">
              <a:ea typeface="+mn-lt"/>
              <a:cs typeface="+mn-lt"/>
            </a:endParaRPr>
          </a:p>
          <a:p>
            <a:pPr>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External</a:t>
            </a:r>
            <a:endParaRPr lang="en-US"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Global</a:t>
            </a:r>
            <a:endParaRPr lang="en-US"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 13 Software Engineers (Development),  2Software Engineers (QA)</a:t>
            </a:r>
            <a:endParaRPr lang="en-IN" sz="1400">
              <a:solidFill>
                <a:srgbClr val="474C53"/>
              </a:solidFill>
              <a:latin typeface="Open Sans"/>
              <a:ea typeface="Lato" panose="020F0502020204030203" pitchFamily="34" charset="0"/>
              <a:cs typeface="Calibri"/>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98123644"/>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#1 (PHAROS – 1/1)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650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Pharos Service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18+</a:t>
            </a:r>
            <a:r>
              <a:rPr lang="en-IN" sz="1850">
                <a:solidFill>
                  <a:srgbClr val="0070C0"/>
                </a:solidFill>
                <a:latin typeface="Century Gothic"/>
                <a:ea typeface="Lato"/>
                <a:cs typeface="Lato"/>
              </a:rPr>
              <a:t>| Duration: 4</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latin typeface="Open Sans"/>
                <a:ea typeface="+mn-lt"/>
                <a:cs typeface="+mn-lt"/>
              </a:rPr>
              <a:t>1. Developed complete secure print solution for Toshiba, Lexmark and Canon</a:t>
            </a:r>
          </a:p>
          <a:p>
            <a:pPr>
              <a:defRPr sz="1300">
                <a:latin typeface="Open Sans"/>
                <a:ea typeface="Open Sans"/>
                <a:cs typeface="Open Sans"/>
                <a:sym typeface="Open Sans"/>
              </a:defRPr>
            </a:pPr>
            <a:r>
              <a:rPr lang="en-IN" sz="1400">
                <a:latin typeface="Open Sans"/>
                <a:ea typeface="+mn-lt"/>
                <a:cs typeface="+mn-lt"/>
              </a:rPr>
              <a:t>2. Developed touchless printing feature for Toshiba, HP, Canon, Xerox, Konica Minolta and Lexmark</a:t>
            </a:r>
          </a:p>
          <a:p>
            <a:pPr>
              <a:defRPr sz="1300">
                <a:latin typeface="Open Sans"/>
                <a:ea typeface="Open Sans"/>
                <a:cs typeface="Open Sans"/>
                <a:sym typeface="Open Sans"/>
              </a:defRPr>
            </a:pPr>
            <a:r>
              <a:rPr lang="en-IN" sz="1400">
                <a:latin typeface="Open Sans"/>
                <a:ea typeface="+mn-lt"/>
                <a:cs typeface="+mn-lt"/>
              </a:rPr>
              <a:t>3. Scan to feature development for Toshiba, HP, Canon, Xerox, Konica Minolta and Lexmark</a:t>
            </a:r>
          </a:p>
          <a:p>
            <a:pPr>
              <a:defRPr sz="1300">
                <a:latin typeface="Open Sans"/>
                <a:ea typeface="Open Sans"/>
                <a:cs typeface="Open Sans"/>
                <a:sym typeface="Open Sans"/>
              </a:defRPr>
            </a:pPr>
            <a:r>
              <a:rPr lang="en-IN" sz="1400">
                <a:latin typeface="Open Sans"/>
                <a:ea typeface="+mn-lt"/>
                <a:cs typeface="+mn-lt"/>
              </a:rPr>
              <a:t>4. Smartcard authentication for Ricoh Printers</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58498700"/>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#1 (CARTOS – 1/1)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70045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Cartos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16</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6+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(SPOC-Mahesh)</a:t>
            </a:r>
            <a:endParaRPr lang="en-IN" sz="1850">
              <a:ea typeface="+mn-lt"/>
              <a:cs typeface="+mn-lt"/>
            </a:endParaRPr>
          </a:p>
          <a:p>
            <a:pPr>
              <a:spcBef>
                <a:spcPts val="533"/>
              </a:spcBef>
              <a:defRPr sz="1300">
                <a:latin typeface="Open Sans"/>
                <a:ea typeface="Open Sans"/>
                <a:cs typeface="Open Sans"/>
                <a:sym typeface="Open Sans"/>
              </a:defRPr>
            </a:pPr>
            <a:r>
              <a:rPr lang="en-IN" sz="1400">
                <a:ea typeface="+mn-lt"/>
                <a:cs typeface="+mn-lt"/>
              </a:rPr>
              <a:t>Cartos is a cloud-based fleet design and asset utilization tool for Managed Print Service (MPS) providers. The name "Cartos" is derived from Cartography, or the study of maps. Cartos allows MPS providers to optimize sites, gain more control on print services and provide more efficient costs, maintenance and resource utilization. </a:t>
            </a:r>
            <a:endParaRPr lang="en-IN"/>
          </a:p>
          <a:p>
            <a:pPr>
              <a:spcBef>
                <a:spcPts val="533"/>
              </a:spcBef>
              <a:defRPr sz="1300">
                <a:latin typeface="Open Sans"/>
                <a:ea typeface="Open Sans"/>
                <a:cs typeface="Open Sans"/>
                <a:sym typeface="Open Sans"/>
              </a:defRPr>
            </a:pPr>
            <a:r>
              <a:rPr lang="en-IN" sz="1400">
                <a:latin typeface="Open Sans"/>
                <a:ea typeface="+mn-lt"/>
                <a:cs typeface="+mn-lt"/>
              </a:rPr>
              <a:t>It is a home-grown product used by clients such as Sharp Global, CopyPro, Inc, and Pharos Systems International, Inc.</a:t>
            </a:r>
            <a:endParaRPr lang="en-IN"/>
          </a:p>
          <a:p>
            <a:pPr>
              <a:spcBef>
                <a:spcPts val="533"/>
              </a:spcBef>
              <a:defRPr sz="1300">
                <a:latin typeface="Open Sans"/>
                <a:ea typeface="Open Sans"/>
                <a:cs typeface="Open Sans"/>
                <a:sym typeface="Open Sans"/>
              </a:defRPr>
            </a:pPr>
            <a:endParaRPr lang="en-IN" sz="1400">
              <a:solidFill>
                <a:srgbClr val="474C53"/>
              </a:solidFill>
              <a:latin typeface="Open Sans"/>
              <a:ea typeface="Lato" panose="020F0502020204030203" pitchFamily="34" charset="0"/>
              <a:cs typeface="Calibri"/>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Web Application Development</a:t>
            </a:r>
          </a:p>
          <a:p>
            <a:pPr>
              <a:defRPr sz="1300">
                <a:latin typeface="Open Sans"/>
                <a:ea typeface="Open Sans"/>
                <a:cs typeface="Open Sans"/>
                <a:sym typeface="Open Sans"/>
              </a:defRPr>
            </a:pPr>
            <a:r>
              <a:rPr lang="en-IN" sz="1400">
                <a:latin typeface="Open Sans"/>
                <a:ea typeface="+mn-lt"/>
                <a:cs typeface="+mn-lt"/>
              </a:rPr>
              <a:t>[Printing/MPS] Cartos is home grown SaaS product offered as an asset plotting system for managing printers on the floors. Clients use this application via APIs exposed by the product.</a:t>
            </a:r>
          </a:p>
          <a:p>
            <a:pPr>
              <a:defRPr sz="1300">
                <a:latin typeface="Open Sans"/>
                <a:ea typeface="Open Sans"/>
                <a:cs typeface="Open Sans"/>
                <a:sym typeface="Open Sans"/>
              </a:defRPr>
            </a:pPr>
            <a:endParaRPr lang="en-IN" sz="1400">
              <a:ea typeface="+mn-lt"/>
              <a:cs typeface="+mn-lt"/>
            </a:endParaRPr>
          </a:p>
          <a:p>
            <a:pPr>
              <a:defRPr sz="1300">
                <a:latin typeface="Open Sans"/>
                <a:ea typeface="Open Sans"/>
                <a:cs typeface="Open Sans"/>
                <a:sym typeface="Open Sans"/>
              </a:defRPr>
            </a:pPr>
            <a:r>
              <a:rPr lang="en-IN" sz="1400" b="1">
                <a:latin typeface="Open Sans"/>
                <a:ea typeface="+mn-lt"/>
                <a:cs typeface="+mn-lt"/>
              </a:rPr>
              <a:t>Team Structure: </a:t>
            </a:r>
          </a:p>
          <a:p>
            <a:pPr>
              <a:defRPr sz="1300">
                <a:latin typeface="Open Sans"/>
                <a:ea typeface="Open Sans"/>
                <a:cs typeface="Open Sans"/>
                <a:sym typeface="Open Sans"/>
              </a:defRPr>
            </a:pPr>
            <a:r>
              <a:rPr lang="en-IN" sz="1400">
                <a:latin typeface="Open Sans"/>
                <a:ea typeface="+mn-lt"/>
                <a:cs typeface="+mn-lt"/>
              </a:rPr>
              <a:t>12 Software Engineers (Development)</a:t>
            </a:r>
          </a:p>
          <a:p>
            <a:pPr>
              <a:defRPr sz="1300">
                <a:latin typeface="Open Sans"/>
                <a:ea typeface="Open Sans"/>
                <a:cs typeface="Open Sans"/>
                <a:sym typeface="Open Sans"/>
              </a:defRPr>
            </a:pPr>
            <a:r>
              <a:rPr lang="en-IN" sz="1400">
                <a:latin typeface="Open Sans"/>
                <a:ea typeface="+mn-lt"/>
                <a:cs typeface="+mn-lt"/>
              </a:rPr>
              <a:t>2 Software Engineers (QA)</a:t>
            </a:r>
          </a:p>
          <a:p>
            <a:pPr>
              <a:defRPr sz="1300">
                <a:latin typeface="Open Sans"/>
                <a:ea typeface="Open Sans"/>
                <a:cs typeface="Open Sans"/>
                <a:sym typeface="Open Sans"/>
              </a:defRPr>
            </a:pPr>
            <a:r>
              <a:rPr lang="en-IN" sz="1400">
                <a:latin typeface="Open Sans"/>
                <a:ea typeface="+mn-lt"/>
                <a:cs typeface="+mn-lt"/>
              </a:rPr>
              <a:t>1 DevOps Engineer </a:t>
            </a:r>
          </a:p>
          <a:p>
            <a:pPr>
              <a:defRPr sz="1300">
                <a:latin typeface="Open Sans"/>
                <a:ea typeface="Open Sans"/>
                <a:cs typeface="Open Sans"/>
                <a:sym typeface="Open Sans"/>
              </a:defRPr>
            </a:pPr>
            <a:endParaRPr lang="en-IN" sz="1850">
              <a:solidFill>
                <a:srgbClr val="474C53"/>
              </a:solidFill>
              <a:latin typeface="Century Gothic" panose="020B0502020202020204" pitchFamily="34" charset="0"/>
              <a:ea typeface="Open Sans"/>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04953693"/>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PRINTING - CASE STUDY #1 (CARTOS – 1/1)</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219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Cartos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16</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6+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latin typeface="Open Sans"/>
                <a:ea typeface="+mn-lt"/>
                <a:cs typeface="+mn-lt"/>
              </a:rPr>
              <a:t>Cartos helps organizations to optimize sites, gain more control on print services, and provide more efficient costs, maintenance, and resource utilization.</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60191663"/>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COMPUTERS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sz="1800" b="0" i="0" u="none" strike="noStrike" noProof="0">
                          <a:latin typeface="Calibri"/>
                        </a:rPr>
                        <a:t>HP Inc</a:t>
                      </a:r>
                      <a:endParaRPr lang="en-US"/>
                    </a:p>
                  </a:txBody>
                  <a:tcPr/>
                </a:tc>
                <a:tc>
                  <a:txBody>
                    <a:bodyPr/>
                    <a:lstStyle/>
                    <a:p>
                      <a:r>
                        <a:rPr lang="en-US"/>
                        <a:t>3</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01092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t>React JS,  Express JS, AWS Lambda, DynamoDB, MongoDB, Cypress, .NET, ServiceNow</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3846601368"/>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ITSM L1</a:t>
            </a: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8"/>
            <a:ext cx="10913168" cy="4965461"/>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5</a:t>
            </a:r>
            <a:r>
              <a:rPr lang="en-IN" sz="1600">
                <a:solidFill>
                  <a:srgbClr val="0070C0"/>
                </a:solidFill>
                <a:latin typeface="Century Gothic"/>
                <a:ea typeface="Lato"/>
                <a:cs typeface="Segoe UI"/>
              </a:rPr>
              <a:t>| </a:t>
            </a:r>
            <a:r>
              <a:rPr lang="en-IN" sz="1600">
                <a:solidFill>
                  <a:srgbClr val="0070C0"/>
                </a:solidFill>
                <a:latin typeface="Century Gothic"/>
                <a:ea typeface="Lato"/>
                <a:cs typeface="Lato"/>
              </a:rPr>
              <a:t>Duration:</a:t>
            </a:r>
            <a:r>
              <a:rPr lang="en-IN" sz="1600">
                <a:solidFill>
                  <a:srgbClr val="0070C0"/>
                </a:solidFill>
                <a:latin typeface="Century Gothic"/>
                <a:ea typeface="Lato"/>
                <a:cs typeface="Segoe UI"/>
              </a:rPr>
              <a:t> </a:t>
            </a:r>
            <a:r>
              <a:rPr lang="en-IN" sz="1600" b="1">
                <a:solidFill>
                  <a:srgbClr val="0070C0"/>
                </a:solidFill>
                <a:latin typeface="Century Gothic"/>
                <a:ea typeface="Lato"/>
                <a:cs typeface="Segoe UI"/>
              </a:rPr>
              <a:t>2.5 years </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t>
            </a:r>
            <a:r>
              <a:rPr lang="en-IN" sz="1600" b="1">
                <a:solidFill>
                  <a:srgbClr val="0070C0"/>
                </a:solidFill>
                <a:latin typeface="Century Gothic"/>
                <a:ea typeface="Lato"/>
                <a:cs typeface="Segoe UI"/>
              </a:rPr>
              <a:t>Active</a:t>
            </a:r>
            <a:endParaRPr lang="en-IN" sz="1600">
              <a:solidFill>
                <a:srgbClr val="0070C0"/>
              </a:solidFill>
              <a:latin typeface="Century Gothic"/>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IN" sz="1600" b="1">
              <a:solidFill>
                <a:srgbClr val="0070C0"/>
              </a:solidFill>
              <a:latin typeface="Century Gothic"/>
              <a:ea typeface="Lato"/>
              <a:cs typeface="Lato"/>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This is a L1 support project. ITSM team uses ServiceNow for tracking the incidents created by the users during the asset transition. It is an HP Asset Management system that tracks the assets throughout the asset's life cycle. Track the asset information and transition. </a:t>
            </a:r>
          </a:p>
          <a:p>
            <a:pPr>
              <a:spcBef>
                <a:spcPts val="711"/>
              </a:spcBef>
              <a:spcAft>
                <a:spcPts val="0"/>
              </a:spcAft>
              <a:defRPr sz="1300">
                <a:latin typeface="Open Sans"/>
                <a:ea typeface="Open Sans"/>
                <a:cs typeface="Open Sans"/>
                <a:sym typeface="Open Sans"/>
              </a:defRPr>
            </a:pPr>
            <a:r>
              <a:rPr lang="en-IN" sz="1333">
                <a:solidFill>
                  <a:srgbClr val="474C53"/>
                </a:solidFill>
                <a:latin typeface="Segoe UI"/>
                <a:ea typeface="Open Sans"/>
                <a:cs typeface="Segoe UI"/>
              </a:rPr>
              <a:t>5 Software Engineers (Support)</a:t>
            </a:r>
            <a:endParaRPr lang="en-IN" sz="1333"/>
          </a:p>
          <a:p>
            <a:pPr marL="227748" indent="-227748">
              <a:spcBef>
                <a:spcPts val="711"/>
              </a:spcBef>
              <a:spcAft>
                <a:spcPts val="0"/>
              </a:spcAft>
              <a:buFont typeface="Arial,Sans-Serif"/>
              <a:buChar char="•"/>
              <a:defRPr sz="1300">
                <a:latin typeface="Open Sans"/>
                <a:ea typeface="Open Sans"/>
                <a:cs typeface="Open Sans"/>
                <a:sym typeface="Open Sans"/>
              </a:defRPr>
            </a:pPr>
            <a:endParaRPr lang="en-IN" sz="1600">
              <a:solidFill>
                <a:srgbClr val="000000"/>
              </a:solidFill>
              <a:latin typeface="Century Gothic"/>
              <a:ea typeface="Open Sans"/>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a:t>
            </a:r>
            <a:endParaRPr lang="en-US" sz="1600">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ITT provides L1 support to receive user and system-generated incidents. Triage them at the initial phase and provide the solution or move them to the L2 team for further troubleshooting and fixing.</a:t>
            </a:r>
            <a:r>
              <a:rPr lang="en-IN" sz="1600">
                <a:solidFill>
                  <a:srgbClr val="474C53"/>
                </a:solidFill>
                <a:latin typeface="Segoe UI"/>
                <a:ea typeface="Lato"/>
                <a:cs typeface="Segoe UI"/>
              </a:rPr>
              <a:t>  </a:t>
            </a:r>
            <a:endParaRPr lang="en-US" sz="1600">
              <a:solidFill>
                <a:srgbClr val="474C53"/>
              </a:solidFill>
              <a:latin typeface="Segoe UI"/>
              <a:ea typeface="Lato"/>
              <a:cs typeface="Segoe UI"/>
            </a:endParaRPr>
          </a:p>
          <a:p>
            <a:pPr>
              <a:spcBef>
                <a:spcPts val="711"/>
              </a:spcBef>
              <a:spcAft>
                <a:spcPts val="0"/>
              </a:spcAft>
              <a:defRPr sz="1300">
                <a:latin typeface="Open Sans"/>
                <a:ea typeface="Open Sans"/>
                <a:cs typeface="Open Sans"/>
                <a:sym typeface="Open Sans"/>
              </a:defRPr>
            </a:pPr>
            <a:endParaRPr lang="en-IN" sz="1600">
              <a:solidFill>
                <a:srgbClr val="474C53"/>
              </a:solidFill>
              <a:latin typeface="Segoe UI"/>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474C53"/>
                </a:solidFill>
                <a:latin typeface="Segoe UI"/>
                <a:ea typeface="Lato"/>
                <a:cs typeface="Segoe UI"/>
              </a:rPr>
              <a:t>Outcome:</a:t>
            </a:r>
          </a:p>
          <a:p>
            <a:pPr>
              <a:spcBef>
                <a:spcPts val="711"/>
              </a:spcBef>
              <a:spcAft>
                <a:spcPts val="0"/>
              </a:spcAft>
              <a:defRPr sz="1300">
                <a:latin typeface="Open Sans"/>
                <a:ea typeface="Open Sans"/>
                <a:cs typeface="Open Sans"/>
                <a:sym typeface="Open Sans"/>
              </a:defRPr>
            </a:pPr>
            <a:r>
              <a:rPr lang="en-US" sz="1333">
                <a:solidFill>
                  <a:srgbClr val="000000"/>
                </a:solidFill>
                <a:latin typeface="Segoe UI"/>
                <a:ea typeface="Lato"/>
                <a:cs typeface="Segoe UI"/>
              </a:rPr>
              <a:t>The L1 (Level 1) team is the first point of contact providing the ITSM team to segregate incidents to be moved to L2 or resolved at the Level 1 stage.</a:t>
            </a:r>
            <a:endParaRPr lang="en-IN" sz="1333">
              <a:solidFill>
                <a:srgbClr val="000000"/>
              </a:solidFill>
              <a:latin typeface="Segoe UI"/>
              <a:ea typeface="Lato"/>
              <a:cs typeface="Segoe UI"/>
            </a:endParaRPr>
          </a:p>
          <a:p>
            <a:pPr>
              <a:spcBef>
                <a:spcPts val="711"/>
              </a:spcBef>
              <a:spcAft>
                <a:spcPts val="0"/>
              </a:spcAft>
              <a:defRPr sz="1300">
                <a:latin typeface="Open Sans"/>
                <a:ea typeface="Open Sans"/>
                <a:cs typeface="Open Sans"/>
                <a:sym typeface="Open Sans"/>
              </a:defRPr>
            </a:pP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endParaRPr lang="en-IN" sz="1600">
              <a:solidFill>
                <a:srgbClr val="474C53"/>
              </a:solidFill>
              <a:latin typeface="Open Sans"/>
              <a:ea typeface="Open Sans"/>
              <a:cs typeface="Open Sans"/>
            </a:endParaRPr>
          </a:p>
          <a:p>
            <a:pPr>
              <a:spcBef>
                <a:spcPts val="711"/>
              </a:spcBef>
              <a:defRPr sz="1300">
                <a:latin typeface="Open Sans"/>
                <a:ea typeface="Open Sans"/>
                <a:cs typeface="Open Sans"/>
                <a:sym typeface="Open Sans"/>
              </a:defRPr>
            </a:pPr>
            <a:endParaRPr lang="en-IN" sz="1600">
              <a:solidFill>
                <a:srgbClr val="474C53"/>
              </a:solidFill>
              <a:latin typeface="Century Gothic" panose="020B0502020202020204" pitchFamily="34" charset="0"/>
              <a:ea typeface="Open Sans"/>
              <a:cs typeface="Calibri"/>
            </a:endParaRPr>
          </a:p>
        </p:txBody>
      </p:sp>
    </p:spTree>
    <p:extLst>
      <p:ext uri="{BB962C8B-B14F-4D97-AF65-F5344CB8AC3E}">
        <p14:creationId xmlns:p14="http://schemas.microsoft.com/office/powerpoint/2010/main" val="1555662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Card Reader  </a:t>
            </a:r>
            <a:endParaRPr lang="en-US" sz="3600"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8"/>
            <a:ext cx="10913168" cy="4572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2</a:t>
            </a:r>
            <a:r>
              <a:rPr lang="en-IN" sz="1600">
                <a:solidFill>
                  <a:srgbClr val="0070C0"/>
                </a:solidFill>
                <a:latin typeface="Century Gothic"/>
                <a:ea typeface="Lato"/>
                <a:cs typeface="Segoe UI"/>
              </a:rPr>
              <a:t>| </a:t>
            </a:r>
            <a:r>
              <a:rPr lang="en-IN" sz="1600">
                <a:solidFill>
                  <a:srgbClr val="0070C0"/>
                </a:solidFill>
                <a:latin typeface="Century Gothic"/>
                <a:ea typeface="Lato"/>
                <a:cs typeface="Lato"/>
              </a:rPr>
              <a:t>Duration:</a:t>
            </a:r>
            <a:r>
              <a:rPr lang="en-IN" sz="1600">
                <a:solidFill>
                  <a:srgbClr val="0070C0"/>
                </a:solidFill>
                <a:latin typeface="Century Gothic"/>
                <a:ea typeface="Lato"/>
                <a:cs typeface="Segoe UI"/>
              </a:rPr>
              <a:t> </a:t>
            </a:r>
            <a:r>
              <a:rPr lang="en-IN" sz="1600" b="1">
                <a:solidFill>
                  <a:srgbClr val="0070C0"/>
                </a:solidFill>
                <a:latin typeface="Century Gothic"/>
                <a:ea typeface="Lato"/>
                <a:cs typeface="Segoe UI"/>
              </a:rPr>
              <a:t>6+ years </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t>
            </a:r>
            <a:r>
              <a:rPr lang="en-IN" sz="1600" b="1">
                <a:solidFill>
                  <a:srgbClr val="0070C0"/>
                </a:solidFill>
                <a:latin typeface="Century Gothic"/>
                <a:ea typeface="Lato"/>
                <a:cs typeface="Segoe UI"/>
              </a:rPr>
              <a:t>Active - Maintenace</a:t>
            </a:r>
            <a:endParaRPr lang="en-IN" sz="1600" err="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IN" sz="1600" b="1">
              <a:solidFill>
                <a:srgbClr val="0070C0"/>
              </a:solidFill>
              <a:latin typeface="Century Gothic"/>
              <a:ea typeface="Lato"/>
              <a:cs typeface="Lato"/>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The main purpose of the project is to configure a card reader through our utility after which we can read the data from a card that has been configured with the required data</a:t>
            </a:r>
            <a:endParaRPr lang="en-US" sz="1333">
              <a:solidFill>
                <a:srgbClr val="000000"/>
              </a:solidFill>
              <a:latin typeface="Segoe UI"/>
              <a:ea typeface="Lato"/>
              <a:cs typeface="Segoe UI"/>
            </a:endParaRPr>
          </a:p>
          <a:p>
            <a:pPr marL="227748" indent="-227748">
              <a:spcBef>
                <a:spcPts val="711"/>
              </a:spcBef>
              <a:spcAft>
                <a:spcPts val="0"/>
              </a:spcAft>
              <a:buFont typeface="Arial,Sans-Serif"/>
              <a:buChar char="•"/>
              <a:defRPr sz="1300">
                <a:latin typeface="Open Sans"/>
                <a:ea typeface="Open Sans"/>
                <a:cs typeface="Open Sans"/>
                <a:sym typeface="Open Sans"/>
              </a:defRPr>
            </a:pPr>
            <a:endParaRPr lang="en-IN" sz="1600">
              <a:solidFill>
                <a:srgbClr val="000000"/>
              </a:solidFill>
              <a:latin typeface="Century Gothic"/>
              <a:ea typeface="Open Sans"/>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a:t>
            </a:r>
            <a:endParaRPr lang="en-US" sz="1600">
              <a:solidFill>
                <a:srgbClr val="0070C0"/>
              </a:solidFill>
              <a:latin typeface="Century Gothic"/>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This application is a tool – which is used for deployment of HP Card Readers. </a:t>
            </a:r>
            <a:endParaRPr lang="en-US"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Allowing the user to: </a:t>
            </a:r>
            <a:endParaRPr lang="en-US"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1. View card reader device details, view and set how the card reader interacts with users and how the card data is read and sent. </a:t>
            </a:r>
            <a:endParaRPr lang="en-US"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2. Save settings on the device itself or as a JSON file that can be used as a settings template. </a:t>
            </a:r>
            <a:endParaRPr lang="en-US"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3. Decode the data read from a card, and review or edit how that card data is decoded.</a:t>
            </a:r>
            <a:endParaRPr lang="en-US"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Once deployment is complete it is typically uninstalled as it is not required for interaction with the card readers or for the card readers to function.</a:t>
            </a:r>
            <a:endParaRPr lang="en-US"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endParaRPr lang="en-IN" sz="1333">
              <a:solidFill>
                <a:srgbClr val="000000"/>
              </a:solidFill>
              <a:latin typeface="Segoe UI"/>
              <a:ea typeface="Lato"/>
              <a:cs typeface="Segoe UI"/>
            </a:endParaRPr>
          </a:p>
          <a:p>
            <a:pPr>
              <a:spcBef>
                <a:spcPts val="0"/>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Segoe UI"/>
              </a:rPr>
              <a:t>Outcome:</a:t>
            </a:r>
          </a:p>
          <a:p>
            <a:pPr>
              <a:spcBef>
                <a:spcPts val="0"/>
              </a:spcBef>
              <a:spcAft>
                <a:spcPts val="0"/>
              </a:spcAft>
              <a:defRPr sz="1300">
                <a:latin typeface="Open Sans"/>
                <a:ea typeface="Open Sans"/>
                <a:cs typeface="Open Sans"/>
                <a:sym typeface="Open Sans"/>
              </a:defRPr>
            </a:pPr>
            <a:r>
              <a:rPr lang="en-IN" sz="1333">
                <a:solidFill>
                  <a:srgbClr val="000000"/>
                </a:solidFill>
                <a:latin typeface="Segoe UI"/>
                <a:ea typeface="Lato"/>
                <a:cs typeface="Segoe UI"/>
              </a:rPr>
              <a:t>Provided an easy way to the end users to configure the reader, also an easy way to upgrade the firmware of a reader that is obtained from clients; locally, remote and fleet configuration</a:t>
            </a:r>
          </a:p>
          <a:p>
            <a:pPr>
              <a:spcBef>
                <a:spcPts val="711"/>
              </a:spcBef>
              <a:defRPr sz="1300">
                <a:latin typeface="Open Sans"/>
                <a:ea typeface="Open Sans"/>
                <a:cs typeface="Open Sans"/>
                <a:sym typeface="Open Sans"/>
              </a:defRPr>
            </a:pPr>
            <a:endParaRPr lang="en-IN" sz="1600">
              <a:solidFill>
                <a:srgbClr val="474C53"/>
              </a:solidFill>
              <a:latin typeface="Century Gothic" panose="020B0502020202020204" pitchFamily="34" charset="0"/>
              <a:ea typeface="Open Sans"/>
              <a:cs typeface="Calibri"/>
            </a:endParaRPr>
          </a:p>
        </p:txBody>
      </p:sp>
    </p:spTree>
    <p:extLst>
      <p:ext uri="{BB962C8B-B14F-4D97-AF65-F5344CB8AC3E}">
        <p14:creationId xmlns:p14="http://schemas.microsoft.com/office/powerpoint/2010/main" val="6526942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BFSI - CASE STUDY # (CII)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467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CII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13</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10+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474C53"/>
                </a:solidFill>
                <a:latin typeface="Open Sans"/>
                <a:ea typeface="Lato"/>
                <a:cs typeface="Calibri"/>
              </a:rPr>
              <a:t>CII is on the leading verification service provider in the market and </a:t>
            </a:r>
            <a:r>
              <a:rPr lang="en-IN" sz="1400" err="1">
                <a:solidFill>
                  <a:srgbClr val="474C53"/>
                </a:solidFill>
                <a:latin typeface="Open Sans"/>
                <a:ea typeface="Lato"/>
                <a:cs typeface="Calibri"/>
              </a:rPr>
              <a:t>IntimeTec</a:t>
            </a:r>
            <a:r>
              <a:rPr lang="en-IN" sz="1400">
                <a:solidFill>
                  <a:srgbClr val="474C53"/>
                </a:solidFill>
                <a:latin typeface="Open Sans"/>
                <a:ea typeface="Lato"/>
                <a:cs typeface="Calibri"/>
              </a:rPr>
              <a:t> helped them to grow their business at a level where they have collaborated with bank of England, bank of America, chase bank, wells Fargo, </a:t>
            </a:r>
            <a:r>
              <a:rPr lang="en-IN" sz="1400" err="1">
                <a:solidFill>
                  <a:srgbClr val="474C53"/>
                </a:solidFill>
                <a:latin typeface="Open Sans"/>
                <a:ea typeface="Lato"/>
                <a:cs typeface="Calibri"/>
              </a:rPr>
              <a:t>Finicity</a:t>
            </a:r>
            <a:r>
              <a:rPr lang="en-IN" sz="1400">
                <a:solidFill>
                  <a:srgbClr val="474C53"/>
                </a:solidFill>
                <a:latin typeface="Open Sans"/>
                <a:ea typeface="Lato"/>
                <a:cs typeface="Calibri"/>
              </a:rPr>
              <a:t> etc.)</a:t>
            </a: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defRPr sz="1300">
                <a:latin typeface="Open Sans"/>
                <a:ea typeface="Open Sans"/>
                <a:cs typeface="Open Sans"/>
                <a:sym typeface="Open Sans"/>
              </a:defRPr>
            </a:pPr>
            <a:r>
              <a:rPr lang="en-IN" sz="1400">
                <a:solidFill>
                  <a:srgbClr val="474C53"/>
                </a:solidFill>
                <a:latin typeface="Open Sans"/>
                <a:ea typeface="Lato"/>
                <a:cs typeface="Calibri"/>
              </a:rPr>
              <a:t>In Time Tec helped in III party integrations which includes – </a:t>
            </a:r>
            <a:r>
              <a:rPr lang="en-IN" sz="1400" err="1">
                <a:solidFill>
                  <a:srgbClr val="474C53"/>
                </a:solidFill>
                <a:latin typeface="Open Sans"/>
                <a:ea typeface="Lato"/>
                <a:cs typeface="Calibri"/>
              </a:rPr>
              <a:t>Docusign</a:t>
            </a:r>
            <a:r>
              <a:rPr lang="en-IN" sz="1400">
                <a:solidFill>
                  <a:srgbClr val="474C53"/>
                </a:solidFill>
                <a:latin typeface="Open Sans"/>
                <a:ea typeface="Lato"/>
                <a:cs typeface="Calibri"/>
              </a:rPr>
              <a:t>, </a:t>
            </a:r>
            <a:r>
              <a:rPr lang="en-IN" sz="1400" err="1">
                <a:solidFill>
                  <a:srgbClr val="474C53"/>
                </a:solidFill>
                <a:latin typeface="Open Sans"/>
                <a:ea typeface="Lato"/>
                <a:cs typeface="Calibri"/>
              </a:rPr>
              <a:t>Documo</a:t>
            </a:r>
            <a:r>
              <a:rPr lang="en-IN" sz="1400">
                <a:solidFill>
                  <a:srgbClr val="474C53"/>
                </a:solidFill>
                <a:latin typeface="Open Sans"/>
                <a:ea typeface="Lato"/>
                <a:cs typeface="Calibri"/>
              </a:rPr>
              <a:t>, </a:t>
            </a:r>
            <a:r>
              <a:rPr lang="en-IN" sz="1400" err="1">
                <a:solidFill>
                  <a:srgbClr val="474C53"/>
                </a:solidFill>
                <a:latin typeface="Open Sans"/>
                <a:ea typeface="Lato"/>
                <a:cs typeface="Calibri"/>
              </a:rPr>
              <a:t>Finicity</a:t>
            </a:r>
            <a:r>
              <a:rPr lang="en-IN" sz="1400">
                <a:solidFill>
                  <a:srgbClr val="474C53"/>
                </a:solidFill>
                <a:latin typeface="Open Sans"/>
                <a:ea typeface="Lato"/>
                <a:cs typeface="Calibri"/>
              </a:rPr>
              <a:t>, TWN (work Number), Equifax, TransUnion and Experian</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29620278"/>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02812" y="341795"/>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HP FHM</a:t>
            </a:r>
            <a:endParaRPr lang="en-US" sz="4267"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48939" y="1146149"/>
            <a:ext cx="10913168" cy="3949799"/>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spcAft>
                <a:spcPts val="0"/>
              </a:spcAft>
              <a:defRPr sz="1300">
                <a:latin typeface="Open Sans"/>
                <a:ea typeface="Open Sans"/>
                <a:cs typeface="Open Sans"/>
                <a:sym typeface="Open Sans"/>
              </a:defRPr>
            </a:pPr>
            <a:r>
              <a:rPr lang="en-IN" sz="1600">
                <a:solidFill>
                  <a:srgbClr val="F06023"/>
                </a:solidFill>
                <a:latin typeface="Montserrat Medium"/>
                <a:ea typeface="Lato"/>
                <a:cs typeface="Lato"/>
              </a:rPr>
              <a:t>Team Size: </a:t>
            </a:r>
            <a:r>
              <a:rPr lang="en-IN" sz="1600" b="1">
                <a:solidFill>
                  <a:srgbClr val="F06023"/>
                </a:solidFill>
                <a:latin typeface="Montserrat Medium"/>
                <a:ea typeface="Lato"/>
                <a:cs typeface="Lato"/>
              </a:rPr>
              <a:t>4</a:t>
            </a:r>
            <a:r>
              <a:rPr lang="en-IN" sz="1600">
                <a:solidFill>
                  <a:srgbClr val="F06023"/>
                </a:solidFill>
                <a:latin typeface="Montserrat Medium"/>
                <a:ea typeface="Lato"/>
                <a:cs typeface="Lato"/>
              </a:rPr>
              <a:t> | Duration: </a:t>
            </a:r>
            <a:r>
              <a:rPr lang="en-IN" sz="1600" b="1">
                <a:solidFill>
                  <a:srgbClr val="F06023"/>
                </a:solidFill>
                <a:latin typeface="Montserrat Medium"/>
                <a:ea typeface="Lato"/>
                <a:cs typeface="Lato"/>
              </a:rPr>
              <a:t>5+ Years</a:t>
            </a:r>
            <a:r>
              <a:rPr lang="en-IN" sz="1600">
                <a:solidFill>
                  <a:srgbClr val="F06023"/>
                </a:solidFill>
                <a:latin typeface="Montserrat Medium"/>
                <a:ea typeface="Lato"/>
                <a:cs typeface="Lato"/>
              </a:rPr>
              <a:t> | </a:t>
            </a:r>
            <a:r>
              <a:rPr lang="en-IN" sz="1600" b="1">
                <a:solidFill>
                  <a:srgbClr val="F06023"/>
                </a:solidFill>
                <a:latin typeface="Montserrat Medium"/>
                <a:ea typeface="Lato"/>
                <a:cs typeface="Lato"/>
              </a:rPr>
              <a:t>Active</a:t>
            </a:r>
          </a:p>
          <a:p>
            <a:pPr>
              <a:spcBef>
                <a:spcPts val="711"/>
              </a:spcBef>
              <a:spcAft>
                <a:spcPts val="0"/>
              </a:spcAft>
              <a:defRPr sz="1300">
                <a:latin typeface="Open Sans"/>
                <a:ea typeface="Open Sans"/>
                <a:cs typeface="Open Sans"/>
                <a:sym typeface="Open Sans"/>
              </a:defRPr>
            </a:pPr>
            <a:endParaRPr lang="en-IN" sz="1600" b="1">
              <a:solidFill>
                <a:srgbClr val="000000"/>
              </a:solidFill>
              <a:latin typeface="Montserrat"/>
              <a:ea typeface="Lato"/>
              <a:cs typeface="Lato"/>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Montserrat"/>
                <a:ea typeface="Lato"/>
                <a:cs typeface="Lato"/>
              </a:rPr>
              <a:t>Project Background:</a:t>
            </a:r>
            <a:endParaRPr lang="en-IN" sz="1600">
              <a:solidFill>
                <a:srgbClr val="00000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Calibri"/>
                <a:cs typeface="Calibri"/>
              </a:rPr>
              <a:t>HP FHM (Fleet Health Management): Is a Visualization and Data Management project that helps extract Printer data from multiple unorganized data sources, cleanse and streamline the data, transform and create visualizations for the business group. Using these visualization, HP make market decisions on the Device Error Data and replacements if needed. </a:t>
            </a:r>
            <a:endParaRPr lang="en-US" sz="1333">
              <a:latin typeface="Montserrat"/>
            </a:endParaRPr>
          </a:p>
          <a:p>
            <a:pPr marL="227748" indent="-227748">
              <a:spcBef>
                <a:spcPts val="711"/>
              </a:spcBef>
              <a:spcAft>
                <a:spcPts val="0"/>
              </a:spcAft>
              <a:buFont typeface="Arial,Sans-Serif"/>
              <a:buChar char="•"/>
              <a:defRPr sz="1300">
                <a:latin typeface="Open Sans"/>
                <a:ea typeface="Open Sans"/>
                <a:cs typeface="Open Sans"/>
                <a:sym typeface="Open Sans"/>
              </a:defRPr>
            </a:pPr>
            <a:endParaRPr lang="en-IN" sz="1600">
              <a:solidFill>
                <a:srgbClr val="000000"/>
              </a:solidFill>
              <a:latin typeface="Montserrat"/>
              <a:ea typeface="Open Sans"/>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US" sz="1600">
              <a:solidFill>
                <a:srgbClr val="0070C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cs typeface="Calibri"/>
              </a:rPr>
              <a:t>In Time Tec developed the solution using Microsoft Power BI platform and Python (Data Science). </a:t>
            </a:r>
            <a:endParaRPr lang="en-US" sz="1333">
              <a:solidFill>
                <a:srgbClr val="000000"/>
              </a:solidFill>
              <a:latin typeface="Montserrat"/>
              <a:cs typeface="Calibri"/>
            </a:endParaRPr>
          </a:p>
          <a:p>
            <a:pPr>
              <a:spcBef>
                <a:spcPts val="0"/>
              </a:spcBef>
              <a:spcAft>
                <a:spcPts val="0"/>
              </a:spcAft>
              <a:defRPr sz="1300">
                <a:latin typeface="Open Sans"/>
                <a:ea typeface="Open Sans"/>
                <a:cs typeface="Open Sans"/>
                <a:sym typeface="Open Sans"/>
              </a:defRPr>
            </a:pPr>
            <a:endParaRPr lang="en-IN" sz="1600" b="1">
              <a:solidFill>
                <a:srgbClr val="0070C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endParaRPr lang="en-IN" sz="1600" b="1">
              <a:solidFill>
                <a:srgbClr val="0070C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endParaRPr lang="en-IN" sz="1600">
              <a:latin typeface="Montserrat"/>
            </a:endParaRPr>
          </a:p>
          <a:p>
            <a:pPr>
              <a:spcBef>
                <a:spcPts val="711"/>
              </a:spcBef>
              <a:defRPr sz="1300">
                <a:latin typeface="Open Sans"/>
                <a:ea typeface="Open Sans"/>
                <a:cs typeface="Open Sans"/>
                <a:sym typeface="Open Sans"/>
              </a:defRPr>
            </a:pPr>
            <a:endParaRPr lang="en-IN" sz="1600">
              <a:solidFill>
                <a:srgbClr val="474C53"/>
              </a:solidFill>
              <a:latin typeface="Montserrat"/>
              <a:ea typeface="Open Sans"/>
              <a:cs typeface="Calibri"/>
            </a:endParaRPr>
          </a:p>
        </p:txBody>
      </p:sp>
      <p:cxnSp>
        <p:nvCxnSpPr>
          <p:cNvPr id="4" name="Straight Arrow Connector 3">
            <a:extLst>
              <a:ext uri="{FF2B5EF4-FFF2-40B4-BE49-F238E27FC236}">
                <a16:creationId xmlns:a16="http://schemas.microsoft.com/office/drawing/2014/main" id="{D898DD71-86C4-3E53-A09E-D846413C2FE2}"/>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93465128"/>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S&amp;M Reporting</a:t>
            </a:r>
            <a:endParaRPr lang="en-US" sz="3600"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9"/>
            <a:ext cx="10913168" cy="5050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7</a:t>
            </a:r>
            <a:r>
              <a:rPr lang="en-IN" sz="1600">
                <a:solidFill>
                  <a:srgbClr val="0070C0"/>
                </a:solidFill>
                <a:latin typeface="Century Gothic"/>
                <a:ea typeface="Lato"/>
                <a:cs typeface="Segoe UI"/>
              </a:rPr>
              <a:t>| </a:t>
            </a:r>
            <a:r>
              <a:rPr lang="en-IN" sz="1600">
                <a:solidFill>
                  <a:srgbClr val="0070C0"/>
                </a:solidFill>
                <a:latin typeface="Century Gothic"/>
                <a:ea typeface="Lato"/>
                <a:cs typeface="Lato"/>
              </a:rPr>
              <a:t>Duration:</a:t>
            </a:r>
            <a:r>
              <a:rPr lang="en-IN" sz="1600" b="1">
                <a:solidFill>
                  <a:srgbClr val="0070C0"/>
                </a:solidFill>
                <a:latin typeface="Century Gothic"/>
                <a:ea typeface="Lato"/>
                <a:cs typeface="Segoe UI"/>
              </a:rPr>
              <a:t> 3+ Years </a:t>
            </a:r>
            <a:r>
              <a:rPr lang="en-IN" sz="1600">
                <a:solidFill>
                  <a:srgbClr val="0070C0"/>
                </a:solidFill>
                <a:latin typeface="Century Gothic"/>
                <a:ea typeface="Lato"/>
                <a:cs typeface="Lato"/>
              </a:rPr>
              <a:t>| Active</a:t>
            </a: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endParaRPr lang="en-IN" sz="1600" b="1">
              <a:solidFill>
                <a:srgbClr val="000000"/>
              </a:solidFill>
              <a:latin typeface="Century Gothic"/>
              <a:ea typeface="Lato"/>
              <a:cs typeface="Lato"/>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a:t>
            </a:r>
            <a:endParaRPr lang="en-IN" sz="1600">
              <a:solidFill>
                <a:srgbClr val="000000"/>
              </a:solidFill>
              <a:latin typeface="Segoe UI"/>
              <a:ea typeface="Lato"/>
              <a:cs typeface="Segoe UI"/>
            </a:endParaRPr>
          </a:p>
          <a:p>
            <a:pPr>
              <a:spcBef>
                <a:spcPts val="711"/>
              </a:spcBef>
              <a:spcAft>
                <a:spcPts val="0"/>
              </a:spcAft>
              <a:defRPr sz="1300">
                <a:latin typeface="Open Sans"/>
                <a:ea typeface="Open Sans"/>
                <a:cs typeface="Open Sans"/>
                <a:sym typeface="Open Sans"/>
              </a:defRPr>
            </a:pPr>
            <a:r>
              <a:rPr lang="en-IN" sz="1467">
                <a:solidFill>
                  <a:srgbClr val="000000"/>
                </a:solidFill>
                <a:latin typeface="Calibri"/>
                <a:ea typeface="Calibri"/>
                <a:cs typeface="Calibri"/>
              </a:rPr>
              <a:t>HP (S&amp;M) Sales &amp; Marketing Reporting Team mainly works on creating &amp; maintaining Power BI reports for below HP groups - </a:t>
            </a:r>
            <a:endParaRPr lang="en-US" sz="1733">
              <a:solidFill>
                <a:srgbClr val="474C53"/>
              </a:solidFill>
              <a:latin typeface="Open Sans"/>
              <a:ea typeface="Open Sans"/>
              <a:cs typeface="Open Sans"/>
            </a:endParaRPr>
          </a:p>
          <a:p>
            <a:pPr>
              <a:spcBef>
                <a:spcPts val="711"/>
              </a:spcBef>
              <a:spcAft>
                <a:spcPts val="0"/>
              </a:spcAft>
              <a:defRPr sz="1300">
                <a:latin typeface="Open Sans"/>
                <a:ea typeface="Open Sans"/>
                <a:cs typeface="Open Sans"/>
                <a:sym typeface="Open Sans"/>
              </a:defRPr>
            </a:pPr>
            <a:endParaRPr lang="en-IN" sz="1467">
              <a:solidFill>
                <a:srgbClr val="000000"/>
              </a:solidFill>
              <a:latin typeface="Calibri"/>
              <a:ea typeface="Calibri"/>
              <a:cs typeface="Calibri"/>
            </a:endParaRPr>
          </a:p>
          <a:p>
            <a:pPr>
              <a:spcBef>
                <a:spcPts val="711"/>
              </a:spcBef>
              <a:spcAft>
                <a:spcPts val="0"/>
              </a:spcAft>
              <a:defRPr sz="1300">
                <a:latin typeface="Open Sans"/>
                <a:ea typeface="Open Sans"/>
                <a:cs typeface="Open Sans"/>
                <a:sym typeface="Open Sans"/>
              </a:defRPr>
            </a:pPr>
            <a:r>
              <a:rPr lang="en-IN" sz="1467">
                <a:solidFill>
                  <a:srgbClr val="000000"/>
                </a:solidFill>
                <a:latin typeface="Calibri"/>
                <a:ea typeface="Calibri"/>
                <a:cs typeface="Calibri"/>
              </a:rPr>
              <a:t>1) Partner Online Analytics </a:t>
            </a:r>
            <a:endParaRPr lang="en-US" sz="1467">
              <a:solidFill>
                <a:srgbClr val="000000"/>
              </a:solidFill>
              <a:latin typeface="Calibri"/>
              <a:ea typeface="Calibri"/>
              <a:cs typeface="Calibri"/>
            </a:endParaRPr>
          </a:p>
          <a:p>
            <a:pPr>
              <a:spcBef>
                <a:spcPts val="711"/>
              </a:spcBef>
              <a:spcAft>
                <a:spcPts val="0"/>
              </a:spcAft>
              <a:defRPr sz="1300">
                <a:latin typeface="Open Sans"/>
                <a:ea typeface="Open Sans"/>
                <a:cs typeface="Open Sans"/>
                <a:sym typeface="Open Sans"/>
              </a:defRPr>
            </a:pPr>
            <a:r>
              <a:rPr lang="en-IN" sz="1467">
                <a:solidFill>
                  <a:srgbClr val="000000"/>
                </a:solidFill>
                <a:latin typeface="Calibri"/>
                <a:ea typeface="Calibri"/>
                <a:cs typeface="Calibri"/>
              </a:rPr>
              <a:t>2) Supplies replenishment</a:t>
            </a:r>
            <a:endParaRPr lang="en-US" sz="1467">
              <a:solidFill>
                <a:srgbClr val="000000"/>
              </a:solidFill>
              <a:latin typeface="Calibri"/>
              <a:ea typeface="Calibri"/>
              <a:cs typeface="Calibri"/>
            </a:endParaRPr>
          </a:p>
          <a:p>
            <a:pPr>
              <a:spcBef>
                <a:spcPts val="711"/>
              </a:spcBef>
              <a:spcAft>
                <a:spcPts val="0"/>
              </a:spcAft>
              <a:defRPr sz="1300">
                <a:latin typeface="Open Sans"/>
                <a:ea typeface="Open Sans"/>
                <a:cs typeface="Open Sans"/>
                <a:sym typeface="Open Sans"/>
              </a:defRPr>
            </a:pPr>
            <a:r>
              <a:rPr lang="en-IN" sz="1467">
                <a:solidFill>
                  <a:srgbClr val="000000"/>
                </a:solidFill>
                <a:latin typeface="Calibri"/>
                <a:ea typeface="Calibri"/>
                <a:cs typeface="Calibri"/>
              </a:rPr>
              <a:t>3) Sale productivity tool. Each of the reports are used by HP and the partners to access the sales trend and adopt the required strategy to increase it</a:t>
            </a:r>
            <a:endParaRPr lang="en-US" sz="1467">
              <a:solidFill>
                <a:srgbClr val="000000"/>
              </a:solidFill>
              <a:latin typeface="Calibri"/>
              <a:ea typeface="Calibri"/>
              <a:cs typeface="Calibri"/>
            </a:endParaRPr>
          </a:p>
          <a:p>
            <a:pPr marL="227748" indent="-227748">
              <a:spcBef>
                <a:spcPts val="711"/>
              </a:spcBef>
              <a:spcAft>
                <a:spcPts val="0"/>
              </a:spcAft>
              <a:buFont typeface="Arial,Sans-Serif"/>
              <a:buChar char="•"/>
              <a:defRPr sz="1300">
                <a:latin typeface="Open Sans"/>
                <a:ea typeface="Open Sans"/>
                <a:cs typeface="Open Sans"/>
                <a:sym typeface="Open Sans"/>
              </a:defRPr>
            </a:pPr>
            <a:endParaRPr lang="en-IN" sz="1600">
              <a:solidFill>
                <a:srgbClr val="000000"/>
              </a:solidFill>
              <a:latin typeface="Century Gothic"/>
              <a:ea typeface="Open Sans"/>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a:t>
            </a:r>
            <a:endParaRPr lang="en-US" sz="1600">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467">
                <a:solidFill>
                  <a:srgbClr val="000000"/>
                </a:solidFill>
                <a:latin typeface="Calibri"/>
                <a:cs typeface="Calibri"/>
              </a:rPr>
              <a:t>In Time Tec developed the solution using Microsoft Power BI platform</a:t>
            </a:r>
            <a:endParaRPr lang="en-US" sz="1467">
              <a:solidFill>
                <a:srgbClr val="000000"/>
              </a:solidFill>
              <a:latin typeface="Calibri"/>
              <a:cs typeface="Calibri"/>
            </a:endParaRPr>
          </a:p>
          <a:p>
            <a:pPr>
              <a:spcBef>
                <a:spcPts val="0"/>
              </a:spcBef>
              <a:spcAft>
                <a:spcPts val="0"/>
              </a:spcAft>
              <a:defRPr sz="1300">
                <a:latin typeface="Open Sans"/>
                <a:ea typeface="Open Sans"/>
                <a:cs typeface="Open Sans"/>
                <a:sym typeface="Open Sans"/>
              </a:defRPr>
            </a:pP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endParaRPr lang="en-IN" sz="1600"/>
          </a:p>
          <a:p>
            <a:pPr>
              <a:spcBef>
                <a:spcPts val="711"/>
              </a:spcBef>
              <a:defRPr sz="1300">
                <a:latin typeface="Open Sans"/>
                <a:ea typeface="Open Sans"/>
                <a:cs typeface="Open Sans"/>
                <a:sym typeface="Open Sans"/>
              </a:defRPr>
            </a:pPr>
            <a:endParaRPr lang="en-IN" sz="1600">
              <a:solidFill>
                <a:srgbClr val="474C53"/>
              </a:solidFill>
              <a:latin typeface="Century Gothic" panose="020B0502020202020204" pitchFamily="34" charset="0"/>
              <a:ea typeface="Open Sans"/>
              <a:cs typeface="Calibri"/>
            </a:endParaRPr>
          </a:p>
        </p:txBody>
      </p:sp>
    </p:spTree>
    <p:extLst>
      <p:ext uri="{BB962C8B-B14F-4D97-AF65-F5344CB8AC3E}">
        <p14:creationId xmlns:p14="http://schemas.microsoft.com/office/powerpoint/2010/main" val="39072778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8" y="310044"/>
            <a:ext cx="10937344"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Data Science &amp; Data Engineering Summary</a:t>
            </a:r>
            <a:endParaRPr lang="en-US" sz="4267"/>
          </a:p>
        </p:txBody>
      </p:sp>
      <p:graphicFrame>
        <p:nvGraphicFramePr>
          <p:cNvPr id="2" name="Table 2">
            <a:extLst>
              <a:ext uri="{FF2B5EF4-FFF2-40B4-BE49-F238E27FC236}">
                <a16:creationId xmlns:a16="http://schemas.microsoft.com/office/drawing/2014/main" id="{A7CA6D7E-49E9-3EA6-BB29-A1E6CCC1CB3D}"/>
              </a:ext>
            </a:extLst>
          </p:cNvPr>
          <p:cNvGraphicFramePr>
            <a:graphicFrameLocks noGrp="1"/>
          </p:cNvGraphicFramePr>
          <p:nvPr/>
        </p:nvGraphicFramePr>
        <p:xfrm>
          <a:off x="493060" y="1299881"/>
          <a:ext cx="10805681" cy="2003088"/>
        </p:xfrm>
        <a:graphic>
          <a:graphicData uri="http://schemas.openxmlformats.org/drawingml/2006/table">
            <a:tbl>
              <a:tblPr firstRow="1" bandRow="1">
                <a:tableStyleId>{5C22544A-7EE6-4342-B048-85BDC9FD1C3A}</a:tableStyleId>
              </a:tblPr>
              <a:tblGrid>
                <a:gridCol w="1193425">
                  <a:extLst>
                    <a:ext uri="{9D8B030D-6E8A-4147-A177-3AD203B41FA5}">
                      <a16:colId xmlns:a16="http://schemas.microsoft.com/office/drawing/2014/main" val="173315007"/>
                    </a:ext>
                  </a:extLst>
                </a:gridCol>
                <a:gridCol w="4235823">
                  <a:extLst>
                    <a:ext uri="{9D8B030D-6E8A-4147-A177-3AD203B41FA5}">
                      <a16:colId xmlns:a16="http://schemas.microsoft.com/office/drawing/2014/main" val="3696597127"/>
                    </a:ext>
                  </a:extLst>
                </a:gridCol>
                <a:gridCol w="3139024">
                  <a:extLst>
                    <a:ext uri="{9D8B030D-6E8A-4147-A177-3AD203B41FA5}">
                      <a16:colId xmlns:a16="http://schemas.microsoft.com/office/drawing/2014/main" val="3746658025"/>
                    </a:ext>
                  </a:extLst>
                </a:gridCol>
                <a:gridCol w="2237409">
                  <a:extLst>
                    <a:ext uri="{9D8B030D-6E8A-4147-A177-3AD203B41FA5}">
                      <a16:colId xmlns:a16="http://schemas.microsoft.com/office/drawing/2014/main" val="2182802604"/>
                    </a:ext>
                  </a:extLst>
                </a:gridCol>
              </a:tblGrid>
              <a:tr h="510888">
                <a:tc>
                  <a:txBody>
                    <a:bodyPr/>
                    <a:lstStyle/>
                    <a:p>
                      <a:pPr algn="ctr"/>
                      <a:r>
                        <a:rPr lang="en-US" sz="1900"/>
                        <a:t>Line Item</a:t>
                      </a:r>
                    </a:p>
                  </a:txBody>
                  <a:tcPr marL="121920" marR="121920" marT="60960" marB="60960"/>
                </a:tc>
                <a:tc>
                  <a:txBody>
                    <a:bodyPr/>
                    <a:lstStyle/>
                    <a:p>
                      <a:pPr algn="ctr"/>
                      <a:r>
                        <a:rPr lang="en-US" sz="1900"/>
                        <a:t>Name of Project</a:t>
                      </a:r>
                    </a:p>
                  </a:txBody>
                  <a:tcPr marL="121920" marR="121920" marT="60960" marB="60960"/>
                </a:tc>
                <a:tc>
                  <a:txBody>
                    <a:bodyPr/>
                    <a:lstStyle/>
                    <a:p>
                      <a:pPr algn="ctr"/>
                      <a:r>
                        <a:rPr lang="en-US" sz="1900"/>
                        <a:t>Industry Domain</a:t>
                      </a:r>
                    </a:p>
                  </a:txBody>
                  <a:tcPr marL="121920" marR="121920" marT="60960" marB="60960"/>
                </a:tc>
                <a:tc>
                  <a:txBody>
                    <a:bodyPr/>
                    <a:lstStyle/>
                    <a:p>
                      <a:pPr algn="ctr"/>
                      <a:r>
                        <a:rPr lang="en-US" sz="1900"/>
                        <a:t>Status</a:t>
                      </a:r>
                    </a:p>
                  </a:txBody>
                  <a:tcPr marL="121920" marR="121920" marT="60960" marB="60960"/>
                </a:tc>
                <a:extLst>
                  <a:ext uri="{0D108BD9-81ED-4DB2-BD59-A6C34878D82A}">
                    <a16:rowId xmlns:a16="http://schemas.microsoft.com/office/drawing/2014/main" val="2893539316"/>
                  </a:ext>
                </a:extLst>
              </a:tr>
              <a:tr h="497400">
                <a:tc>
                  <a:txBody>
                    <a:bodyPr/>
                    <a:lstStyle/>
                    <a:p>
                      <a:r>
                        <a:rPr lang="en-US" sz="1800"/>
                        <a:t>1</a:t>
                      </a:r>
                    </a:p>
                  </a:txBody>
                  <a:tcPr marL="121920" marR="121920" marT="60960" marB="60960"/>
                </a:tc>
                <a:tc>
                  <a:txBody>
                    <a:bodyPr/>
                    <a:lstStyle/>
                    <a:p>
                      <a:r>
                        <a:rPr lang="en-US" sz="1800"/>
                        <a:t>HP Data OS (Data Engineering)</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2104484225"/>
                  </a:ext>
                </a:extLst>
              </a:tr>
              <a:tr h="497400">
                <a:tc>
                  <a:txBody>
                    <a:bodyPr/>
                    <a:lstStyle/>
                    <a:p>
                      <a:r>
                        <a:rPr lang="en-US" sz="1800"/>
                        <a:t>2</a:t>
                      </a:r>
                    </a:p>
                  </a:txBody>
                  <a:tcPr marL="121920" marR="121920" marT="60960" marB="60960"/>
                </a:tc>
                <a:tc>
                  <a:txBody>
                    <a:bodyPr/>
                    <a:lstStyle/>
                    <a:p>
                      <a:r>
                        <a:rPr lang="en-US" sz="1800"/>
                        <a:t>HP S&amp;M (Data Engineering)</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1699827243"/>
                  </a:ext>
                </a:extLst>
              </a:tr>
              <a:tr h="497400">
                <a:tc>
                  <a:txBody>
                    <a:bodyPr/>
                    <a:lstStyle/>
                    <a:p>
                      <a:r>
                        <a:rPr lang="en-US" sz="1800"/>
                        <a:t>3</a:t>
                      </a:r>
                    </a:p>
                  </a:txBody>
                  <a:tcPr marL="121920" marR="121920" marT="60960" marB="60960"/>
                </a:tc>
                <a:tc>
                  <a:txBody>
                    <a:bodyPr/>
                    <a:lstStyle/>
                    <a:p>
                      <a:r>
                        <a:rPr lang="en-US" sz="1800"/>
                        <a:t>HP </a:t>
                      </a:r>
                      <a:r>
                        <a:rPr lang="en-US" sz="1800" err="1"/>
                        <a:t>Smartfleet</a:t>
                      </a:r>
                      <a:r>
                        <a:rPr lang="en-US" sz="1800"/>
                        <a:t> (Data Science)</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1368713625"/>
                  </a:ext>
                </a:extLst>
              </a:tr>
            </a:tbl>
          </a:graphicData>
        </a:graphic>
      </p:graphicFrame>
    </p:spTree>
    <p:extLst>
      <p:ext uri="{BB962C8B-B14F-4D97-AF65-F5344CB8AC3E}">
        <p14:creationId xmlns:p14="http://schemas.microsoft.com/office/powerpoint/2010/main" val="2703989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Data Engineering – Key technologies </a:t>
            </a:r>
            <a:endParaRPr lang="en-US" sz="3600" b="1">
              <a:solidFill>
                <a:srgbClr val="000000"/>
              </a:solidFill>
              <a:latin typeface="Montserrat ExtraBold" pitchFamily="2" charset="77"/>
              <a:ea typeface="Lato"/>
              <a:cs typeface="Lato"/>
            </a:endParaRPr>
          </a:p>
        </p:txBody>
      </p:sp>
      <p:graphicFrame>
        <p:nvGraphicFramePr>
          <p:cNvPr id="3" name="Table 2">
            <a:extLst>
              <a:ext uri="{FF2B5EF4-FFF2-40B4-BE49-F238E27FC236}">
                <a16:creationId xmlns:a16="http://schemas.microsoft.com/office/drawing/2014/main" id="{C1175927-2CC3-7891-66A8-E4782DAC9057}"/>
              </a:ext>
            </a:extLst>
          </p:cNvPr>
          <p:cNvGraphicFramePr>
            <a:graphicFrameLocks noGrp="1"/>
          </p:cNvGraphicFramePr>
          <p:nvPr/>
        </p:nvGraphicFramePr>
        <p:xfrm>
          <a:off x="661148" y="1467970"/>
          <a:ext cx="10461778" cy="3940728"/>
        </p:xfrm>
        <a:graphic>
          <a:graphicData uri="http://schemas.openxmlformats.org/drawingml/2006/table">
            <a:tbl>
              <a:tblPr firstRow="1" bandRow="1">
                <a:tableStyleId>{5C22544A-7EE6-4342-B048-85BDC9FD1C3A}</a:tableStyleId>
              </a:tblPr>
              <a:tblGrid>
                <a:gridCol w="4955579">
                  <a:extLst>
                    <a:ext uri="{9D8B030D-6E8A-4147-A177-3AD203B41FA5}">
                      <a16:colId xmlns:a16="http://schemas.microsoft.com/office/drawing/2014/main" val="655760840"/>
                    </a:ext>
                  </a:extLst>
                </a:gridCol>
                <a:gridCol w="5506199">
                  <a:extLst>
                    <a:ext uri="{9D8B030D-6E8A-4147-A177-3AD203B41FA5}">
                      <a16:colId xmlns:a16="http://schemas.microsoft.com/office/drawing/2014/main" val="4260074615"/>
                    </a:ext>
                  </a:extLst>
                </a:gridCol>
              </a:tblGrid>
              <a:tr h="365760">
                <a:tc>
                  <a:txBody>
                    <a:bodyPr/>
                    <a:lstStyle/>
                    <a:p>
                      <a:pPr marL="0" algn="l" rtl="0" eaLnBrk="1" latinLnBrk="0" hangingPunct="1">
                        <a:spcBef>
                          <a:spcPts val="0"/>
                        </a:spcBef>
                        <a:spcAft>
                          <a:spcPts val="0"/>
                        </a:spcAft>
                      </a:pPr>
                      <a:r>
                        <a:rPr lang="en-US" sz="2400" b="1" kern="1200">
                          <a:solidFill>
                            <a:schemeClr val="lt1"/>
                          </a:solidFill>
                          <a:effectLst/>
                          <a:latin typeface="+mn-lt"/>
                          <a:ea typeface="+mn-ea"/>
                          <a:cs typeface="+mn-cs"/>
                        </a:rPr>
                        <a:t>Purpose</a:t>
                      </a:r>
                    </a:p>
                  </a:txBody>
                  <a:tcPr marL="0" marR="0" marT="0" marB="0" anchor="ctr"/>
                </a:tc>
                <a:tc>
                  <a:txBody>
                    <a:bodyPr/>
                    <a:lstStyle/>
                    <a:p>
                      <a:pPr marL="0" algn="l" rtl="0" eaLnBrk="1" latinLnBrk="0" hangingPunct="1">
                        <a:spcBef>
                          <a:spcPts val="0"/>
                        </a:spcBef>
                        <a:spcAft>
                          <a:spcPts val="0"/>
                        </a:spcAft>
                      </a:pPr>
                      <a:r>
                        <a:rPr lang="en-US" sz="2400" b="1" kern="1200">
                          <a:solidFill>
                            <a:schemeClr val="lt1"/>
                          </a:solidFill>
                          <a:effectLst/>
                          <a:latin typeface="+mn-lt"/>
                          <a:ea typeface="+mn-ea"/>
                          <a:cs typeface="+mn-cs"/>
                        </a:rPr>
                        <a:t>Tools</a:t>
                      </a:r>
                    </a:p>
                  </a:txBody>
                  <a:tcPr marL="0" marR="0" marT="0" marB="0" anchor="ctr"/>
                </a:tc>
                <a:extLst>
                  <a:ext uri="{0D108BD9-81ED-4DB2-BD59-A6C34878D82A}">
                    <a16:rowId xmlns:a16="http://schemas.microsoft.com/office/drawing/2014/main" val="3168664839"/>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Scripting </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Python</a:t>
                      </a:r>
                    </a:p>
                  </a:txBody>
                  <a:tcPr marL="0" marR="0" marT="0" marB="0" anchor="ctr"/>
                </a:tc>
                <a:extLst>
                  <a:ext uri="{0D108BD9-81ED-4DB2-BD59-A6C34878D82A}">
                    <a16:rowId xmlns:a16="http://schemas.microsoft.com/office/drawing/2014/main" val="1306048892"/>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To Query the data</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SQL, Spark SQL.</a:t>
                      </a:r>
                    </a:p>
                  </a:txBody>
                  <a:tcPr marL="0" marR="0" marT="0" marB="0" anchor="ctr"/>
                </a:tc>
                <a:extLst>
                  <a:ext uri="{0D108BD9-81ED-4DB2-BD59-A6C34878D82A}">
                    <a16:rowId xmlns:a16="http://schemas.microsoft.com/office/drawing/2014/main" val="4010236499"/>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Data Storage</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AWS Redshift and AWS S3</a:t>
                      </a:r>
                    </a:p>
                  </a:txBody>
                  <a:tcPr marL="0" marR="0" marT="0" marB="0" anchor="ctr"/>
                </a:tc>
                <a:extLst>
                  <a:ext uri="{0D108BD9-81ED-4DB2-BD59-A6C34878D82A}">
                    <a16:rowId xmlns:a16="http://schemas.microsoft.com/office/drawing/2014/main" val="3807446596"/>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Data Processing</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Databricks, DBT and Spark </a:t>
                      </a:r>
                    </a:p>
                  </a:txBody>
                  <a:tcPr marL="0" marR="0" marT="0" marB="0" anchor="ctr"/>
                </a:tc>
                <a:extLst>
                  <a:ext uri="{0D108BD9-81ED-4DB2-BD59-A6C34878D82A}">
                    <a16:rowId xmlns:a16="http://schemas.microsoft.com/office/drawing/2014/main" val="970353599"/>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Monitoring, Reporting and Alerting</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Splunk, Looker and Power BI</a:t>
                      </a:r>
                    </a:p>
                  </a:txBody>
                  <a:tcPr marL="0" marR="0" marT="0" marB="0" anchor="ctr"/>
                </a:tc>
                <a:extLst>
                  <a:ext uri="{0D108BD9-81ED-4DB2-BD59-A6C34878D82A}">
                    <a16:rowId xmlns:a16="http://schemas.microsoft.com/office/drawing/2014/main" val="1326629596"/>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Pipeline Orchestration</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Airflow and Databricks Scheduler</a:t>
                      </a:r>
                    </a:p>
                  </a:txBody>
                  <a:tcPr marL="0" marR="0" marT="0" marB="0" anchor="ctr"/>
                </a:tc>
                <a:extLst>
                  <a:ext uri="{0D108BD9-81ED-4DB2-BD59-A6C34878D82A}">
                    <a16:rowId xmlns:a16="http://schemas.microsoft.com/office/drawing/2014/main" val="2751059483"/>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Code version control and collaboration</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GitHub Enterprise </a:t>
                      </a:r>
                    </a:p>
                  </a:txBody>
                  <a:tcPr marL="0" marR="0" marT="0" marB="0" anchor="ctr"/>
                </a:tc>
                <a:extLst>
                  <a:ext uri="{0D108BD9-81ED-4DB2-BD59-A6C34878D82A}">
                    <a16:rowId xmlns:a16="http://schemas.microsoft.com/office/drawing/2014/main" val="3584078747"/>
                  </a:ext>
                </a:extLst>
              </a:tr>
              <a:tr h="446871">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Automated Deployment</a:t>
                      </a:r>
                    </a:p>
                  </a:txBody>
                  <a:tcPr marL="0" marR="0" marT="0" marB="0" anchor="ctr"/>
                </a:tc>
                <a:tc>
                  <a:txBody>
                    <a:bodyPr/>
                    <a:lstStyle/>
                    <a:p>
                      <a:pPr marL="0" lvl="0" algn="l" defTabSz="914400" rtl="0" eaLnBrk="1" fontAlgn="base" latinLnBrk="0" hangingPunct="1">
                        <a:lnSpc>
                          <a:spcPct val="100000"/>
                        </a:lnSpc>
                        <a:spcBef>
                          <a:spcPct val="0"/>
                        </a:spcBef>
                        <a:spcAft>
                          <a:spcPct val="0"/>
                        </a:spcAft>
                        <a:buNone/>
                        <a:defRPr sz="1300">
                          <a:latin typeface="Open Sans"/>
                          <a:ea typeface="Open Sans"/>
                          <a:cs typeface="Open Sans"/>
                          <a:sym typeface="Open Sans"/>
                        </a:defRPr>
                      </a:pPr>
                      <a:r>
                        <a:rPr lang="en-US" sz="1600" kern="1200">
                          <a:solidFill>
                            <a:srgbClr val="000000"/>
                          </a:solidFill>
                          <a:latin typeface="Segoe UI"/>
                          <a:ea typeface="Lato"/>
                          <a:cs typeface="Segoe UI"/>
                        </a:rPr>
                        <a:t>Azure Data Pipeline</a:t>
                      </a:r>
                    </a:p>
                  </a:txBody>
                  <a:tcPr marL="0" marR="0" marT="0" marB="0" anchor="ctr"/>
                </a:tc>
                <a:extLst>
                  <a:ext uri="{0D108BD9-81ED-4DB2-BD59-A6C34878D82A}">
                    <a16:rowId xmlns:a16="http://schemas.microsoft.com/office/drawing/2014/main" val="1492738560"/>
                  </a:ext>
                </a:extLst>
              </a:tr>
            </a:tbl>
          </a:graphicData>
        </a:graphic>
      </p:graphicFrame>
    </p:spTree>
    <p:extLst>
      <p:ext uri="{BB962C8B-B14F-4D97-AF65-F5344CB8AC3E}">
        <p14:creationId xmlns:p14="http://schemas.microsoft.com/office/powerpoint/2010/main" val="37143996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Data OS</a:t>
            </a:r>
            <a:endParaRPr lang="en-US" sz="3600"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8"/>
            <a:ext cx="10913168" cy="4486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17</a:t>
            </a:r>
            <a:r>
              <a:rPr lang="en-IN" sz="1600">
                <a:solidFill>
                  <a:srgbClr val="0070C0"/>
                </a:solidFill>
                <a:latin typeface="Century Gothic"/>
                <a:ea typeface="Lato"/>
                <a:cs typeface="Segoe UI"/>
              </a:rPr>
              <a:t>| </a:t>
            </a:r>
            <a:r>
              <a:rPr lang="en-IN" sz="1600">
                <a:solidFill>
                  <a:srgbClr val="0070C0"/>
                </a:solidFill>
                <a:latin typeface="Century Gothic"/>
                <a:ea typeface="Lato"/>
                <a:cs typeface="Lato"/>
              </a:rPr>
              <a:t>Duration:</a:t>
            </a:r>
            <a:r>
              <a:rPr lang="en-IN" sz="1600" b="1">
                <a:solidFill>
                  <a:srgbClr val="0070C0"/>
                </a:solidFill>
                <a:latin typeface="Century Gothic"/>
                <a:ea typeface="Lato"/>
                <a:cs typeface="Segoe UI"/>
              </a:rPr>
              <a:t> 3+ years </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t>
            </a:r>
            <a:r>
              <a:rPr lang="en-IN" sz="1600" b="1">
                <a:solidFill>
                  <a:srgbClr val="0070C0"/>
                </a:solidFill>
                <a:latin typeface="Century Gothic"/>
                <a:ea typeface="Lato"/>
                <a:cs typeface="Segoe UI"/>
              </a:rPr>
              <a:t>Active</a:t>
            </a:r>
            <a:endParaRPr lang="en-IN" sz="1600">
              <a:solidFill>
                <a:srgbClr val="0070C0"/>
              </a:solidFill>
              <a:latin typeface="Century Gothic"/>
              <a:ea typeface="Lato"/>
              <a:cs typeface="Segoe UI"/>
            </a:endParaRPr>
          </a:p>
          <a:p>
            <a:pPr>
              <a:spcBef>
                <a:spcPts val="0"/>
              </a:spcBef>
              <a:spcAft>
                <a:spcPts val="0"/>
              </a:spcAft>
              <a:defRPr sz="1300">
                <a:latin typeface="Open Sans"/>
                <a:ea typeface="Open Sans"/>
                <a:cs typeface="Open Sans"/>
                <a:sym typeface="Open Sans"/>
              </a:defRPr>
            </a:pP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US" sz="1600">
              <a:solidFill>
                <a:srgbClr val="000000"/>
              </a:solidFill>
              <a:latin typeface="Segoe UI"/>
              <a:ea typeface="Lato"/>
              <a:cs typeface="Segoe UI"/>
            </a:endParaRPr>
          </a:p>
          <a:p>
            <a:pPr>
              <a:defRPr sz="1300">
                <a:latin typeface="Open Sans"/>
                <a:ea typeface="Open Sans"/>
                <a:cs typeface="Open Sans"/>
                <a:sym typeface="Open Sans"/>
              </a:defRPr>
            </a:pPr>
            <a:r>
              <a:rPr lang="en-IN" sz="1333">
                <a:solidFill>
                  <a:srgbClr val="000000"/>
                </a:solidFill>
                <a:latin typeface="Segoe UI"/>
                <a:ea typeface="Lato"/>
                <a:cs typeface="Segoe UI"/>
              </a:rPr>
              <a:t>We started the HP </a:t>
            </a:r>
            <a:r>
              <a:rPr lang="en-IN" sz="1333" err="1">
                <a:solidFill>
                  <a:srgbClr val="000000"/>
                </a:solidFill>
                <a:latin typeface="Segoe UI"/>
                <a:ea typeface="Lato"/>
                <a:cs typeface="Segoe UI"/>
              </a:rPr>
              <a:t>DataOS</a:t>
            </a:r>
            <a:r>
              <a:rPr lang="en-IN" sz="1333">
                <a:solidFill>
                  <a:srgbClr val="000000"/>
                </a:solidFill>
                <a:latin typeface="Segoe UI"/>
                <a:ea typeface="Lato"/>
                <a:cs typeface="Segoe UI"/>
              </a:rPr>
              <a:t> Data Engineering project 3 years ago with one project called P2-retargeting with a team of 3 Data Engineers.</a:t>
            </a:r>
          </a:p>
          <a:p>
            <a:pPr>
              <a:defRPr sz="1300">
                <a:latin typeface="Open Sans"/>
                <a:ea typeface="Open Sans"/>
                <a:cs typeface="Open Sans"/>
                <a:sym typeface="Open Sans"/>
              </a:defRPr>
            </a:pPr>
            <a:r>
              <a:rPr lang="en-IN" sz="1333">
                <a:solidFill>
                  <a:srgbClr val="000000"/>
                </a:solidFill>
                <a:latin typeface="Segoe UI"/>
                <a:ea typeface="Lato"/>
                <a:cs typeface="Segoe UI"/>
              </a:rPr>
              <a:t>Now, we have 3 projects with </a:t>
            </a:r>
            <a:r>
              <a:rPr lang="en-IN" sz="1333" err="1">
                <a:solidFill>
                  <a:srgbClr val="000000"/>
                </a:solidFill>
                <a:latin typeface="Segoe UI"/>
                <a:ea typeface="Lato"/>
                <a:cs typeface="Segoe UI"/>
              </a:rPr>
              <a:t>DataOS</a:t>
            </a:r>
            <a:r>
              <a:rPr lang="en-IN" sz="1333">
                <a:solidFill>
                  <a:srgbClr val="000000"/>
                </a:solidFill>
                <a:latin typeface="Segoe UI"/>
                <a:ea typeface="Lato"/>
                <a:cs typeface="Segoe UI"/>
              </a:rPr>
              <a:t> with 17+ engineers: </a:t>
            </a:r>
          </a:p>
          <a:p>
            <a:pPr marL="228594" indent="-228594">
              <a:buFont typeface="Arial"/>
              <a:buChar char="•"/>
              <a:defRPr sz="1300">
                <a:latin typeface="Open Sans"/>
                <a:ea typeface="Open Sans"/>
                <a:cs typeface="Open Sans"/>
                <a:sym typeface="Open Sans"/>
              </a:defRPr>
            </a:pPr>
            <a:r>
              <a:rPr lang="en-IN" sz="1333">
                <a:solidFill>
                  <a:srgbClr val="000000"/>
                </a:solidFill>
                <a:latin typeface="Segoe UI"/>
                <a:ea typeface="Lato"/>
                <a:cs typeface="Segoe UI"/>
              </a:rPr>
              <a:t>HP P2-Retargeting (now CASCADE) - 9 Data Engineers</a:t>
            </a:r>
            <a:endParaRPr lang="en-IN" sz="1733"/>
          </a:p>
          <a:p>
            <a:pPr marL="228594" indent="-228594">
              <a:buFont typeface="Arial"/>
              <a:buChar char="•"/>
              <a:defRPr sz="1300">
                <a:latin typeface="Open Sans"/>
                <a:ea typeface="Open Sans"/>
                <a:cs typeface="Open Sans"/>
                <a:sym typeface="Open Sans"/>
              </a:defRPr>
            </a:pPr>
            <a:r>
              <a:rPr lang="en-IN" sz="1333">
                <a:solidFill>
                  <a:srgbClr val="000000"/>
                </a:solidFill>
                <a:latin typeface="Segoe UI"/>
                <a:ea typeface="Lato"/>
                <a:cs typeface="Segoe UI"/>
              </a:rPr>
              <a:t>HP Specialty data - 4 Data Engineers, and </a:t>
            </a:r>
            <a:endParaRPr lang="en-IN" sz="1733">
              <a:solidFill>
                <a:srgbClr val="474C53"/>
              </a:solidFill>
              <a:latin typeface="Open Sans"/>
              <a:ea typeface="Open Sans"/>
              <a:cs typeface="Open Sans"/>
            </a:endParaRPr>
          </a:p>
          <a:p>
            <a:pPr marL="228594" indent="-228594">
              <a:buFont typeface="Arial"/>
              <a:buChar char="•"/>
              <a:defRPr sz="1300">
                <a:latin typeface="Open Sans"/>
                <a:ea typeface="Open Sans"/>
                <a:cs typeface="Open Sans"/>
                <a:sym typeface="Open Sans"/>
              </a:defRPr>
            </a:pPr>
            <a:r>
              <a:rPr lang="en-IN" sz="1333">
                <a:solidFill>
                  <a:srgbClr val="000000"/>
                </a:solidFill>
                <a:latin typeface="Segoe UI"/>
                <a:ea typeface="Lato"/>
                <a:cs typeface="Segoe UI"/>
              </a:rPr>
              <a:t>HP Data Products of 4 Data Engineers. </a:t>
            </a:r>
            <a:endParaRPr lang="en-IN" sz="1733">
              <a:solidFill>
                <a:srgbClr val="474C53"/>
              </a:solidFill>
              <a:latin typeface="Open Sans"/>
              <a:ea typeface="Open Sans"/>
              <a:cs typeface="Open Sans"/>
            </a:endParaRPr>
          </a:p>
          <a:p>
            <a:pPr marL="227748" indent="-227748">
              <a:spcBef>
                <a:spcPts val="711"/>
              </a:spcBef>
              <a:spcAft>
                <a:spcPts val="0"/>
              </a:spcAft>
              <a:buFont typeface="Arial,Sans-Serif"/>
              <a:buChar char="•"/>
              <a:defRPr sz="1300">
                <a:latin typeface="Open Sans"/>
                <a:ea typeface="Open Sans"/>
                <a:cs typeface="Open Sans"/>
                <a:sym typeface="Open Sans"/>
              </a:defRPr>
            </a:pPr>
            <a:endParaRPr lang="en-IN" sz="1600">
              <a:solidFill>
                <a:srgbClr val="000000"/>
              </a:solidFill>
              <a:latin typeface="Century Gothic"/>
              <a:ea typeface="Open Sans"/>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a:t>
            </a:r>
            <a:endParaRPr lang="en-US" sz="1600">
              <a:solidFill>
                <a:srgbClr val="0070C0"/>
              </a:solidFill>
              <a:latin typeface="Century Gothic"/>
              <a:ea typeface="Lato"/>
              <a:cs typeface="Segoe UI"/>
            </a:endParaRPr>
          </a:p>
          <a:p>
            <a:pPr indent="-304792">
              <a:buAutoNum type="arabicPeriod"/>
              <a:defRPr sz="1300">
                <a:latin typeface="Open Sans"/>
                <a:ea typeface="Open Sans"/>
                <a:cs typeface="Open Sans"/>
                <a:sym typeface="Open Sans"/>
              </a:defRPr>
            </a:pPr>
            <a:r>
              <a:rPr lang="en-IN" sz="1333">
                <a:solidFill>
                  <a:srgbClr val="000000"/>
                </a:solidFill>
                <a:latin typeface="Segoe UI"/>
                <a:ea typeface="Lato"/>
                <a:cs typeface="Segoe UI"/>
              </a:rPr>
              <a:t>The nature of work in all 3 sub-projects is similar. we extract the mass quantity of data around 10 millions of records per day from the client data sources, we process the data, and we write the data to client destination data sources.</a:t>
            </a:r>
          </a:p>
          <a:p>
            <a:pPr indent="-304792">
              <a:buAutoNum type="arabicPeriod"/>
              <a:defRPr sz="1300">
                <a:latin typeface="Open Sans"/>
                <a:ea typeface="Open Sans"/>
                <a:cs typeface="Open Sans"/>
                <a:sym typeface="Open Sans"/>
              </a:defRPr>
            </a:pPr>
            <a:r>
              <a:rPr lang="en-IN" sz="1333">
                <a:solidFill>
                  <a:srgbClr val="000000"/>
                </a:solidFill>
                <a:latin typeface="Segoe UI"/>
                <a:ea typeface="Lato"/>
                <a:cs typeface="Segoe UI"/>
              </a:rPr>
              <a:t>Data Processing includes data cleaning, data validation, encryption, decryption, data privacy checks and Data Migration.</a:t>
            </a:r>
          </a:p>
          <a:p>
            <a:pPr indent="-304792">
              <a:buAutoNum type="arabicPeriod"/>
              <a:defRPr sz="1300">
                <a:latin typeface="Open Sans"/>
                <a:ea typeface="Open Sans"/>
                <a:cs typeface="Open Sans"/>
                <a:sym typeface="Open Sans"/>
              </a:defRPr>
            </a:pPr>
            <a:r>
              <a:rPr lang="en-IN" sz="1333">
                <a:solidFill>
                  <a:srgbClr val="000000"/>
                </a:solidFill>
                <a:latin typeface="Segoe UI"/>
                <a:ea typeface="Lato"/>
                <a:cs typeface="Segoe UI"/>
              </a:rPr>
              <a:t>All the data pipelines were designed and developed by our team</a:t>
            </a:r>
            <a:r>
              <a:rPr lang="en-IN" sz="1600">
                <a:solidFill>
                  <a:srgbClr val="000000"/>
                </a:solidFill>
                <a:latin typeface="Segoe UI"/>
                <a:ea typeface="Lato"/>
                <a:cs typeface="Segoe UI"/>
              </a:rPr>
              <a:t>.</a:t>
            </a:r>
          </a:p>
          <a:p>
            <a:pPr indent="-304792">
              <a:buAutoNum type="arabicPeriod"/>
              <a:defRPr sz="1300">
                <a:latin typeface="Open Sans"/>
                <a:ea typeface="Open Sans"/>
                <a:cs typeface="Open Sans"/>
                <a:sym typeface="Open Sans"/>
              </a:defRPr>
            </a:pPr>
            <a:endParaRPr lang="en-IN" sz="1600">
              <a:solidFill>
                <a:srgbClr val="000000"/>
              </a:solidFill>
              <a:latin typeface="Segoe UI"/>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Segoe UI"/>
              </a:rPr>
              <a:t>Outcome:</a:t>
            </a:r>
            <a:endParaRPr lang="en-US" sz="1600">
              <a:solidFill>
                <a:srgbClr val="000000"/>
              </a:solidFill>
              <a:latin typeface="Century Gothic"/>
              <a:ea typeface="Lato"/>
              <a:cs typeface="Segoe UI"/>
            </a:endParaRPr>
          </a:p>
          <a:p>
            <a:pPr marL="228594" indent="-228594">
              <a:buFont typeface="Arial"/>
              <a:buChar char="•"/>
              <a:defRPr sz="1300">
                <a:latin typeface="Open Sans"/>
                <a:ea typeface="Open Sans"/>
                <a:cs typeface="Open Sans"/>
                <a:sym typeface="Open Sans"/>
              </a:defRPr>
            </a:pPr>
            <a:r>
              <a:rPr lang="en-IN" sz="1333">
                <a:solidFill>
                  <a:srgbClr val="000000"/>
                </a:solidFill>
                <a:latin typeface="Segoe UI"/>
                <a:ea typeface="Lato"/>
                <a:cs typeface="Segoe UI"/>
              </a:rPr>
              <a:t>All our data pipelines are highly scalable and automated. We do rigorous monitoring of data and pipelines to trace the abnormalities to alert the Data Engineers and the data source teams to take timely actions.</a:t>
            </a:r>
          </a:p>
        </p:txBody>
      </p:sp>
    </p:spTree>
    <p:extLst>
      <p:ext uri="{BB962C8B-B14F-4D97-AF65-F5344CB8AC3E}">
        <p14:creationId xmlns:p14="http://schemas.microsoft.com/office/powerpoint/2010/main" val="31938986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2F9E8CC-C824-1AB5-F296-31424310DD65}"/>
              </a:ext>
            </a:extLst>
          </p:cNvPr>
          <p:cNvPicPr>
            <a:picLocks noChangeAspect="1"/>
          </p:cNvPicPr>
          <p:nvPr/>
        </p:nvPicPr>
        <p:blipFill>
          <a:blip r:embed="rId2"/>
          <a:stretch>
            <a:fillRect/>
          </a:stretch>
        </p:blipFill>
        <p:spPr>
          <a:xfrm>
            <a:off x="2336391" y="1583397"/>
            <a:ext cx="6745519" cy="3990088"/>
          </a:xfrm>
          <a:prstGeom prst="rect">
            <a:avLst/>
          </a:prstGeom>
        </p:spPr>
      </p:pic>
      <p:sp>
        <p:nvSpPr>
          <p:cNvPr id="7" name="Title 1">
            <a:extLst>
              <a:ext uri="{FF2B5EF4-FFF2-40B4-BE49-F238E27FC236}">
                <a16:creationId xmlns:a16="http://schemas.microsoft.com/office/drawing/2014/main" id="{6C31D535-47FA-09B2-860A-68C93B257FC6}"/>
              </a:ext>
            </a:extLst>
          </p:cNvPr>
          <p:cNvSpPr txBox="1">
            <a:spLocks/>
          </p:cNvSpPr>
          <p:nvPr/>
        </p:nvSpPr>
        <p:spPr>
          <a:xfrm>
            <a:off x="2118676" y="359229"/>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HP DATAOS ENGINEERING: Workflow</a:t>
            </a:r>
            <a:endParaRPr lang="en-US" sz="2400"/>
          </a:p>
        </p:txBody>
      </p:sp>
    </p:spTree>
    <p:extLst>
      <p:ext uri="{BB962C8B-B14F-4D97-AF65-F5344CB8AC3E}">
        <p14:creationId xmlns:p14="http://schemas.microsoft.com/office/powerpoint/2010/main" val="9767292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Calibri"/>
                <a:cs typeface="Calibri"/>
              </a:rPr>
              <a:t>HP Sales &amp; Marketing (Data Eng.)</a:t>
            </a:r>
            <a:r>
              <a:rPr lang="en-US" sz="3600" b="1">
                <a:solidFill>
                  <a:srgbClr val="000000"/>
                </a:solidFill>
                <a:latin typeface="Calibri"/>
                <a:ea typeface="Calibri"/>
                <a:cs typeface="Calibri"/>
              </a:rPr>
              <a:t> </a:t>
            </a:r>
            <a:endParaRPr lang="en-US" sz="4267">
              <a:latin typeface="Calibri"/>
              <a:ea typeface="Calibri"/>
              <a:cs typeface="Calibri"/>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8"/>
            <a:ext cx="10913168" cy="3987416"/>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15+</a:t>
            </a:r>
            <a:r>
              <a:rPr lang="en-IN" sz="1600">
                <a:solidFill>
                  <a:srgbClr val="0070C0"/>
                </a:solidFill>
                <a:latin typeface="Century Gothic"/>
                <a:ea typeface="Lato"/>
                <a:cs typeface="Segoe UI"/>
              </a:rPr>
              <a:t>| </a:t>
            </a:r>
            <a:r>
              <a:rPr lang="en-IN" sz="1600">
                <a:solidFill>
                  <a:srgbClr val="0070C0"/>
                </a:solidFill>
                <a:latin typeface="Century Gothic"/>
                <a:ea typeface="Lato"/>
                <a:cs typeface="Lato"/>
              </a:rPr>
              <a:t>Duration:</a:t>
            </a:r>
            <a:r>
              <a:rPr lang="en-IN" sz="1600" b="1">
                <a:solidFill>
                  <a:srgbClr val="0070C0"/>
                </a:solidFill>
                <a:latin typeface="Century Gothic"/>
                <a:ea typeface="Lato"/>
                <a:cs typeface="Segoe UI"/>
              </a:rPr>
              <a:t> 3+ years </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t>
            </a:r>
            <a:r>
              <a:rPr lang="en-IN" sz="1600" b="1">
                <a:solidFill>
                  <a:srgbClr val="0070C0"/>
                </a:solidFill>
                <a:latin typeface="Century Gothic"/>
                <a:ea typeface="Lato"/>
                <a:cs typeface="Segoe UI"/>
              </a:rPr>
              <a:t>Active</a:t>
            </a:r>
            <a:endParaRPr lang="en-IN" sz="1600">
              <a:solidFill>
                <a:srgbClr val="0070C0"/>
              </a:solidFill>
              <a:latin typeface="Century Gothic"/>
              <a:ea typeface="Lato"/>
              <a:cs typeface="Segoe UI"/>
            </a:endParaRPr>
          </a:p>
          <a:p>
            <a:pPr>
              <a:spcBef>
                <a:spcPts val="0"/>
              </a:spcBef>
              <a:spcAft>
                <a:spcPts val="0"/>
              </a:spcAft>
              <a:defRPr sz="1300">
                <a:latin typeface="Open Sans"/>
                <a:ea typeface="Open Sans"/>
                <a:cs typeface="Open Sans"/>
                <a:sym typeface="Open Sans"/>
              </a:defRPr>
            </a:pPr>
            <a:endParaRPr lang="en-IN" sz="1600" b="1">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US" sz="1600">
              <a:solidFill>
                <a:srgbClr val="000000"/>
              </a:solidFill>
              <a:latin typeface="Segoe UI"/>
              <a:ea typeface="Lato"/>
              <a:cs typeface="Segoe UI"/>
            </a:endParaRPr>
          </a:p>
          <a:p>
            <a:pPr>
              <a:defRPr sz="1300">
                <a:latin typeface="Open Sans"/>
                <a:ea typeface="Open Sans"/>
                <a:cs typeface="Open Sans"/>
                <a:sym typeface="Open Sans"/>
              </a:defRPr>
            </a:pPr>
            <a:r>
              <a:rPr lang="en-IN" sz="1333">
                <a:solidFill>
                  <a:srgbClr val="000000"/>
                </a:solidFill>
                <a:latin typeface="Segoe UI"/>
                <a:ea typeface="Lato"/>
                <a:cs typeface="Segoe UI"/>
              </a:rPr>
              <a:t>HP Sales and Marketing project engagement started with couple of engineers; now is more than fifteen engineers; supporting across below threads encompassing varied needs.</a:t>
            </a:r>
            <a:endParaRPr lang="en-IN" sz="1733"/>
          </a:p>
          <a:p>
            <a:pPr>
              <a:defRPr sz="1300">
                <a:latin typeface="Open Sans"/>
                <a:ea typeface="Open Sans"/>
                <a:cs typeface="Open Sans"/>
                <a:sym typeface="Open Sans"/>
              </a:defRPr>
            </a:pPr>
            <a:r>
              <a:rPr lang="en-IN" sz="1333">
                <a:solidFill>
                  <a:srgbClr val="000000"/>
                </a:solidFill>
                <a:latin typeface="Segoe UI"/>
                <a:ea typeface="Lato"/>
                <a:cs typeface="Segoe UI"/>
              </a:rPr>
              <a:t>•Inventory ; Internal Data Engineering Tier 1 ; Market Place ; Global Unified DS ; ML Alarm ; Neptune ; SARA</a:t>
            </a:r>
            <a:endParaRPr lang="en-IN" sz="1733"/>
          </a:p>
          <a:p>
            <a:pPr>
              <a:defRPr sz="1300">
                <a:latin typeface="Open Sans"/>
                <a:ea typeface="Open Sans"/>
                <a:cs typeface="Open Sans"/>
                <a:sym typeface="Open Sans"/>
              </a:defRPr>
            </a:pPr>
            <a:endParaRPr lang="en-IN" sz="1600">
              <a:solidFill>
                <a:srgbClr val="000000"/>
              </a:solidFill>
              <a:latin typeface="Segoe UI"/>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endParaRPr lang="en-IN" sz="1600">
              <a:solidFill>
                <a:srgbClr val="0070C0"/>
              </a:solidFill>
              <a:latin typeface="Century Gothic"/>
              <a:ea typeface="Lato"/>
              <a:cs typeface="Lato"/>
            </a:endParaRP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Data ingestion from multiple sources and Data wrangling </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Creation of the pipelines &amp; flows.</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Handling partitioning challenges arising on account of Scale of the Data.</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Scheduling execution of operation for given scenarios or at given scheduled time.</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Creation of dashboards / Teams notification alerts tracking Datasets / Scenarios.</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Development of Data Dictionaries, to augment missing documentation.</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Streamlining the </a:t>
            </a:r>
            <a:r>
              <a:rPr lang="en-US" sz="1333" err="1">
                <a:solidFill>
                  <a:srgbClr val="000000"/>
                </a:solidFill>
                <a:latin typeface="Segoe UI"/>
                <a:ea typeface="Lato"/>
                <a:cs typeface="Segoe UI"/>
              </a:rPr>
              <a:t>PyTrends</a:t>
            </a:r>
            <a:r>
              <a:rPr lang="en-US" sz="1333">
                <a:solidFill>
                  <a:srgbClr val="000000"/>
                </a:solidFill>
                <a:latin typeface="Segoe UI"/>
                <a:ea typeface="Lato"/>
                <a:cs typeface="Segoe UI"/>
              </a:rPr>
              <a:t> data fetcher using proxies / different retry mechanisms.</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Monitoring pipelines to make sure the source datasets are up-to-date and need-based triaging.</a:t>
            </a:r>
          </a:p>
          <a:p>
            <a:pPr indent="-228594">
              <a:buFont typeface="Arial,Sans-Serif"/>
              <a:buChar char="•"/>
              <a:defRPr sz="1300">
                <a:latin typeface="Open Sans"/>
                <a:ea typeface="Open Sans"/>
                <a:cs typeface="Open Sans"/>
                <a:sym typeface="Open Sans"/>
              </a:defRPr>
            </a:pPr>
            <a:r>
              <a:rPr lang="en-US" sz="1333">
                <a:solidFill>
                  <a:srgbClr val="000000"/>
                </a:solidFill>
                <a:latin typeface="Segoe UI"/>
                <a:ea typeface="Lato"/>
                <a:cs typeface="Segoe UI"/>
              </a:rPr>
              <a:t>Conversion of given SQL queries into </a:t>
            </a:r>
            <a:r>
              <a:rPr lang="en-US" sz="1333" err="1">
                <a:solidFill>
                  <a:srgbClr val="000000"/>
                </a:solidFill>
                <a:latin typeface="Segoe UI"/>
                <a:ea typeface="Lato"/>
                <a:cs typeface="Segoe UI"/>
              </a:rPr>
              <a:t>PySpark</a:t>
            </a:r>
            <a:r>
              <a:rPr lang="en-US" sz="1333">
                <a:solidFill>
                  <a:srgbClr val="000000"/>
                </a:solidFill>
                <a:latin typeface="Segoe UI"/>
                <a:ea typeface="Lato"/>
                <a:cs typeface="Segoe UI"/>
              </a:rPr>
              <a:t> pipeline.</a:t>
            </a:r>
            <a:endParaRPr lang="en-IN" sz="1333">
              <a:solidFill>
                <a:srgbClr val="000000"/>
              </a:solidFill>
              <a:latin typeface="Segoe UI"/>
              <a:ea typeface="Lato"/>
              <a:cs typeface="Segoe UI"/>
            </a:endParaRPr>
          </a:p>
        </p:txBody>
      </p:sp>
    </p:spTree>
    <p:extLst>
      <p:ext uri="{BB962C8B-B14F-4D97-AF65-F5344CB8AC3E}">
        <p14:creationId xmlns:p14="http://schemas.microsoft.com/office/powerpoint/2010/main" val="15026123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82229" y="1500651"/>
            <a:ext cx="7820476" cy="2831544"/>
          </a:xfrm>
          <a:prstGeom prst="rect">
            <a:avLst/>
          </a:prstGeom>
          <a:noFill/>
        </p:spPr>
        <p:txBody>
          <a:bodyPr wrap="square" rtlCol="0">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marL="342891" indent="-342891">
              <a:buFont typeface="Arial" panose="020B0604020202020204" pitchFamily="34" charset="0"/>
              <a:buChar char="•"/>
            </a:pPr>
            <a:r>
              <a:rPr lang="en-US" sz="1600"/>
              <a:t>HP S&amp;M project engagement started with couple of engineers; the corresponding strength now is 15+ engineers; supporting across below threads encompassing varied needs.</a:t>
            </a:r>
          </a:p>
          <a:p>
            <a:pPr marL="342891" indent="-342891">
              <a:buFont typeface="Arial" panose="020B0604020202020204" pitchFamily="34" charset="0"/>
              <a:buChar char="•"/>
            </a:pPr>
            <a:endParaRPr lang="en-US" sz="1600"/>
          </a:p>
          <a:p>
            <a:pPr marL="800080" lvl="1" indent="-342891">
              <a:buFont typeface="Arial" panose="020B0604020202020204" pitchFamily="34" charset="0"/>
              <a:buChar char="•"/>
            </a:pPr>
            <a:r>
              <a:rPr lang="en-IN" sz="1600"/>
              <a:t>Inventory.</a:t>
            </a:r>
            <a:endParaRPr lang="en-US" sz="1600"/>
          </a:p>
          <a:p>
            <a:pPr marL="800080" lvl="1" indent="-342891">
              <a:buFont typeface="Arial" panose="020B0604020202020204" pitchFamily="34" charset="0"/>
              <a:buChar char="•"/>
            </a:pPr>
            <a:r>
              <a:rPr lang="en-US" sz="1600"/>
              <a:t>Internal Data Engineering Tier 1.</a:t>
            </a:r>
          </a:p>
          <a:p>
            <a:pPr marL="800080" lvl="1" indent="-342891">
              <a:buFont typeface="Arial" panose="020B0604020202020204" pitchFamily="34" charset="0"/>
              <a:buChar char="•"/>
            </a:pPr>
            <a:r>
              <a:rPr lang="en-US" sz="1600"/>
              <a:t>Market Place.</a:t>
            </a:r>
          </a:p>
          <a:p>
            <a:pPr marL="800080" lvl="1" indent="-342891">
              <a:buFont typeface="Arial" panose="020B0604020202020204" pitchFamily="34" charset="0"/>
              <a:buChar char="•"/>
            </a:pPr>
            <a:r>
              <a:rPr lang="en-US" sz="1600"/>
              <a:t>Global Unified DS</a:t>
            </a:r>
          </a:p>
          <a:p>
            <a:pPr marL="800080" lvl="1" indent="-342891">
              <a:buFont typeface="Arial" panose="020B0604020202020204" pitchFamily="34" charset="0"/>
              <a:buChar char="•"/>
            </a:pPr>
            <a:r>
              <a:rPr lang="en-US" sz="1600"/>
              <a:t>ML Alarm</a:t>
            </a:r>
          </a:p>
          <a:p>
            <a:pPr marL="800080" lvl="1" indent="-342891">
              <a:buFont typeface="Arial" panose="020B0604020202020204" pitchFamily="34" charset="0"/>
              <a:buChar char="•"/>
            </a:pPr>
            <a:r>
              <a:rPr lang="en-US" sz="1600"/>
              <a:t>Neptune</a:t>
            </a:r>
          </a:p>
          <a:p>
            <a:pPr marL="800080" lvl="1" indent="-342891">
              <a:buFont typeface="Arial" panose="020B0604020202020204" pitchFamily="34" charset="0"/>
              <a:buChar char="•"/>
            </a:pPr>
            <a:r>
              <a:rPr lang="en-US" sz="1600"/>
              <a:t>SARA…</a:t>
            </a:r>
          </a:p>
        </p:txBody>
      </p:sp>
      <p:sp>
        <p:nvSpPr>
          <p:cNvPr id="6" name="Title 1">
            <a:extLst>
              <a:ext uri="{FF2B5EF4-FFF2-40B4-BE49-F238E27FC236}">
                <a16:creationId xmlns:a16="http://schemas.microsoft.com/office/drawing/2014/main" id="{2D5567C4-A1C9-A446-B528-8A32CFB47632}"/>
              </a:ext>
            </a:extLst>
          </p:cNvPr>
          <p:cNvSpPr txBox="1">
            <a:spLocks/>
          </p:cNvSpPr>
          <p:nvPr/>
        </p:nvSpPr>
        <p:spPr>
          <a:xfrm>
            <a:off x="2118676" y="359229"/>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HP S&amp;M: Summary</a:t>
            </a:r>
            <a:endParaRPr lang="en-US" sz="2400"/>
          </a:p>
        </p:txBody>
      </p:sp>
    </p:spTree>
    <p:extLst>
      <p:ext uri="{BB962C8B-B14F-4D97-AF65-F5344CB8AC3E}">
        <p14:creationId xmlns:p14="http://schemas.microsoft.com/office/powerpoint/2010/main" val="38636090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49571" y="1457109"/>
            <a:ext cx="7820476" cy="3770863"/>
          </a:xfrm>
          <a:prstGeom prst="rect">
            <a:avLst/>
          </a:prstGeom>
          <a:noFill/>
        </p:spPr>
        <p:txBody>
          <a:bodyPr wrap="square" rtlCol="0">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marL="342891" indent="-342891">
              <a:lnSpc>
                <a:spcPct val="150000"/>
              </a:lnSpc>
              <a:buFont typeface="Arial" panose="020B0604020202020204" pitchFamily="34" charset="0"/>
              <a:buChar char="•"/>
            </a:pPr>
            <a:r>
              <a:rPr lang="en-US" sz="1600"/>
              <a:t>Data ingestion from multiple sources, like</a:t>
            </a:r>
          </a:p>
          <a:p>
            <a:pPr marL="800080" lvl="1" indent="-342891">
              <a:lnSpc>
                <a:spcPct val="150000"/>
              </a:lnSpc>
              <a:buFont typeface="Arial" panose="020B0604020202020204" pitchFamily="34" charset="0"/>
              <a:buChar char="•"/>
            </a:pPr>
            <a:r>
              <a:rPr lang="en-US" sz="1600"/>
              <a:t>Amazon Vendor Central, Best Buy, Criteo, Office Depot, Staples, </a:t>
            </a:r>
            <a:r>
              <a:rPr lang="it-IT" sz="1600"/>
              <a:t>TERA / ORCA / Postgre / ATHENA / APOLLO</a:t>
            </a:r>
            <a:r>
              <a:rPr lang="en-US" sz="1600"/>
              <a:t> etc.</a:t>
            </a:r>
          </a:p>
          <a:p>
            <a:pPr marL="800080" lvl="1" indent="-342891">
              <a:lnSpc>
                <a:spcPct val="150000"/>
              </a:lnSpc>
              <a:buFont typeface="Arial" panose="020B0604020202020204" pitchFamily="34" charset="0"/>
              <a:buChar char="•"/>
            </a:pPr>
            <a:r>
              <a:rPr lang="en-US" sz="1600"/>
              <a:t>Share point; From various file types like say, </a:t>
            </a:r>
            <a:r>
              <a:rPr lang="en-US" sz="1600" err="1"/>
              <a:t>Json</a:t>
            </a:r>
            <a:r>
              <a:rPr lang="en-US" sz="1600"/>
              <a:t>, Xml, excel</a:t>
            </a:r>
          </a:p>
          <a:p>
            <a:pPr marL="800080" lvl="1" indent="-342891">
              <a:lnSpc>
                <a:spcPct val="150000"/>
              </a:lnSpc>
              <a:buFont typeface="Arial" panose="020B0604020202020204" pitchFamily="34" charset="0"/>
              <a:buChar char="•"/>
            </a:pPr>
            <a:r>
              <a:rPr lang="en-US" sz="1600"/>
              <a:t>By virtue of Web Crawlers and Email Crawlers</a:t>
            </a:r>
          </a:p>
          <a:p>
            <a:pPr marL="285744" indent="-285744">
              <a:lnSpc>
                <a:spcPct val="150000"/>
              </a:lnSpc>
              <a:buFont typeface="Arial" panose="020B0604020202020204" pitchFamily="34" charset="0"/>
              <a:buChar char="•"/>
            </a:pPr>
            <a:r>
              <a:rPr lang="en-US" sz="1600"/>
              <a:t>Data wrangling of the above data.</a:t>
            </a:r>
          </a:p>
          <a:p>
            <a:pPr marL="285744" indent="-285744">
              <a:lnSpc>
                <a:spcPct val="150000"/>
              </a:lnSpc>
              <a:buFont typeface="Arial" panose="020B0604020202020204" pitchFamily="34" charset="0"/>
              <a:buChar char="•"/>
            </a:pPr>
            <a:r>
              <a:rPr lang="en-US" sz="1600"/>
              <a:t>Creation of the pipelines &amp; flows.</a:t>
            </a:r>
          </a:p>
          <a:p>
            <a:pPr marL="285744" indent="-285744">
              <a:lnSpc>
                <a:spcPct val="150000"/>
              </a:lnSpc>
              <a:buFont typeface="Arial" panose="020B0604020202020204" pitchFamily="34" charset="0"/>
              <a:buChar char="•"/>
            </a:pPr>
            <a:r>
              <a:rPr lang="en-US" sz="1600"/>
              <a:t>Handling partitioning challenges arising on account of Scale of the Data.</a:t>
            </a:r>
          </a:p>
          <a:p>
            <a:pPr marL="285744" indent="-285744">
              <a:lnSpc>
                <a:spcPct val="150000"/>
              </a:lnSpc>
              <a:buFont typeface="Arial" panose="020B0604020202020204" pitchFamily="34" charset="0"/>
              <a:buChar char="•"/>
            </a:pPr>
            <a:r>
              <a:rPr lang="en-US" sz="1600"/>
              <a:t>Scheduling execution of operations; for given Scenarios or at given scheduled time.</a:t>
            </a:r>
          </a:p>
        </p:txBody>
      </p:sp>
      <p:sp>
        <p:nvSpPr>
          <p:cNvPr id="6" name="Title 1">
            <a:extLst>
              <a:ext uri="{FF2B5EF4-FFF2-40B4-BE49-F238E27FC236}">
                <a16:creationId xmlns:a16="http://schemas.microsoft.com/office/drawing/2014/main" id="{EA0B8000-AA38-FFB6-F821-03438A5682FC}"/>
              </a:ext>
            </a:extLst>
          </p:cNvPr>
          <p:cNvSpPr txBox="1">
            <a:spLocks/>
          </p:cNvSpPr>
          <p:nvPr/>
        </p:nvSpPr>
        <p:spPr>
          <a:xfrm>
            <a:off x="2118676" y="359229"/>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HP DATAOS ENGINEERING: Summary</a:t>
            </a:r>
            <a:endParaRPr lang="en-US" sz="2400"/>
          </a:p>
        </p:txBody>
      </p:sp>
    </p:spTree>
    <p:extLst>
      <p:ext uri="{BB962C8B-B14F-4D97-AF65-F5344CB8AC3E}">
        <p14:creationId xmlns:p14="http://schemas.microsoft.com/office/powerpoint/2010/main" val="34416505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6436B865-9C07-83CA-F14D-2CF614309B74}"/>
              </a:ext>
            </a:extLst>
          </p:cNvPr>
          <p:cNvGraphicFramePr>
            <a:graphicFrameLocks noGrp="1"/>
          </p:cNvGraphicFramePr>
          <p:nvPr/>
        </p:nvGraphicFramePr>
        <p:xfrm>
          <a:off x="2051537" y="1358357"/>
          <a:ext cx="7745607" cy="3848801"/>
        </p:xfrm>
        <a:graphic>
          <a:graphicData uri="http://schemas.openxmlformats.org/drawingml/2006/table">
            <a:tbl>
              <a:tblPr firstRow="1" bandRow="1">
                <a:tableStyleId>{5C22544A-7EE6-4342-B048-85BDC9FD1C3A}</a:tableStyleId>
              </a:tblPr>
              <a:tblGrid>
                <a:gridCol w="3668975">
                  <a:extLst>
                    <a:ext uri="{9D8B030D-6E8A-4147-A177-3AD203B41FA5}">
                      <a16:colId xmlns:a16="http://schemas.microsoft.com/office/drawing/2014/main" val="3021984253"/>
                    </a:ext>
                  </a:extLst>
                </a:gridCol>
                <a:gridCol w="4076632">
                  <a:extLst>
                    <a:ext uri="{9D8B030D-6E8A-4147-A177-3AD203B41FA5}">
                      <a16:colId xmlns:a16="http://schemas.microsoft.com/office/drawing/2014/main" val="2279366363"/>
                    </a:ext>
                  </a:extLst>
                </a:gridCol>
              </a:tblGrid>
              <a:tr h="354039">
                <a:tc>
                  <a:txBody>
                    <a:bodyPr/>
                    <a:lstStyle/>
                    <a:p>
                      <a:pPr lvl="0">
                        <a:buNone/>
                      </a:pPr>
                      <a:r>
                        <a:rPr lang="en-US" sz="1300"/>
                        <a:t>Purpose</a:t>
                      </a:r>
                    </a:p>
                  </a:txBody>
                  <a:tcPr marL="121920" marR="121920" marT="60960" marB="60960" anchor="ctr"/>
                </a:tc>
                <a:tc>
                  <a:txBody>
                    <a:bodyPr/>
                    <a:lstStyle/>
                    <a:p>
                      <a:r>
                        <a:rPr lang="en-US" sz="1300"/>
                        <a:t>Tools</a:t>
                      </a:r>
                    </a:p>
                  </a:txBody>
                  <a:tcPr marL="121920" marR="121920" marT="60960" marB="60960" anchor="ctr"/>
                </a:tc>
                <a:extLst>
                  <a:ext uri="{0D108BD9-81ED-4DB2-BD59-A6C34878D82A}">
                    <a16:rowId xmlns:a16="http://schemas.microsoft.com/office/drawing/2014/main" val="1184622425"/>
                  </a:ext>
                </a:extLst>
              </a:tr>
              <a:tr h="446901">
                <a:tc>
                  <a:txBody>
                    <a:bodyPr/>
                    <a:lstStyle/>
                    <a:p>
                      <a:r>
                        <a:rPr lang="en-US" sz="1300"/>
                        <a:t>Frameworks / IDE </a:t>
                      </a:r>
                    </a:p>
                  </a:txBody>
                  <a:tcPr marL="121920" marR="121920" marT="60960" marB="60960" anchor="ctr"/>
                </a:tc>
                <a:tc>
                  <a:txBody>
                    <a:bodyPr/>
                    <a:lstStyle/>
                    <a:p>
                      <a:r>
                        <a:rPr lang="en-US" sz="1300" err="1"/>
                        <a:t>DataBricks</a:t>
                      </a:r>
                      <a:r>
                        <a:rPr lang="en-US" sz="1300"/>
                        <a:t>, Dataiku, </a:t>
                      </a:r>
                      <a:r>
                        <a:rPr lang="en-US" sz="1300" err="1"/>
                        <a:t>Jupyter</a:t>
                      </a:r>
                      <a:r>
                        <a:rPr lang="en-US" sz="1300"/>
                        <a:t> Notebook / Spyder</a:t>
                      </a:r>
                    </a:p>
                  </a:txBody>
                  <a:tcPr marL="121920" marR="121920" marT="60960" marB="60960" anchor="ctr"/>
                </a:tc>
                <a:extLst>
                  <a:ext uri="{0D108BD9-81ED-4DB2-BD59-A6C34878D82A}">
                    <a16:rowId xmlns:a16="http://schemas.microsoft.com/office/drawing/2014/main" val="420657779"/>
                  </a:ext>
                </a:extLst>
              </a:tr>
              <a:tr h="528320">
                <a:tc>
                  <a:txBody>
                    <a:bodyPr/>
                    <a:lstStyle/>
                    <a:p>
                      <a:pPr lvl="0">
                        <a:buNone/>
                      </a:pPr>
                      <a:r>
                        <a:rPr lang="en-US" sz="1300"/>
                        <a:t>Languages </a:t>
                      </a:r>
                    </a:p>
                  </a:txBody>
                  <a:tcPr marL="121920" marR="121920" marT="60960" marB="60960" anchor="ctr"/>
                </a:tc>
                <a:tc>
                  <a:txBody>
                    <a:bodyPr/>
                    <a:lstStyle/>
                    <a:p>
                      <a:r>
                        <a:rPr lang="en-US" sz="1300"/>
                        <a:t>Python / 'R' Language, Spark / </a:t>
                      </a:r>
                      <a:r>
                        <a:rPr lang="en-US" sz="1300" err="1"/>
                        <a:t>PySpark</a:t>
                      </a:r>
                      <a:r>
                        <a:rPr lang="en-US" sz="1300"/>
                        <a:t>, SQL, Redshift, </a:t>
                      </a:r>
                      <a:r>
                        <a:rPr lang="en-US" sz="1300" err="1"/>
                        <a:t>MsSql</a:t>
                      </a:r>
                      <a:r>
                        <a:rPr lang="en-US" sz="1300"/>
                        <a:t>, </a:t>
                      </a:r>
                      <a:r>
                        <a:rPr lang="en-US" sz="1300" err="1"/>
                        <a:t>Sparksql</a:t>
                      </a:r>
                      <a:endParaRPr lang="en-US" sz="1300"/>
                    </a:p>
                  </a:txBody>
                  <a:tcPr marL="121920" marR="121920" marT="60960" marB="60960" anchor="ctr"/>
                </a:tc>
                <a:extLst>
                  <a:ext uri="{0D108BD9-81ED-4DB2-BD59-A6C34878D82A}">
                    <a16:rowId xmlns:a16="http://schemas.microsoft.com/office/drawing/2014/main" val="4276680249"/>
                  </a:ext>
                </a:extLst>
              </a:tr>
              <a:tr h="446901">
                <a:tc>
                  <a:txBody>
                    <a:bodyPr/>
                    <a:lstStyle/>
                    <a:p>
                      <a:r>
                        <a:rPr lang="en-US" sz="1300"/>
                        <a:t>Database</a:t>
                      </a:r>
                    </a:p>
                  </a:txBody>
                  <a:tcPr marL="121920" marR="121920" marT="60960" marB="60960" anchor="ctr"/>
                </a:tc>
                <a:tc>
                  <a:txBody>
                    <a:bodyPr/>
                    <a:lstStyle/>
                    <a:p>
                      <a:r>
                        <a:rPr lang="en-US" sz="1300"/>
                        <a:t>Postgres</a:t>
                      </a:r>
                    </a:p>
                  </a:txBody>
                  <a:tcPr marL="121920" marR="121920" marT="60960" marB="60960" anchor="ctr"/>
                </a:tc>
                <a:extLst>
                  <a:ext uri="{0D108BD9-81ED-4DB2-BD59-A6C34878D82A}">
                    <a16:rowId xmlns:a16="http://schemas.microsoft.com/office/drawing/2014/main" val="2636344859"/>
                  </a:ext>
                </a:extLst>
              </a:tr>
              <a:tr h="1341120">
                <a:tc>
                  <a:txBody>
                    <a:bodyPr/>
                    <a:lstStyle/>
                    <a:p>
                      <a:pPr lvl="0">
                        <a:buNone/>
                      </a:pPr>
                      <a:r>
                        <a:rPr lang="en-US" sz="1300"/>
                        <a:t>Libraries </a:t>
                      </a:r>
                    </a:p>
                  </a:txBody>
                  <a:tcPr marL="121920" marR="121920" marT="60960" marB="60960" anchor="ctr"/>
                </a:tc>
                <a:tc>
                  <a:txBody>
                    <a:bodyPr/>
                    <a:lstStyle/>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Scikit-learn</a:t>
                      </a:r>
                    </a:p>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NLTK / </a:t>
                      </a:r>
                      <a:r>
                        <a:rPr lang="en-US" sz="1300" kern="1200" err="1">
                          <a:solidFill>
                            <a:schemeClr val="dk1"/>
                          </a:solidFill>
                          <a:latin typeface="+mn-lt"/>
                          <a:ea typeface="+mn-ea"/>
                          <a:cs typeface="+mn-cs"/>
                        </a:rPr>
                        <a:t>TextBlob</a:t>
                      </a:r>
                      <a:r>
                        <a:rPr lang="en-US" sz="1300" kern="1200">
                          <a:solidFill>
                            <a:schemeClr val="dk1"/>
                          </a:solidFill>
                          <a:latin typeface="+mn-lt"/>
                          <a:ea typeface="+mn-ea"/>
                          <a:cs typeface="+mn-cs"/>
                        </a:rPr>
                        <a:t> / </a:t>
                      </a:r>
                      <a:r>
                        <a:rPr lang="en-US" sz="1300" kern="1200" err="1">
                          <a:solidFill>
                            <a:schemeClr val="dk1"/>
                          </a:solidFill>
                          <a:latin typeface="+mn-lt"/>
                          <a:ea typeface="+mn-ea"/>
                          <a:cs typeface="+mn-cs"/>
                        </a:rPr>
                        <a:t>SpaCy</a:t>
                      </a:r>
                      <a:r>
                        <a:rPr lang="en-US" sz="1300" kern="1200">
                          <a:solidFill>
                            <a:schemeClr val="dk1"/>
                          </a:solidFill>
                          <a:latin typeface="+mn-lt"/>
                          <a:ea typeface="+mn-ea"/>
                          <a:cs typeface="+mn-cs"/>
                        </a:rPr>
                        <a:t> / </a:t>
                      </a:r>
                      <a:r>
                        <a:rPr lang="en-US" sz="1300" kern="1200" err="1">
                          <a:solidFill>
                            <a:schemeClr val="dk1"/>
                          </a:solidFill>
                          <a:latin typeface="+mn-lt"/>
                          <a:ea typeface="+mn-ea"/>
                          <a:cs typeface="+mn-cs"/>
                        </a:rPr>
                        <a:t>RegEx</a:t>
                      </a:r>
                      <a:endParaRPr lang="en-US" sz="1300" kern="1200">
                        <a:solidFill>
                          <a:schemeClr val="dk1"/>
                        </a:solidFill>
                        <a:latin typeface="+mn-lt"/>
                        <a:ea typeface="+mn-ea"/>
                        <a:cs typeface="+mn-cs"/>
                      </a:endParaRPr>
                    </a:p>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Pandas / NumPy / SciPy</a:t>
                      </a:r>
                    </a:p>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Seaborn</a:t>
                      </a:r>
                    </a:p>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Beautiful Soup</a:t>
                      </a:r>
                    </a:p>
                    <a:p>
                      <a:pPr lvl="0">
                        <a:buNone/>
                      </a:pPr>
                      <a:endParaRPr lang="en-US" sz="1300"/>
                    </a:p>
                  </a:txBody>
                  <a:tcPr marL="121920" marR="121920" marT="60960" marB="60960" anchor="ctr"/>
                </a:tc>
                <a:extLst>
                  <a:ext uri="{0D108BD9-81ED-4DB2-BD59-A6C34878D82A}">
                    <a16:rowId xmlns:a16="http://schemas.microsoft.com/office/drawing/2014/main" val="2343397649"/>
                  </a:ext>
                </a:extLst>
              </a:tr>
              <a:tr h="731520">
                <a:tc>
                  <a:txBody>
                    <a:bodyPr/>
                    <a:lstStyle/>
                    <a:p>
                      <a:pPr lvl="0">
                        <a:buNone/>
                      </a:pPr>
                      <a:r>
                        <a:rPr lang="en-US" sz="1300"/>
                        <a:t>Crawlers </a:t>
                      </a:r>
                    </a:p>
                  </a:txBody>
                  <a:tcPr marL="121920" marR="121920" marT="60960" marB="60960" anchor="ctr"/>
                </a:tc>
                <a:tc>
                  <a:txBody>
                    <a:bodyPr/>
                    <a:lstStyle/>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Selenium (Web Crawler)</a:t>
                      </a:r>
                    </a:p>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win32com.client (E-Mail Crawler)</a:t>
                      </a:r>
                    </a:p>
                    <a:p>
                      <a:pPr marL="0" lvl="1" indent="-342900"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with Django / Flask framework</a:t>
                      </a:r>
                    </a:p>
                  </a:txBody>
                  <a:tcPr marL="121920" marR="121920" marT="60960" marB="60960" anchor="ctr"/>
                </a:tc>
                <a:extLst>
                  <a:ext uri="{0D108BD9-81ED-4DB2-BD59-A6C34878D82A}">
                    <a16:rowId xmlns:a16="http://schemas.microsoft.com/office/drawing/2014/main" val="3345094985"/>
                  </a:ext>
                </a:extLst>
              </a:tr>
            </a:tbl>
          </a:graphicData>
        </a:graphic>
      </p:graphicFrame>
      <p:sp>
        <p:nvSpPr>
          <p:cNvPr id="10" name="Title 1">
            <a:extLst>
              <a:ext uri="{FF2B5EF4-FFF2-40B4-BE49-F238E27FC236}">
                <a16:creationId xmlns:a16="http://schemas.microsoft.com/office/drawing/2014/main" id="{9A9FE7EB-541F-B403-53AB-E68A664C9DB2}"/>
              </a:ext>
            </a:extLst>
          </p:cNvPr>
          <p:cNvSpPr txBox="1">
            <a:spLocks/>
          </p:cNvSpPr>
          <p:nvPr/>
        </p:nvSpPr>
        <p:spPr>
          <a:xfrm>
            <a:off x="2118676" y="359229"/>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HP S&amp;M: Tools &amp; Technology</a:t>
            </a:r>
            <a:endParaRPr lang="en-US" sz="2400"/>
          </a:p>
        </p:txBody>
      </p:sp>
    </p:spTree>
    <p:extLst>
      <p:ext uri="{BB962C8B-B14F-4D97-AF65-F5344CB8AC3E}">
        <p14:creationId xmlns:p14="http://schemas.microsoft.com/office/powerpoint/2010/main" val="810642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BCI</a:t>
            </a: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8"/>
            <a:ext cx="11452917" cy="5245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15 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5+ Years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Active</a:t>
            </a: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defRPr sz="1300">
                <a:latin typeface="Open Sans"/>
                <a:ea typeface="Open Sans"/>
                <a:cs typeface="Open Sans"/>
                <a:sym typeface="Open Sans"/>
              </a:defRPr>
            </a:pPr>
            <a:r>
              <a:rPr lang="en-IN" sz="1333">
                <a:solidFill>
                  <a:srgbClr val="000000"/>
                </a:solidFill>
                <a:latin typeface="Montserrat"/>
                <a:ea typeface="Lato"/>
                <a:cs typeface="Lato"/>
              </a:rPr>
              <a:t>BCI provides Idaho Health Insurance, Idaho Dental Insurance, and Idaho Medicare Advantage in state. We started 5 years back for one of automation project.</a:t>
            </a:r>
          </a:p>
          <a:p>
            <a:pPr>
              <a:spcBef>
                <a:spcPts val="711"/>
              </a:spcBef>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defRPr sz="1300">
                <a:latin typeface="Open Sans"/>
                <a:ea typeface="Open Sans"/>
                <a:cs typeface="Open Sans"/>
                <a:sym typeface="Open Sans"/>
              </a:defRPr>
            </a:pPr>
            <a:r>
              <a:rPr lang="en-IN" sz="1333">
                <a:solidFill>
                  <a:srgbClr val="000000"/>
                </a:solidFill>
                <a:latin typeface="Montserrat"/>
                <a:ea typeface="Lato"/>
                <a:cs typeface="Lato"/>
              </a:rPr>
              <a:t>This is a major Insurance domain client with extensions in other states other than Idaho as well. We started with Automation support and later Web Development work. This is an ongoing project with visibility to continue work to support with compliance and digitization of processes. </a:t>
            </a: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defRPr sz="1300">
                <a:latin typeface="Open Sans"/>
                <a:ea typeface="Open Sans"/>
                <a:cs typeface="Open Sans"/>
                <a:sym typeface="Open Sans"/>
              </a:defRPr>
            </a:pPr>
            <a:r>
              <a:rPr lang="en-IN" sz="1333">
                <a:solidFill>
                  <a:srgbClr val="000000"/>
                </a:solidFill>
                <a:latin typeface="Montserrat"/>
                <a:ea typeface="Lato"/>
                <a:cs typeface="Lato"/>
              </a:rPr>
              <a:t>Currently we are providing various services to BCI :- </a:t>
            </a: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indent="-228594">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Web Developemnt </a:t>
            </a:r>
          </a:p>
          <a:p>
            <a:pPr indent="-228594">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Automation SDET work </a:t>
            </a:r>
          </a:p>
          <a:p>
            <a:pPr indent="-228594">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Compliance work like submitting data to BCBSA</a:t>
            </a:r>
            <a:endParaRPr lang="en-US" sz="1333">
              <a:solidFill>
                <a:srgbClr val="000000"/>
              </a:solidFill>
              <a:latin typeface="Montserrat"/>
              <a:ea typeface="Lato"/>
              <a:cs typeface="Lato"/>
            </a:endParaRP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defRPr sz="1300">
                <a:latin typeface="Open Sans"/>
                <a:ea typeface="Open Sans"/>
                <a:cs typeface="Open Sans"/>
                <a:sym typeface="Open Sans"/>
              </a:defRPr>
            </a:pPr>
            <a:r>
              <a:rPr lang="en-IN" sz="1333">
                <a:solidFill>
                  <a:srgbClr val="000000"/>
                </a:solidFill>
                <a:latin typeface="Montserrat"/>
                <a:ea typeface="Lato"/>
                <a:cs typeface="Lato"/>
              </a:rPr>
              <a:t>Access – Public ; Target User Group: US</a:t>
            </a:r>
          </a:p>
          <a:p>
            <a:pPr>
              <a:spcBef>
                <a:spcPts val="711"/>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0"/>
              </a:spcBef>
              <a:spcAft>
                <a:spcPts val="800"/>
              </a:spcAft>
              <a:defRPr sz="1300">
                <a:latin typeface="Open Sans"/>
                <a:ea typeface="Open Sans"/>
                <a:cs typeface="Open Sans"/>
                <a:sym typeface="Open Sans"/>
              </a:defRPr>
            </a:pPr>
            <a:r>
              <a:rPr lang="en-IN" sz="1600" b="1">
                <a:solidFill>
                  <a:srgbClr val="474C53"/>
                </a:solidFill>
                <a:latin typeface="Montserrat"/>
                <a:ea typeface="Lato"/>
                <a:cs typeface="Lato"/>
              </a:rPr>
              <a:t>Outcome:</a:t>
            </a:r>
            <a:r>
              <a:rPr lang="en-US" sz="1600">
                <a:solidFill>
                  <a:srgbClr val="474C53"/>
                </a:solidFill>
                <a:latin typeface="Montserrat"/>
                <a:ea typeface="Lato"/>
                <a:cs typeface="Lato"/>
              </a:rPr>
              <a:t> </a:t>
            </a: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Currently we are saving money with Automation like Mobile automation for them.</a:t>
            </a:r>
            <a:endParaRPr lang="en-US" sz="1333">
              <a:solidFill>
                <a:srgbClr val="000000"/>
              </a:solidFill>
              <a:latin typeface="Montserrat"/>
              <a:ea typeface="Lato"/>
              <a:cs typeface="Lato"/>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By submitting data to BCBSA we have saved lot of money for BCI as it was delayed by 2 years and we have completed this work in 5 months only.</a:t>
            </a: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5607156"/>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6">
            <a:extLst>
              <a:ext uri="{FF2B5EF4-FFF2-40B4-BE49-F238E27FC236}">
                <a16:creationId xmlns:a16="http://schemas.microsoft.com/office/drawing/2014/main" id="{CE1B2CA5-4A08-A865-DFC3-20E6DA42BC77}"/>
              </a:ext>
            </a:extLst>
          </p:cNvPr>
          <p:cNvGraphicFramePr>
            <a:graphicFrameLocks noGrp="1"/>
          </p:cNvGraphicFramePr>
          <p:nvPr/>
        </p:nvGraphicFramePr>
        <p:xfrm>
          <a:off x="2118677" y="1664911"/>
          <a:ext cx="7908892" cy="2711159"/>
        </p:xfrm>
        <a:graphic>
          <a:graphicData uri="http://schemas.openxmlformats.org/drawingml/2006/table">
            <a:tbl>
              <a:tblPr firstRow="1" bandRow="1">
                <a:tableStyleId>{5C22544A-7EE6-4342-B048-85BDC9FD1C3A}</a:tableStyleId>
              </a:tblPr>
              <a:tblGrid>
                <a:gridCol w="1957369">
                  <a:extLst>
                    <a:ext uri="{9D8B030D-6E8A-4147-A177-3AD203B41FA5}">
                      <a16:colId xmlns:a16="http://schemas.microsoft.com/office/drawing/2014/main" val="3021984253"/>
                    </a:ext>
                  </a:extLst>
                </a:gridCol>
                <a:gridCol w="5951523">
                  <a:extLst>
                    <a:ext uri="{9D8B030D-6E8A-4147-A177-3AD203B41FA5}">
                      <a16:colId xmlns:a16="http://schemas.microsoft.com/office/drawing/2014/main" val="2279366363"/>
                    </a:ext>
                  </a:extLst>
                </a:gridCol>
              </a:tblGrid>
              <a:tr h="354039">
                <a:tc>
                  <a:txBody>
                    <a:bodyPr/>
                    <a:lstStyle/>
                    <a:p>
                      <a:pPr lvl="0">
                        <a:buNone/>
                      </a:pPr>
                      <a:r>
                        <a:rPr lang="en-US" sz="1300"/>
                        <a:t>Purpose</a:t>
                      </a:r>
                    </a:p>
                  </a:txBody>
                  <a:tcPr marL="121920" marR="121920" marT="60960" marB="60960" anchor="ctr"/>
                </a:tc>
                <a:tc>
                  <a:txBody>
                    <a:bodyPr/>
                    <a:lstStyle/>
                    <a:p>
                      <a:r>
                        <a:rPr lang="en-US" sz="1300"/>
                        <a:t>Tools</a:t>
                      </a:r>
                    </a:p>
                  </a:txBody>
                  <a:tcPr marL="121920" marR="121920" marT="60960" marB="60960" anchor="ctr"/>
                </a:tc>
                <a:extLst>
                  <a:ext uri="{0D108BD9-81ED-4DB2-BD59-A6C34878D82A}">
                    <a16:rowId xmlns:a16="http://schemas.microsoft.com/office/drawing/2014/main" val="1184622425"/>
                  </a:ext>
                </a:extLst>
              </a:tr>
              <a:tr h="2357120">
                <a:tc>
                  <a:txBody>
                    <a:bodyPr/>
                    <a:lstStyle/>
                    <a:p>
                      <a:r>
                        <a:rPr lang="en-US" sz="1300"/>
                        <a:t>Tools / Services </a:t>
                      </a:r>
                    </a:p>
                  </a:txBody>
                  <a:tcPr marL="121920" marR="121920" marT="60960" marB="60960" anchor="ctr"/>
                </a:tc>
                <a:tc>
                  <a:txBody>
                    <a:bodyPr/>
                    <a:lstStyle/>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Azure Services for </a:t>
                      </a:r>
                      <a:r>
                        <a:rPr lang="en-US" sz="1300" kern="1200" err="1">
                          <a:solidFill>
                            <a:schemeClr val="dk1"/>
                          </a:solidFill>
                          <a:latin typeface="+mn-lt"/>
                          <a:ea typeface="+mn-ea"/>
                          <a:cs typeface="+mn-cs"/>
                        </a:rPr>
                        <a:t>MLOps</a:t>
                      </a:r>
                      <a:r>
                        <a:rPr lang="en-US" sz="1300" kern="1200">
                          <a:solidFill>
                            <a:schemeClr val="dk1"/>
                          </a:solidFill>
                          <a:latin typeface="+mn-lt"/>
                          <a:ea typeface="+mn-ea"/>
                          <a:cs typeface="+mn-cs"/>
                        </a:rPr>
                        <a:t> (</a:t>
                      </a:r>
                      <a:r>
                        <a:rPr lang="en-US" sz="1300" kern="1200" err="1">
                          <a:solidFill>
                            <a:schemeClr val="dk1"/>
                          </a:solidFill>
                          <a:latin typeface="+mn-lt"/>
                          <a:ea typeface="+mn-ea"/>
                          <a:cs typeface="+mn-cs"/>
                        </a:rPr>
                        <a:t>MLTool</a:t>
                      </a:r>
                      <a:r>
                        <a:rPr lang="en-US" sz="1300" kern="1200">
                          <a:solidFill>
                            <a:schemeClr val="dk1"/>
                          </a:solidFill>
                          <a:latin typeface="+mn-lt"/>
                          <a:ea typeface="+mn-ea"/>
                          <a:cs typeface="+mn-cs"/>
                        </a:rPr>
                        <a:t>, ML Studio, ML Service, Functions, Blob storage, DevOps)</a:t>
                      </a: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Azure </a:t>
                      </a:r>
                      <a:r>
                        <a:rPr lang="en-US" sz="1300" kern="1200" err="1">
                          <a:solidFill>
                            <a:schemeClr val="dk1"/>
                          </a:solidFill>
                          <a:latin typeface="+mn-lt"/>
                          <a:ea typeface="+mn-ea"/>
                          <a:cs typeface="+mn-cs"/>
                        </a:rPr>
                        <a:t>Codeway</a:t>
                      </a:r>
                      <a:endParaRPr lang="en-US" sz="1300" kern="1200">
                        <a:solidFill>
                          <a:schemeClr val="dk1"/>
                        </a:solidFill>
                        <a:latin typeface="+mn-lt"/>
                        <a:ea typeface="+mn-ea"/>
                        <a:cs typeface="+mn-cs"/>
                      </a:endParaRP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AWS services (S3, Secrets Manager)</a:t>
                      </a: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Airflow</a:t>
                      </a: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Elasticsearch and Kibana</a:t>
                      </a: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SSMS</a:t>
                      </a: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Splunk / OpenSearch / looker (Monitoring and Alerting Tool) / </a:t>
                      </a:r>
                      <a:r>
                        <a:rPr lang="en-US" sz="1300" kern="1200" err="1">
                          <a:solidFill>
                            <a:schemeClr val="dk1"/>
                          </a:solidFill>
                          <a:latin typeface="+mn-lt"/>
                          <a:ea typeface="+mn-ea"/>
                          <a:cs typeface="+mn-cs"/>
                        </a:rPr>
                        <a:t>PowerBI</a:t>
                      </a:r>
                      <a:endParaRPr lang="en-US" sz="1300" kern="1200">
                        <a:solidFill>
                          <a:schemeClr val="dk1"/>
                        </a:solidFill>
                        <a:latin typeface="+mn-lt"/>
                        <a:ea typeface="+mn-ea"/>
                        <a:cs typeface="+mn-cs"/>
                      </a:endParaRP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CROSSFILTER, D3, </a:t>
                      </a:r>
                      <a:r>
                        <a:rPr lang="en-US" sz="1300" kern="1200" err="1">
                          <a:solidFill>
                            <a:schemeClr val="dk1"/>
                          </a:solidFill>
                          <a:latin typeface="+mn-lt"/>
                          <a:ea typeface="+mn-ea"/>
                          <a:cs typeface="+mn-cs"/>
                        </a:rPr>
                        <a:t>TopoJSON</a:t>
                      </a:r>
                      <a:endParaRPr lang="en-US" sz="1300" kern="1200">
                        <a:solidFill>
                          <a:schemeClr val="dk1"/>
                        </a:solidFill>
                        <a:latin typeface="+mn-lt"/>
                        <a:ea typeface="+mn-ea"/>
                        <a:cs typeface="+mn-cs"/>
                      </a:endParaRPr>
                    </a:p>
                    <a:p>
                      <a:pPr marL="0" lvl="1" indent="-257175" algn="l" defTabSz="914400" rtl="0" eaLnBrk="1" latinLnBrk="0" hangingPunct="1">
                        <a:buFont typeface="Arial" panose="020B0604020202020204" pitchFamily="34" charset="0"/>
                        <a:buChar char="•"/>
                      </a:pPr>
                      <a:r>
                        <a:rPr lang="en-US" sz="1300" kern="1200">
                          <a:solidFill>
                            <a:schemeClr val="dk1"/>
                          </a:solidFill>
                          <a:latin typeface="+mn-lt"/>
                          <a:ea typeface="+mn-ea"/>
                          <a:cs typeface="+mn-cs"/>
                        </a:rPr>
                        <a:t>Salesforce Marketing Cloud</a:t>
                      </a:r>
                    </a:p>
                    <a:p>
                      <a:endParaRPr lang="en-US" sz="1300"/>
                    </a:p>
                  </a:txBody>
                  <a:tcPr marL="121920" marR="121920" marT="60960" marB="60960" anchor="ctr"/>
                </a:tc>
                <a:extLst>
                  <a:ext uri="{0D108BD9-81ED-4DB2-BD59-A6C34878D82A}">
                    <a16:rowId xmlns:a16="http://schemas.microsoft.com/office/drawing/2014/main" val="420657779"/>
                  </a:ext>
                </a:extLst>
              </a:tr>
            </a:tbl>
          </a:graphicData>
        </a:graphic>
      </p:graphicFrame>
      <p:sp>
        <p:nvSpPr>
          <p:cNvPr id="7" name="Title 1">
            <a:extLst>
              <a:ext uri="{FF2B5EF4-FFF2-40B4-BE49-F238E27FC236}">
                <a16:creationId xmlns:a16="http://schemas.microsoft.com/office/drawing/2014/main" id="{40AEB6E2-8D4F-8467-2BD9-87A74C8AC7FC}"/>
              </a:ext>
            </a:extLst>
          </p:cNvPr>
          <p:cNvSpPr txBox="1">
            <a:spLocks/>
          </p:cNvSpPr>
          <p:nvPr/>
        </p:nvSpPr>
        <p:spPr>
          <a:xfrm>
            <a:off x="2118676" y="359229"/>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HP S&amp;M: Tools &amp; Technology</a:t>
            </a:r>
            <a:endParaRPr lang="en-US" sz="2400"/>
          </a:p>
        </p:txBody>
      </p:sp>
    </p:spTree>
    <p:extLst>
      <p:ext uri="{BB962C8B-B14F-4D97-AF65-F5344CB8AC3E}">
        <p14:creationId xmlns:p14="http://schemas.microsoft.com/office/powerpoint/2010/main" val="23834026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15320" y="32746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HP </a:t>
            </a:r>
            <a:r>
              <a:rPr lang="en-US" sz="4267" b="1" err="1">
                <a:solidFill>
                  <a:srgbClr val="000000"/>
                </a:solidFill>
                <a:latin typeface="Montserrat ExtraBold"/>
                <a:ea typeface="Lato"/>
                <a:cs typeface="Lato"/>
              </a:rPr>
              <a:t>Smartfleet</a:t>
            </a:r>
            <a:r>
              <a:rPr lang="en-US" sz="4267" b="1">
                <a:solidFill>
                  <a:srgbClr val="000000"/>
                </a:solidFill>
                <a:latin typeface="Montserrat ExtraBold"/>
                <a:ea typeface="Lato"/>
                <a:cs typeface="Lato"/>
              </a:rPr>
              <a:t> (Data Science) </a:t>
            </a:r>
            <a:endParaRPr lang="en-US" sz="4267"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9"/>
            <a:ext cx="10913168" cy="49928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F06023"/>
                </a:solidFill>
                <a:latin typeface="Montserrat Medium"/>
                <a:ea typeface="Lato"/>
                <a:cs typeface="Lato"/>
              </a:rPr>
              <a:t>Team Size: </a:t>
            </a:r>
            <a:r>
              <a:rPr lang="en-IN" sz="1600" b="1">
                <a:solidFill>
                  <a:srgbClr val="F06023"/>
                </a:solidFill>
                <a:latin typeface="Montserrat Medium"/>
                <a:ea typeface="Lato"/>
                <a:cs typeface="Lato"/>
              </a:rPr>
              <a:t>15+</a:t>
            </a:r>
            <a:r>
              <a:rPr lang="en-IN" sz="1600">
                <a:solidFill>
                  <a:srgbClr val="F06023"/>
                </a:solidFill>
                <a:latin typeface="Montserrat Medium"/>
                <a:ea typeface="Lato"/>
                <a:cs typeface="Lato"/>
              </a:rPr>
              <a:t> | Duration: </a:t>
            </a:r>
            <a:r>
              <a:rPr lang="en-IN" sz="1600" b="1">
                <a:solidFill>
                  <a:srgbClr val="F06023"/>
                </a:solidFill>
                <a:latin typeface="Montserrat Medium"/>
                <a:ea typeface="Lato"/>
                <a:cs typeface="Lato"/>
              </a:rPr>
              <a:t>5+ years</a:t>
            </a:r>
            <a:r>
              <a:rPr lang="en-IN" sz="1600">
                <a:solidFill>
                  <a:srgbClr val="F06023"/>
                </a:solidFill>
                <a:latin typeface="Montserrat Medium"/>
                <a:ea typeface="Lato"/>
                <a:cs typeface="Lato"/>
              </a:rPr>
              <a:t> | </a:t>
            </a:r>
            <a:r>
              <a:rPr lang="en-IN" sz="1600" b="1">
                <a:solidFill>
                  <a:srgbClr val="F06023"/>
                </a:solidFill>
                <a:latin typeface="Montserrat Medium"/>
                <a:ea typeface="Lato"/>
                <a:cs typeface="Lato"/>
              </a:rPr>
              <a:t>Active</a:t>
            </a:r>
          </a:p>
          <a:p>
            <a:pPr>
              <a:spcBef>
                <a:spcPts val="0"/>
              </a:spcBef>
              <a:spcAft>
                <a:spcPts val="0"/>
              </a:spcAft>
              <a:defRPr sz="1300">
                <a:latin typeface="Open Sans"/>
                <a:ea typeface="Open Sans"/>
                <a:cs typeface="Open Sans"/>
                <a:sym typeface="Open Sans"/>
              </a:defRPr>
            </a:pPr>
            <a:endParaRPr lang="en-IN" sz="1600" b="1">
              <a:solidFill>
                <a:srgbClr val="0070C0"/>
              </a:solidFill>
              <a:latin typeface="Montserrat"/>
              <a:ea typeface="Lato"/>
              <a:cs typeface="Segoe UI"/>
            </a:endParaRPr>
          </a:p>
          <a:p>
            <a:pPr>
              <a:spcBef>
                <a:spcPts val="667"/>
              </a:spcBef>
              <a:spcAft>
                <a:spcPts val="667"/>
              </a:spcAft>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US" sz="1600">
              <a:solidFill>
                <a:srgbClr val="000000"/>
              </a:solidFill>
              <a:latin typeface="Montserrat"/>
              <a:ea typeface="Lato"/>
              <a:cs typeface="Segoe UI"/>
            </a:endParaRPr>
          </a:p>
          <a:p>
            <a:pPr>
              <a:defRPr sz="1300">
                <a:latin typeface="Open Sans"/>
                <a:ea typeface="Open Sans"/>
                <a:cs typeface="Open Sans"/>
                <a:sym typeface="Open Sans"/>
              </a:defRPr>
            </a:pPr>
            <a:r>
              <a:rPr lang="en-IN" sz="1333">
                <a:solidFill>
                  <a:srgbClr val="474C53"/>
                </a:solidFill>
                <a:latin typeface="Montserrat"/>
                <a:ea typeface="Lato"/>
                <a:cs typeface="Arial"/>
              </a:rPr>
              <a:t>Printer product numbers/event codes reported from the field were mislabelled in the HP database causing data anomalies. This would result in incorrect data analysis drawing ineffective conclusions. Data collected from printers are skewed, resulting in rogue data. If left unattended, the dataset would later grow, resulting in an ineffective analysis. </a:t>
            </a:r>
          </a:p>
          <a:p>
            <a:pPr>
              <a:spcBef>
                <a:spcPts val="711"/>
              </a:spcBef>
              <a:spcAft>
                <a:spcPts val="0"/>
              </a:spcAft>
              <a:defRPr sz="1300">
                <a:latin typeface="Open Sans"/>
                <a:ea typeface="Open Sans"/>
                <a:cs typeface="Open Sans"/>
                <a:sym typeface="Open Sans"/>
              </a:defRPr>
            </a:pPr>
            <a:endParaRPr lang="en-IN" sz="1600" b="1">
              <a:solidFill>
                <a:srgbClr val="000000"/>
              </a:solidFill>
              <a:latin typeface="Montserrat"/>
              <a:ea typeface="Lato"/>
              <a:cs typeface="Lato"/>
            </a:endParaRPr>
          </a:p>
          <a:p>
            <a:pPr>
              <a:spcBef>
                <a:spcPts val="667"/>
              </a:spcBef>
              <a:spcAft>
                <a:spcPts val="667"/>
              </a:spcAft>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733">
              <a:latin typeface="Montserrat"/>
            </a:endParaRPr>
          </a:p>
          <a:p>
            <a:pPr>
              <a:defRPr sz="1300">
                <a:latin typeface="Open Sans"/>
                <a:ea typeface="Open Sans"/>
                <a:cs typeface="Open Sans"/>
                <a:sym typeface="Open Sans"/>
              </a:defRPr>
            </a:pPr>
            <a:r>
              <a:rPr lang="en-IN" sz="1333">
                <a:solidFill>
                  <a:srgbClr val="474C53"/>
                </a:solidFill>
                <a:latin typeface="Montserrat"/>
                <a:ea typeface="Lato"/>
                <a:cs typeface="Arial"/>
              </a:rPr>
              <a:t>Automated analysis would pinpoint clusters of devices with unusual product number-event code association, which can then be passed on to field engineers for validation. Anomalies are rare events but can be a major problem when they occur. Given the pattern of data, the engine should determine if there is an anomaly. Anomalous patterns can be flagged for immediate investigation. It can benefit the customer by proactively resolving the issues than doing it reactively. </a:t>
            </a:r>
          </a:p>
          <a:p>
            <a:pPr>
              <a:defRPr sz="1300">
                <a:latin typeface="Open Sans"/>
                <a:ea typeface="Open Sans"/>
                <a:cs typeface="Open Sans"/>
                <a:sym typeface="Open Sans"/>
              </a:defRPr>
            </a:pPr>
            <a:endParaRPr lang="en-IN" sz="1333">
              <a:solidFill>
                <a:srgbClr val="474C53"/>
              </a:solidFill>
              <a:latin typeface="Montserrat"/>
              <a:ea typeface="Lato"/>
              <a:cs typeface="Arial"/>
            </a:endParaRPr>
          </a:p>
          <a:p>
            <a:pPr>
              <a:spcBef>
                <a:spcPts val="667"/>
              </a:spcBef>
              <a:spcAft>
                <a:spcPts val="667"/>
              </a:spcAft>
              <a:defRPr sz="1300">
                <a:latin typeface="Open Sans"/>
                <a:ea typeface="Open Sans"/>
                <a:cs typeface="Open Sans"/>
                <a:sym typeface="Open Sans"/>
              </a:defRPr>
            </a:pPr>
            <a:r>
              <a:rPr lang="en-IN" sz="1600" b="1">
                <a:solidFill>
                  <a:srgbClr val="000000"/>
                </a:solidFill>
                <a:latin typeface="Montserrat"/>
                <a:ea typeface="Lato"/>
                <a:cs typeface="Lato"/>
              </a:rPr>
              <a:t>Outcome:</a:t>
            </a:r>
            <a:r>
              <a:rPr lang="en-US" sz="1333">
                <a:solidFill>
                  <a:srgbClr val="000000"/>
                </a:solidFill>
                <a:latin typeface="Montserrat"/>
                <a:ea typeface="Lato"/>
                <a:cs typeface="Segoe UI"/>
              </a:rPr>
              <a:t> </a:t>
            </a:r>
            <a:endParaRPr lang="en-US" sz="1600">
              <a:solidFill>
                <a:srgbClr val="000000"/>
              </a:solidFill>
              <a:latin typeface="Montserrat"/>
              <a:ea typeface="Lato"/>
              <a:cs typeface="Lato"/>
            </a:endParaRPr>
          </a:p>
          <a:p>
            <a:pPr marL="228594" indent="-228594">
              <a:buFont typeface="Arial,Sans-Serif"/>
              <a:buChar char="•"/>
              <a:defRPr sz="1300">
                <a:latin typeface="Open Sans"/>
                <a:ea typeface="Open Sans"/>
                <a:cs typeface="Open Sans"/>
                <a:sym typeface="Open Sans"/>
              </a:defRPr>
            </a:pPr>
            <a:r>
              <a:rPr lang="en-US" sz="1333">
                <a:solidFill>
                  <a:srgbClr val="000000"/>
                </a:solidFill>
                <a:latin typeface="Montserrat"/>
                <a:ea typeface="Lato"/>
                <a:cs typeface="Segoe UI"/>
              </a:rPr>
              <a:t>Predictable printer data forecasting pattern.</a:t>
            </a:r>
          </a:p>
          <a:p>
            <a:pPr marL="228594" indent="-228594">
              <a:buFont typeface="Arial,Sans-Serif"/>
              <a:buChar char="•"/>
              <a:defRPr sz="1300">
                <a:latin typeface="Open Sans"/>
                <a:ea typeface="Open Sans"/>
                <a:cs typeface="Open Sans"/>
                <a:sym typeface="Open Sans"/>
              </a:defRPr>
            </a:pPr>
            <a:r>
              <a:rPr lang="en-US" sz="1333">
                <a:solidFill>
                  <a:srgbClr val="000000"/>
                </a:solidFill>
                <a:latin typeface="Montserrat"/>
                <a:ea typeface="Lato"/>
                <a:cs typeface="Segoe UI"/>
              </a:rPr>
              <a:t>Properly label device product numbers/event codes reported from the field in the database. </a:t>
            </a:r>
            <a:endParaRPr lang="en-IN" sz="1733">
              <a:solidFill>
                <a:srgbClr val="474C53"/>
              </a:solidFill>
              <a:latin typeface="Montserrat"/>
              <a:ea typeface="Open Sans"/>
              <a:cs typeface="Open Sans"/>
            </a:endParaRPr>
          </a:p>
          <a:p>
            <a:pPr marL="228594" indent="-228594">
              <a:buFont typeface="Arial,Sans-Serif"/>
              <a:buChar char="•"/>
              <a:defRPr sz="1300">
                <a:latin typeface="Open Sans"/>
                <a:ea typeface="Open Sans"/>
                <a:cs typeface="Open Sans"/>
                <a:sym typeface="Open Sans"/>
              </a:defRPr>
            </a:pPr>
            <a:r>
              <a:rPr lang="en-US" sz="1333">
                <a:solidFill>
                  <a:srgbClr val="000000"/>
                </a:solidFill>
                <a:latin typeface="Montserrat"/>
                <a:ea typeface="Lato"/>
                <a:cs typeface="Segoe UI"/>
              </a:rPr>
              <a:t>Automated analysis would pinpoint clusters of devices with unusual product number-event code association, which can then be passed onto field engineers for validation to cross verify and take action. </a:t>
            </a:r>
            <a:endParaRPr lang="en-IN" sz="1733">
              <a:latin typeface="Montserrat"/>
            </a:endParaRPr>
          </a:p>
          <a:p>
            <a:pPr>
              <a:spcBef>
                <a:spcPts val="711"/>
              </a:spcBef>
              <a:spcAft>
                <a:spcPts val="0"/>
              </a:spcAft>
              <a:defRPr sz="1300">
                <a:latin typeface="Open Sans"/>
                <a:ea typeface="Open Sans"/>
                <a:cs typeface="Open Sans"/>
                <a:sym typeface="Open Sans"/>
              </a:defRPr>
            </a:pPr>
            <a:endParaRPr lang="en-IN" sz="1600">
              <a:solidFill>
                <a:srgbClr val="0070C0"/>
              </a:solidFill>
              <a:latin typeface="Montserrat"/>
              <a:ea typeface="Lato"/>
              <a:cs typeface="Lato"/>
            </a:endParaRPr>
          </a:p>
        </p:txBody>
      </p:sp>
      <p:cxnSp>
        <p:nvCxnSpPr>
          <p:cNvPr id="4" name="Straight Arrow Connector 3">
            <a:extLst>
              <a:ext uri="{FF2B5EF4-FFF2-40B4-BE49-F238E27FC236}">
                <a16:creationId xmlns:a16="http://schemas.microsoft.com/office/drawing/2014/main" id="{2625D4AE-2DC7-177D-AA51-7F4AAAC9B760}"/>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01169550"/>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66018" y="1457109"/>
            <a:ext cx="7820476" cy="1005148"/>
          </a:xfrm>
          <a:prstGeom prst="rect">
            <a:avLst/>
          </a:prstGeom>
          <a:noFill/>
        </p:spPr>
        <p:txBody>
          <a:bodyPr wrap="square" rtlCol="0">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a:lnSpc>
                <a:spcPct val="107000"/>
              </a:lnSpc>
            </a:pPr>
            <a:r>
              <a:rPr lang="en-US" sz="1100" b="1" u="sng">
                <a:solidFill>
                  <a:srgbClr val="000000"/>
                </a:solidFill>
                <a:latin typeface="Open Sans" panose="020B0606030504020204" pitchFamily="34" charset="0"/>
                <a:ea typeface="Calibri" panose="020F0502020204030204" pitchFamily="34" charset="0"/>
                <a:cs typeface="Times New Roman" panose="02020603050405020304" pitchFamily="18" charset="0"/>
              </a:rPr>
              <a:t>Problem Statement</a:t>
            </a:r>
            <a:endParaRPr lang="en-IN"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Open Sans" panose="020B0606030504020204" pitchFamily="34" charset="0"/>
                <a:ea typeface="Calibri" panose="020F0502020204030204" pitchFamily="34" charset="0"/>
                <a:cs typeface="Times New Roman" panose="02020603050405020304" pitchFamily="18" charset="0"/>
              </a:rPr>
              <a:t>Extraction of each receipt from a single A4/A3 page having multiple receipts scanned therein.</a:t>
            </a:r>
          </a:p>
          <a:p>
            <a:pPr>
              <a:lnSpc>
                <a:spcPct val="107000"/>
              </a:lnSpc>
            </a:pPr>
            <a:r>
              <a:rPr lang="en-US" sz="1100" b="1" u="sng">
                <a:solidFill>
                  <a:srgbClr val="000000"/>
                </a:solidFill>
                <a:latin typeface="Open Sans" panose="020B0606030504020204" pitchFamily="34" charset="0"/>
                <a:ea typeface="Calibri" panose="020F0502020204030204" pitchFamily="34" charset="0"/>
                <a:cs typeface="Times New Roman" panose="02020603050405020304" pitchFamily="18" charset="0"/>
              </a:rPr>
              <a:t>Solution</a:t>
            </a:r>
            <a:endParaRPr lang="en-IN" sz="1100">
              <a:latin typeface="Calibri" panose="020F0502020204030204" pitchFamily="34" charset="0"/>
              <a:ea typeface="Calibri" panose="020F0502020204030204" pitchFamily="34" charset="0"/>
              <a:cs typeface="Times New Roman" panose="02020603050405020304" pitchFamily="18" charset="0"/>
            </a:endParaRPr>
          </a:p>
          <a:p>
            <a:r>
              <a:rPr lang="en-US" sz="1100">
                <a:solidFill>
                  <a:srgbClr val="000000"/>
                </a:solidFill>
                <a:latin typeface="Open Sans" panose="020B0606030504020204" pitchFamily="34" charset="0"/>
                <a:ea typeface="Calibri" panose="020F0502020204030204" pitchFamily="34" charset="0"/>
              </a:rPr>
              <a:t>Convolution Neural Network (CNN) for Computer Vision-based localization, and extraction of each receipt from scans of multiple (business-expense) receipts on to A4/A3 page.</a:t>
            </a:r>
            <a:endParaRPr lang="en-US" sz="1100"/>
          </a:p>
        </p:txBody>
      </p:sp>
      <p:pic>
        <p:nvPicPr>
          <p:cNvPr id="3" name="Picture 2">
            <a:extLst>
              <a:ext uri="{FF2B5EF4-FFF2-40B4-BE49-F238E27FC236}">
                <a16:creationId xmlns:a16="http://schemas.microsoft.com/office/drawing/2014/main" id="{EEB07E02-93EB-446F-C910-58AB26698377}"/>
              </a:ext>
            </a:extLst>
          </p:cNvPr>
          <p:cNvPicPr>
            <a:picLocks noChangeAspect="1"/>
          </p:cNvPicPr>
          <p:nvPr/>
        </p:nvPicPr>
        <p:blipFill>
          <a:blip r:embed="rId2"/>
          <a:stretch>
            <a:fillRect/>
          </a:stretch>
        </p:blipFill>
        <p:spPr>
          <a:xfrm>
            <a:off x="2051536" y="2431415"/>
            <a:ext cx="7621677" cy="2969479"/>
          </a:xfrm>
          <a:prstGeom prst="rect">
            <a:avLst/>
          </a:prstGeom>
        </p:spPr>
      </p:pic>
      <p:sp>
        <p:nvSpPr>
          <p:cNvPr id="7" name="Title 1">
            <a:extLst>
              <a:ext uri="{FF2B5EF4-FFF2-40B4-BE49-F238E27FC236}">
                <a16:creationId xmlns:a16="http://schemas.microsoft.com/office/drawing/2014/main" id="{F971FF33-A7A4-A5B5-6E4C-31FBEE92C15E}"/>
              </a:ext>
            </a:extLst>
          </p:cNvPr>
          <p:cNvSpPr txBox="1">
            <a:spLocks/>
          </p:cNvSpPr>
          <p:nvPr/>
        </p:nvSpPr>
        <p:spPr>
          <a:xfrm>
            <a:off x="2118676" y="315687"/>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Receipt Localization &amp; Cropping: Summary </a:t>
            </a:r>
            <a:endParaRPr lang="en-US" sz="2400"/>
          </a:p>
        </p:txBody>
      </p:sp>
    </p:spTree>
    <p:extLst>
      <p:ext uri="{BB962C8B-B14F-4D97-AF65-F5344CB8AC3E}">
        <p14:creationId xmlns:p14="http://schemas.microsoft.com/office/powerpoint/2010/main" val="804803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66018" y="1457108"/>
            <a:ext cx="7820476" cy="1524861"/>
          </a:xfrm>
          <a:prstGeom prst="rect">
            <a:avLst/>
          </a:prstGeom>
          <a:noFill/>
        </p:spPr>
        <p:txBody>
          <a:bodyPr wrap="square" rtlCol="0">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a:lnSpc>
                <a:spcPct val="107000"/>
              </a:lnSpc>
            </a:pPr>
            <a:r>
              <a:rPr lang="en-US" sz="1100" b="1">
                <a:solidFill>
                  <a:srgbClr val="000000"/>
                </a:solidFill>
                <a:latin typeface="Open Sans" panose="020B0606030504020204" pitchFamily="34" charset="0"/>
                <a:cs typeface="Times New Roman" panose="02020603050405020304" pitchFamily="18" charset="0"/>
              </a:rPr>
              <a:t>Problem statement</a:t>
            </a:r>
            <a:endParaRPr lang="en-IN" sz="1100" b="1">
              <a:solidFill>
                <a:srgbClr val="000000"/>
              </a:solidFill>
              <a:latin typeface="Open Sans" panose="020B0606030504020204" pitchFamily="34" charset="0"/>
              <a:cs typeface="Times New Roman" panose="02020603050405020304" pitchFamily="18" charset="0"/>
            </a:endParaRPr>
          </a:p>
          <a:p>
            <a:pPr>
              <a:lnSpc>
                <a:spcPct val="107000"/>
              </a:lnSpc>
            </a:pPr>
            <a:r>
              <a:rPr lang="en-US" sz="1100">
                <a:solidFill>
                  <a:srgbClr val="000000"/>
                </a:solidFill>
                <a:latin typeface="Open Sans" panose="020B0606030504020204" pitchFamily="34" charset="0"/>
                <a:cs typeface="Times New Roman" panose="02020603050405020304" pitchFamily="18" charset="0"/>
              </a:rPr>
              <a:t>The thought behind this application is-to extracts the In Time and Out Time from the scanned picture.</a:t>
            </a:r>
          </a:p>
          <a:p>
            <a:pPr>
              <a:lnSpc>
                <a:spcPct val="107000"/>
              </a:lnSpc>
            </a:pPr>
            <a:endParaRPr lang="en-US" sz="1100">
              <a:solidFill>
                <a:srgbClr val="000000"/>
              </a:solidFill>
              <a:latin typeface="Open Sans" panose="020B0606030504020204" pitchFamily="34" charset="0"/>
              <a:cs typeface="Times New Roman" panose="02020603050405020304" pitchFamily="18" charset="0"/>
            </a:endParaRPr>
          </a:p>
          <a:p>
            <a:pPr>
              <a:lnSpc>
                <a:spcPct val="107000"/>
              </a:lnSpc>
            </a:pPr>
            <a:r>
              <a:rPr lang="en-US" sz="1100" b="1">
                <a:solidFill>
                  <a:srgbClr val="000000"/>
                </a:solidFill>
                <a:latin typeface="Open Sans" panose="020B0606030504020204" pitchFamily="34" charset="0"/>
                <a:cs typeface="Times New Roman" panose="02020603050405020304" pitchFamily="18" charset="0"/>
              </a:rPr>
              <a:t>Solution Approach  </a:t>
            </a:r>
            <a:endParaRPr lang="en-IN" sz="1100" b="1">
              <a:solidFill>
                <a:srgbClr val="000000"/>
              </a:solidFill>
              <a:latin typeface="Open Sans" panose="020B0606030504020204" pitchFamily="34" charset="0"/>
              <a:cs typeface="Times New Roman" panose="02020603050405020304" pitchFamily="18" charset="0"/>
            </a:endParaRPr>
          </a:p>
          <a:p>
            <a:r>
              <a:rPr lang="en-US" sz="1100">
                <a:solidFill>
                  <a:srgbClr val="000000"/>
                </a:solidFill>
                <a:latin typeface="Open Sans" panose="020B0606030504020204" pitchFamily="34" charset="0"/>
                <a:cs typeface="Times New Roman" panose="02020603050405020304" pitchFamily="18" charset="0"/>
              </a:rPr>
              <a:t>Input is scanned-images of the attendance sheet. A CNN-based algorithm is used to detect and extract the content of the different sections of the scanned images. Out interest is only to-extract the IN Time and Out Time entered. From the In Time and Out Time, the employee's complete working hour is being determined for the HR group to keep track of the working hour.</a:t>
            </a:r>
          </a:p>
        </p:txBody>
      </p:sp>
      <p:pic>
        <p:nvPicPr>
          <p:cNvPr id="5" name="Picture 4">
            <a:extLst>
              <a:ext uri="{FF2B5EF4-FFF2-40B4-BE49-F238E27FC236}">
                <a16:creationId xmlns:a16="http://schemas.microsoft.com/office/drawing/2014/main" id="{08AEB154-8E9B-124E-31BB-59DB5C42D999}"/>
              </a:ext>
            </a:extLst>
          </p:cNvPr>
          <p:cNvPicPr>
            <a:picLocks noChangeAspect="1"/>
          </p:cNvPicPr>
          <p:nvPr/>
        </p:nvPicPr>
        <p:blipFill>
          <a:blip r:embed="rId2"/>
          <a:stretch>
            <a:fillRect/>
          </a:stretch>
        </p:blipFill>
        <p:spPr>
          <a:xfrm>
            <a:off x="2051536" y="3108081"/>
            <a:ext cx="7611629" cy="2090057"/>
          </a:xfrm>
          <a:prstGeom prst="rect">
            <a:avLst/>
          </a:prstGeom>
        </p:spPr>
      </p:pic>
      <p:sp>
        <p:nvSpPr>
          <p:cNvPr id="7" name="Title 1">
            <a:extLst>
              <a:ext uri="{FF2B5EF4-FFF2-40B4-BE49-F238E27FC236}">
                <a16:creationId xmlns:a16="http://schemas.microsoft.com/office/drawing/2014/main" id="{50FC5C06-CFAF-ACBB-1616-073C8CE8DC66}"/>
              </a:ext>
            </a:extLst>
          </p:cNvPr>
          <p:cNvSpPr txBox="1">
            <a:spLocks/>
          </p:cNvSpPr>
          <p:nvPr/>
        </p:nvSpPr>
        <p:spPr>
          <a:xfrm>
            <a:off x="2118676" y="315687"/>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Timesheet Inferences </a:t>
            </a:r>
            <a:endParaRPr lang="en-US" sz="2400"/>
          </a:p>
        </p:txBody>
      </p:sp>
    </p:spTree>
    <p:extLst>
      <p:ext uri="{BB962C8B-B14F-4D97-AF65-F5344CB8AC3E}">
        <p14:creationId xmlns:p14="http://schemas.microsoft.com/office/powerpoint/2010/main" val="3131975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71039" y="1457108"/>
            <a:ext cx="7820476" cy="612027"/>
          </a:xfrm>
          <a:prstGeom prst="rect">
            <a:avLst/>
          </a:prstGeom>
          <a:noFill/>
        </p:spPr>
        <p:txBody>
          <a:bodyPr wrap="square" rtlCol="0">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a:lnSpc>
                <a:spcPct val="107000"/>
              </a:lnSpc>
            </a:pPr>
            <a:r>
              <a:rPr lang="en-US" sz="1100" b="1" u="sng">
                <a:latin typeface="Open Sans" panose="020B0606030504020204" pitchFamily="34" charset="0"/>
                <a:ea typeface="Calibri" panose="020F0502020204030204" pitchFamily="34" charset="0"/>
                <a:cs typeface="Times New Roman" panose="02020603050405020304" pitchFamily="18" charset="0"/>
              </a:rPr>
              <a:t>Problem Statement</a:t>
            </a:r>
            <a:endParaRPr lang="en-IN" sz="1100">
              <a:latin typeface="Calibri" panose="020F0502020204030204" pitchFamily="34" charset="0"/>
              <a:ea typeface="Calibri" panose="020F0502020204030204" pitchFamily="34" charset="0"/>
              <a:cs typeface="Times New Roman" panose="02020603050405020304" pitchFamily="18" charset="0"/>
            </a:endParaRPr>
          </a:p>
          <a:p>
            <a:r>
              <a:rPr lang="en-US" sz="1100">
                <a:solidFill>
                  <a:srgbClr val="000000"/>
                </a:solidFill>
                <a:latin typeface="Open Sans" panose="020B0606030504020204" pitchFamily="34" charset="0"/>
                <a:cs typeface="Times New Roman" panose="02020603050405020304" pitchFamily="18" charset="0"/>
              </a:rPr>
              <a:t>Missing printer data, noisy data, and mix-up of prices expressed in different currencies, dimensions / weight / resolution / print speed / power rating in different units, and at times, sparse data.</a:t>
            </a:r>
          </a:p>
        </p:txBody>
      </p:sp>
      <p:pic>
        <p:nvPicPr>
          <p:cNvPr id="3" name="Picture 2">
            <a:extLst>
              <a:ext uri="{FF2B5EF4-FFF2-40B4-BE49-F238E27FC236}">
                <a16:creationId xmlns:a16="http://schemas.microsoft.com/office/drawing/2014/main" id="{2F107E21-6E8C-8010-CD2A-C3D97EFF4190}"/>
              </a:ext>
            </a:extLst>
          </p:cNvPr>
          <p:cNvPicPr>
            <a:picLocks noChangeAspect="1"/>
          </p:cNvPicPr>
          <p:nvPr/>
        </p:nvPicPr>
        <p:blipFill>
          <a:blip r:embed="rId2"/>
          <a:stretch>
            <a:fillRect/>
          </a:stretch>
        </p:blipFill>
        <p:spPr>
          <a:xfrm>
            <a:off x="2051536" y="2183634"/>
            <a:ext cx="7933176" cy="3217260"/>
          </a:xfrm>
          <a:prstGeom prst="rect">
            <a:avLst/>
          </a:prstGeom>
        </p:spPr>
      </p:pic>
      <p:sp>
        <p:nvSpPr>
          <p:cNvPr id="7" name="Title 1">
            <a:extLst>
              <a:ext uri="{FF2B5EF4-FFF2-40B4-BE49-F238E27FC236}">
                <a16:creationId xmlns:a16="http://schemas.microsoft.com/office/drawing/2014/main" id="{7501FC56-20D0-150C-7C72-F59F859D3459}"/>
              </a:ext>
            </a:extLst>
          </p:cNvPr>
          <p:cNvSpPr txBox="1">
            <a:spLocks/>
          </p:cNvSpPr>
          <p:nvPr/>
        </p:nvSpPr>
        <p:spPr>
          <a:xfrm>
            <a:off x="2118676" y="315687"/>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Prediction Models: Summary</a:t>
            </a:r>
            <a:endParaRPr lang="en-US" sz="2400"/>
          </a:p>
        </p:txBody>
      </p:sp>
    </p:spTree>
    <p:extLst>
      <p:ext uri="{BB962C8B-B14F-4D97-AF65-F5344CB8AC3E}">
        <p14:creationId xmlns:p14="http://schemas.microsoft.com/office/powerpoint/2010/main" val="42728088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79EF2C-7469-B946-FF74-997E62A01F30}"/>
              </a:ext>
            </a:extLst>
          </p:cNvPr>
          <p:cNvSpPr>
            <a:spLocks noGrp="1"/>
          </p:cNvSpPr>
          <p:nvPr>
            <p:ph type="body" sz="half" idx="2"/>
          </p:nvPr>
        </p:nvSpPr>
        <p:spPr>
          <a:xfrm>
            <a:off x="2051536" y="1458240"/>
            <a:ext cx="8229600" cy="1147425"/>
          </a:xfrm>
        </p:spPr>
        <p:txBody>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a:lnSpc>
                <a:spcPct val="107000"/>
              </a:lnSpc>
            </a:pPr>
            <a:r>
              <a:rPr lang="en-US" sz="1100" b="1" u="sng">
                <a:solidFill>
                  <a:srgbClr val="000000"/>
                </a:solidFill>
                <a:latin typeface="Open Sans" panose="020B0606030504020204" pitchFamily="34" charset="0"/>
                <a:ea typeface="Calibri" panose="020F0502020204030204" pitchFamily="34" charset="0"/>
                <a:cs typeface="Times New Roman" panose="02020603050405020304" pitchFamily="18" charset="0"/>
              </a:rPr>
              <a:t>Problem Statement</a:t>
            </a:r>
            <a:endParaRPr lang="en-IN"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Open Sans" panose="020B0606030504020204" pitchFamily="34" charset="0"/>
                <a:ea typeface="Calibri" panose="020F0502020204030204" pitchFamily="34" charset="0"/>
                <a:cs typeface="Times New Roman" panose="02020603050405020304" pitchFamily="18" charset="0"/>
              </a:rPr>
              <a:t>Recommendation of Device, which is functionally and technically closest possible to the Reference Device; while satisfying given constraints. </a:t>
            </a:r>
            <a:endParaRPr lang="en-IN"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b="1" u="sng">
                <a:solidFill>
                  <a:srgbClr val="000000"/>
                </a:solidFill>
                <a:latin typeface="Open Sans" panose="020B0606030504020204" pitchFamily="34" charset="0"/>
                <a:ea typeface="Calibri" panose="020F0502020204030204" pitchFamily="34" charset="0"/>
                <a:cs typeface="Times New Roman" panose="02020603050405020304" pitchFamily="18" charset="0"/>
              </a:rPr>
              <a:t>Solution</a:t>
            </a:r>
            <a:endParaRPr lang="en-IN"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a:solidFill>
                  <a:srgbClr val="000000"/>
                </a:solidFill>
                <a:latin typeface="Open Sans" panose="020B0606030504020204" pitchFamily="34" charset="0"/>
                <a:ea typeface="Calibri" panose="020F0502020204030204" pitchFamily="34" charset="0"/>
                <a:cs typeface="Times New Roman" panose="02020603050405020304" pitchFamily="18" charset="0"/>
              </a:rPr>
              <a:t>Recommender, which would suggest an alternative device, based on Multiple-criteria e.g., Price, Make, Age, and Pages printed per minute, Resolution, Device Type, Device Technology, and A4/A3 Support.</a:t>
            </a:r>
            <a:endParaRPr lang="en-IN" sz="110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9E7C792-D3D5-A039-716B-AE6BDF7E5DD0}"/>
              </a:ext>
            </a:extLst>
          </p:cNvPr>
          <p:cNvPicPr>
            <a:picLocks noChangeAspect="1"/>
          </p:cNvPicPr>
          <p:nvPr/>
        </p:nvPicPr>
        <p:blipFill>
          <a:blip r:embed="rId2"/>
          <a:stretch>
            <a:fillRect/>
          </a:stretch>
        </p:blipFill>
        <p:spPr>
          <a:xfrm>
            <a:off x="2051536" y="2708629"/>
            <a:ext cx="8088928" cy="2691135"/>
          </a:xfrm>
          <a:prstGeom prst="rect">
            <a:avLst/>
          </a:prstGeom>
        </p:spPr>
      </p:pic>
      <p:sp>
        <p:nvSpPr>
          <p:cNvPr id="7" name="Title 1">
            <a:extLst>
              <a:ext uri="{FF2B5EF4-FFF2-40B4-BE49-F238E27FC236}">
                <a16:creationId xmlns:a16="http://schemas.microsoft.com/office/drawing/2014/main" id="{0B696771-6A60-6583-88CA-9B59A1384299}"/>
              </a:ext>
            </a:extLst>
          </p:cNvPr>
          <p:cNvSpPr txBox="1">
            <a:spLocks/>
          </p:cNvSpPr>
          <p:nvPr/>
        </p:nvSpPr>
        <p:spPr>
          <a:xfrm>
            <a:off x="2118676" y="315687"/>
            <a:ext cx="8229120" cy="536968"/>
          </a:xfrm>
          <a:prstGeom prst="rect">
            <a:avLst/>
          </a:prstGeom>
        </p:spPr>
        <p:txBody>
          <a:bodyPr lIns="0" tIns="0" rIns="0" bIns="0" anchor="ctr">
            <a:no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a:solidFill>
                  <a:schemeClr val="accent2"/>
                </a:solidFill>
              </a:rPr>
              <a:t>Asset Adviser: Summary</a:t>
            </a:r>
            <a:endParaRPr lang="en-US" sz="2400"/>
          </a:p>
        </p:txBody>
      </p:sp>
    </p:spTree>
    <p:extLst>
      <p:ext uri="{BB962C8B-B14F-4D97-AF65-F5344CB8AC3E}">
        <p14:creationId xmlns:p14="http://schemas.microsoft.com/office/powerpoint/2010/main" val="42129489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8" y="310044"/>
            <a:ext cx="10937344"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Embedded Systems &amp; IoT</a:t>
            </a:r>
            <a:endParaRPr lang="en-US" sz="4267"/>
          </a:p>
        </p:txBody>
      </p:sp>
      <p:graphicFrame>
        <p:nvGraphicFramePr>
          <p:cNvPr id="2" name="Table 2">
            <a:extLst>
              <a:ext uri="{FF2B5EF4-FFF2-40B4-BE49-F238E27FC236}">
                <a16:creationId xmlns:a16="http://schemas.microsoft.com/office/drawing/2014/main" id="{A7CA6D7E-49E9-3EA6-BB29-A1E6CCC1CB3D}"/>
              </a:ext>
            </a:extLst>
          </p:cNvPr>
          <p:cNvGraphicFramePr>
            <a:graphicFrameLocks noGrp="1"/>
          </p:cNvGraphicFramePr>
          <p:nvPr/>
        </p:nvGraphicFramePr>
        <p:xfrm>
          <a:off x="493060" y="1299881"/>
          <a:ext cx="10805681" cy="1505688"/>
        </p:xfrm>
        <a:graphic>
          <a:graphicData uri="http://schemas.openxmlformats.org/drawingml/2006/table">
            <a:tbl>
              <a:tblPr firstRow="1" bandRow="1">
                <a:tableStyleId>{5C22544A-7EE6-4342-B048-85BDC9FD1C3A}</a:tableStyleId>
              </a:tblPr>
              <a:tblGrid>
                <a:gridCol w="1193425">
                  <a:extLst>
                    <a:ext uri="{9D8B030D-6E8A-4147-A177-3AD203B41FA5}">
                      <a16:colId xmlns:a16="http://schemas.microsoft.com/office/drawing/2014/main" val="173315007"/>
                    </a:ext>
                  </a:extLst>
                </a:gridCol>
                <a:gridCol w="4235823">
                  <a:extLst>
                    <a:ext uri="{9D8B030D-6E8A-4147-A177-3AD203B41FA5}">
                      <a16:colId xmlns:a16="http://schemas.microsoft.com/office/drawing/2014/main" val="3696597127"/>
                    </a:ext>
                  </a:extLst>
                </a:gridCol>
                <a:gridCol w="3139024">
                  <a:extLst>
                    <a:ext uri="{9D8B030D-6E8A-4147-A177-3AD203B41FA5}">
                      <a16:colId xmlns:a16="http://schemas.microsoft.com/office/drawing/2014/main" val="3746658025"/>
                    </a:ext>
                  </a:extLst>
                </a:gridCol>
                <a:gridCol w="2237409">
                  <a:extLst>
                    <a:ext uri="{9D8B030D-6E8A-4147-A177-3AD203B41FA5}">
                      <a16:colId xmlns:a16="http://schemas.microsoft.com/office/drawing/2014/main" val="2182802604"/>
                    </a:ext>
                  </a:extLst>
                </a:gridCol>
              </a:tblGrid>
              <a:tr h="510888">
                <a:tc>
                  <a:txBody>
                    <a:bodyPr/>
                    <a:lstStyle/>
                    <a:p>
                      <a:pPr algn="ctr"/>
                      <a:r>
                        <a:rPr lang="en-US" sz="1900"/>
                        <a:t>Line Item</a:t>
                      </a:r>
                    </a:p>
                  </a:txBody>
                  <a:tcPr marL="121920" marR="121920" marT="60960" marB="60960"/>
                </a:tc>
                <a:tc>
                  <a:txBody>
                    <a:bodyPr/>
                    <a:lstStyle/>
                    <a:p>
                      <a:pPr algn="ctr"/>
                      <a:r>
                        <a:rPr lang="en-US" sz="1900"/>
                        <a:t>Name of Project</a:t>
                      </a:r>
                    </a:p>
                  </a:txBody>
                  <a:tcPr marL="121920" marR="121920" marT="60960" marB="60960"/>
                </a:tc>
                <a:tc>
                  <a:txBody>
                    <a:bodyPr/>
                    <a:lstStyle/>
                    <a:p>
                      <a:pPr algn="ctr"/>
                      <a:r>
                        <a:rPr lang="en-US" sz="1900"/>
                        <a:t>Industry Domain</a:t>
                      </a:r>
                    </a:p>
                  </a:txBody>
                  <a:tcPr marL="121920" marR="121920" marT="60960" marB="60960"/>
                </a:tc>
                <a:tc>
                  <a:txBody>
                    <a:bodyPr/>
                    <a:lstStyle/>
                    <a:p>
                      <a:pPr algn="ctr"/>
                      <a:r>
                        <a:rPr lang="en-US" sz="1900"/>
                        <a:t>Status</a:t>
                      </a:r>
                    </a:p>
                  </a:txBody>
                  <a:tcPr marL="121920" marR="121920" marT="60960" marB="60960"/>
                </a:tc>
                <a:extLst>
                  <a:ext uri="{0D108BD9-81ED-4DB2-BD59-A6C34878D82A}">
                    <a16:rowId xmlns:a16="http://schemas.microsoft.com/office/drawing/2014/main" val="2893539316"/>
                  </a:ext>
                </a:extLst>
              </a:tr>
              <a:tr h="497400">
                <a:tc>
                  <a:txBody>
                    <a:bodyPr/>
                    <a:lstStyle/>
                    <a:p>
                      <a:r>
                        <a:rPr lang="en-US" sz="1800"/>
                        <a:t>1</a:t>
                      </a:r>
                    </a:p>
                  </a:txBody>
                  <a:tcPr marL="121920" marR="121920" marT="60960" marB="60960"/>
                </a:tc>
                <a:tc>
                  <a:txBody>
                    <a:bodyPr/>
                    <a:lstStyle/>
                    <a:p>
                      <a:r>
                        <a:rPr lang="en-US" sz="1800"/>
                        <a:t>HP Device Common Firmware</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2104484225"/>
                  </a:ext>
                </a:extLst>
              </a:tr>
              <a:tr h="497400">
                <a:tc>
                  <a:txBody>
                    <a:bodyPr/>
                    <a:lstStyle/>
                    <a:p>
                      <a:r>
                        <a:rPr lang="en-US" sz="1800"/>
                        <a:t>2</a:t>
                      </a:r>
                    </a:p>
                  </a:txBody>
                  <a:tcPr marL="121920" marR="121920" marT="60960" marB="60960"/>
                </a:tc>
                <a:tc>
                  <a:txBody>
                    <a:bodyPr/>
                    <a:lstStyle/>
                    <a:p>
                      <a:pPr lvl="0">
                        <a:buNone/>
                      </a:pPr>
                      <a:r>
                        <a:rPr lang="en-US" sz="1800" kern="1200" noProof="0">
                          <a:solidFill>
                            <a:schemeClr val="dk1"/>
                          </a:solidFill>
                          <a:latin typeface="+mn-lt"/>
                          <a:ea typeface="+mn-ea"/>
                          <a:cs typeface="+mn-cs"/>
                        </a:rPr>
                        <a:t>HP Print At Your Service</a:t>
                      </a:r>
                      <a:endParaRPr lang="en-US" sz="1800" kern="1200">
                        <a:solidFill>
                          <a:schemeClr val="dk1"/>
                        </a:solidFill>
                        <a:latin typeface="+mn-lt"/>
                        <a:ea typeface="+mn-ea"/>
                        <a:cs typeface="+mn-cs"/>
                      </a:endParaRPr>
                    </a:p>
                  </a:txBody>
                  <a:tcPr marL="121920" marR="121920" marT="60960" marB="60960"/>
                </a:tc>
                <a:tc>
                  <a:txBody>
                    <a:bodyPr/>
                    <a:lstStyle/>
                    <a:p>
                      <a:r>
                        <a:rPr lang="en-US" sz="1800"/>
                        <a:t>Printing </a:t>
                      </a:r>
                    </a:p>
                  </a:txBody>
                  <a:tcPr marL="121920" marR="121920" marT="60960" marB="60960"/>
                </a:tc>
                <a:tc>
                  <a:txBody>
                    <a:bodyPr/>
                    <a:lstStyle/>
                    <a:p>
                      <a:r>
                        <a:rPr lang="en-US" sz="1800"/>
                        <a:t>Delivered</a:t>
                      </a:r>
                    </a:p>
                  </a:txBody>
                  <a:tcPr marL="121920" marR="121920" marT="60960" marB="60960"/>
                </a:tc>
                <a:extLst>
                  <a:ext uri="{0D108BD9-81ED-4DB2-BD59-A6C34878D82A}">
                    <a16:rowId xmlns:a16="http://schemas.microsoft.com/office/drawing/2014/main" val="1699827243"/>
                  </a:ext>
                </a:extLst>
              </a:tr>
            </a:tbl>
          </a:graphicData>
        </a:graphic>
      </p:graphicFrame>
    </p:spTree>
    <p:extLst>
      <p:ext uri="{BB962C8B-B14F-4D97-AF65-F5344CB8AC3E}">
        <p14:creationId xmlns:p14="http://schemas.microsoft.com/office/powerpoint/2010/main" val="13067755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Embedded Systems &amp; IoT – </a:t>
            </a:r>
            <a:r>
              <a:rPr lang="en-US" sz="2667" b="1">
                <a:solidFill>
                  <a:srgbClr val="000000"/>
                </a:solidFill>
                <a:latin typeface="Montserrat ExtraBold"/>
                <a:ea typeface="Lato"/>
                <a:cs typeface="Lato"/>
              </a:rPr>
              <a:t>Key technologies</a:t>
            </a:r>
            <a:endParaRPr lang="en-US" sz="2667" b="1">
              <a:solidFill>
                <a:srgbClr val="000000"/>
              </a:solidFill>
              <a:latin typeface="Montserrat ExtraBold" pitchFamily="2" charset="77"/>
              <a:ea typeface="Lato"/>
              <a:cs typeface="Lato"/>
            </a:endParaRPr>
          </a:p>
        </p:txBody>
      </p:sp>
      <p:graphicFrame>
        <p:nvGraphicFramePr>
          <p:cNvPr id="4" name="Table 4">
            <a:extLst>
              <a:ext uri="{FF2B5EF4-FFF2-40B4-BE49-F238E27FC236}">
                <a16:creationId xmlns:a16="http://schemas.microsoft.com/office/drawing/2014/main" id="{58527DB6-9D0F-8DE5-8901-7A31D8DA2EDA}"/>
              </a:ext>
            </a:extLst>
          </p:cNvPr>
          <p:cNvGraphicFramePr>
            <a:graphicFrameLocks noGrp="1"/>
          </p:cNvGraphicFramePr>
          <p:nvPr/>
        </p:nvGraphicFramePr>
        <p:xfrm>
          <a:off x="1753451" y="1627776"/>
          <a:ext cx="8147895" cy="1318905"/>
        </p:xfrm>
        <a:graphic>
          <a:graphicData uri="http://schemas.openxmlformats.org/drawingml/2006/table">
            <a:tbl>
              <a:tblPr firstRow="1" bandRow="1">
                <a:tableStyleId>{5940675A-B579-460E-94D1-54222C63F5DA}</a:tableStyleId>
              </a:tblPr>
              <a:tblGrid>
                <a:gridCol w="2715965">
                  <a:extLst>
                    <a:ext uri="{9D8B030D-6E8A-4147-A177-3AD203B41FA5}">
                      <a16:colId xmlns:a16="http://schemas.microsoft.com/office/drawing/2014/main" val="4204437517"/>
                    </a:ext>
                  </a:extLst>
                </a:gridCol>
                <a:gridCol w="2715965">
                  <a:extLst>
                    <a:ext uri="{9D8B030D-6E8A-4147-A177-3AD203B41FA5}">
                      <a16:colId xmlns:a16="http://schemas.microsoft.com/office/drawing/2014/main" val="140489547"/>
                    </a:ext>
                  </a:extLst>
                </a:gridCol>
                <a:gridCol w="2715965">
                  <a:extLst>
                    <a:ext uri="{9D8B030D-6E8A-4147-A177-3AD203B41FA5}">
                      <a16:colId xmlns:a16="http://schemas.microsoft.com/office/drawing/2014/main" val="2952561409"/>
                    </a:ext>
                  </a:extLst>
                </a:gridCol>
              </a:tblGrid>
              <a:tr h="678656">
                <a:tc>
                  <a:txBody>
                    <a:bodyPr/>
                    <a:lstStyle/>
                    <a:p>
                      <a:endParaRPr lang="en-US" sz="1800"/>
                    </a:p>
                  </a:txBody>
                  <a:tcPr marL="121920" marR="121920" marT="121920" marB="121920"/>
                </a:tc>
                <a:tc>
                  <a:txBody>
                    <a:bodyPr/>
                    <a:lstStyle/>
                    <a:p>
                      <a:pPr lvl="0">
                        <a:buNone/>
                      </a:pPr>
                      <a:endParaRPr lang="en-US" sz="1800"/>
                    </a:p>
                  </a:txBody>
                  <a:tcPr marL="121920" marR="121920" marT="60960" marB="60960"/>
                </a:tc>
                <a:tc>
                  <a:txBody>
                    <a:bodyPr/>
                    <a:lstStyle/>
                    <a:p>
                      <a:endParaRPr lang="en-US" sz="1800"/>
                    </a:p>
                  </a:txBody>
                  <a:tcPr marL="121920" marR="121920" marT="60960" marB="60960"/>
                </a:tc>
                <a:extLst>
                  <a:ext uri="{0D108BD9-81ED-4DB2-BD59-A6C34878D82A}">
                    <a16:rowId xmlns:a16="http://schemas.microsoft.com/office/drawing/2014/main" val="2743351099"/>
                  </a:ext>
                </a:extLst>
              </a:tr>
              <a:tr h="640249">
                <a:tc>
                  <a:txBody>
                    <a:bodyPr/>
                    <a:lstStyle/>
                    <a:p>
                      <a:endParaRPr lang="en-US" sz="1800"/>
                    </a:p>
                  </a:txBody>
                  <a:tcPr marL="182880" marR="182880" marT="182880" marB="182880"/>
                </a:tc>
                <a:tc>
                  <a:txBody>
                    <a:bodyPr/>
                    <a:lstStyle/>
                    <a:p>
                      <a:pPr lvl="0">
                        <a:buNone/>
                      </a:pPr>
                      <a:endParaRPr lang="en-US" sz="1800"/>
                    </a:p>
                  </a:txBody>
                  <a:tcPr marL="182880" marR="182880" marT="182880" marB="182880"/>
                </a:tc>
                <a:tc>
                  <a:txBody>
                    <a:bodyPr/>
                    <a:lstStyle/>
                    <a:p>
                      <a:endParaRPr lang="en-US" sz="1800"/>
                    </a:p>
                  </a:txBody>
                  <a:tcPr marL="182880" marR="182880" marT="182880" marB="182880"/>
                </a:tc>
                <a:extLst>
                  <a:ext uri="{0D108BD9-81ED-4DB2-BD59-A6C34878D82A}">
                    <a16:rowId xmlns:a16="http://schemas.microsoft.com/office/drawing/2014/main" val="3880319779"/>
                  </a:ext>
                </a:extLst>
              </a:tr>
            </a:tbl>
          </a:graphicData>
        </a:graphic>
      </p:graphicFrame>
      <p:pic>
        <p:nvPicPr>
          <p:cNvPr id="5" name="Picture 5" descr="A picture containing text, clipart&#10;&#10;Description automatically generated">
            <a:extLst>
              <a:ext uri="{FF2B5EF4-FFF2-40B4-BE49-F238E27FC236}">
                <a16:creationId xmlns:a16="http://schemas.microsoft.com/office/drawing/2014/main" id="{9B786483-9636-0B85-2F85-56AC86ACE5F0}"/>
              </a:ext>
            </a:extLst>
          </p:cNvPr>
          <p:cNvPicPr>
            <a:picLocks noChangeAspect="1"/>
          </p:cNvPicPr>
          <p:nvPr/>
        </p:nvPicPr>
        <p:blipFill>
          <a:blip r:embed="rId3"/>
          <a:stretch>
            <a:fillRect/>
          </a:stretch>
        </p:blipFill>
        <p:spPr>
          <a:xfrm>
            <a:off x="4541896" y="1632421"/>
            <a:ext cx="568208" cy="658049"/>
          </a:xfrm>
          <a:prstGeom prst="rect">
            <a:avLst/>
          </a:prstGeom>
        </p:spPr>
      </p:pic>
      <p:pic>
        <p:nvPicPr>
          <p:cNvPr id="6" name="Graphic 7">
            <a:extLst>
              <a:ext uri="{FF2B5EF4-FFF2-40B4-BE49-F238E27FC236}">
                <a16:creationId xmlns:a16="http://schemas.microsoft.com/office/drawing/2014/main" id="{85C26B18-A6EE-657D-8A8F-C780657BC0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2460" y="1622720"/>
            <a:ext cx="619009" cy="639819"/>
          </a:xfrm>
          <a:prstGeom prst="rect">
            <a:avLst/>
          </a:prstGeom>
        </p:spPr>
      </p:pic>
      <p:pic>
        <p:nvPicPr>
          <p:cNvPr id="8" name="Picture 8" descr="Icon&#10;&#10;Description automatically generated">
            <a:extLst>
              <a:ext uri="{FF2B5EF4-FFF2-40B4-BE49-F238E27FC236}">
                <a16:creationId xmlns:a16="http://schemas.microsoft.com/office/drawing/2014/main" id="{D7D3EF3B-C7C8-94E0-3170-0448CFD0431B}"/>
              </a:ext>
            </a:extLst>
          </p:cNvPr>
          <p:cNvPicPr>
            <a:picLocks noChangeAspect="1"/>
          </p:cNvPicPr>
          <p:nvPr/>
        </p:nvPicPr>
        <p:blipFill>
          <a:blip r:embed="rId6"/>
          <a:stretch>
            <a:fillRect/>
          </a:stretch>
        </p:blipFill>
        <p:spPr>
          <a:xfrm>
            <a:off x="7229122" y="1667463"/>
            <a:ext cx="828793" cy="569148"/>
          </a:xfrm>
          <a:prstGeom prst="rect">
            <a:avLst/>
          </a:prstGeom>
        </p:spPr>
      </p:pic>
      <p:pic>
        <p:nvPicPr>
          <p:cNvPr id="9" name="Picture 9">
            <a:extLst>
              <a:ext uri="{FF2B5EF4-FFF2-40B4-BE49-F238E27FC236}">
                <a16:creationId xmlns:a16="http://schemas.microsoft.com/office/drawing/2014/main" id="{F8518BC8-DA19-44B0-6A83-65764510CEC6}"/>
              </a:ext>
            </a:extLst>
          </p:cNvPr>
          <p:cNvPicPr>
            <a:picLocks noChangeAspect="1"/>
          </p:cNvPicPr>
          <p:nvPr/>
        </p:nvPicPr>
        <p:blipFill rotWithShape="1">
          <a:blip r:embed="rId7"/>
          <a:srcRect l="13882" t="13761" r="9511" b="17431"/>
          <a:stretch/>
        </p:blipFill>
        <p:spPr>
          <a:xfrm>
            <a:off x="7230533" y="2335595"/>
            <a:ext cx="1108640" cy="567405"/>
          </a:xfrm>
          <a:prstGeom prst="rect">
            <a:avLst/>
          </a:prstGeom>
        </p:spPr>
      </p:pic>
      <p:pic>
        <p:nvPicPr>
          <p:cNvPr id="10" name="Picture 10" descr="Logo, company name&#10;&#10;Description automatically generated">
            <a:extLst>
              <a:ext uri="{FF2B5EF4-FFF2-40B4-BE49-F238E27FC236}">
                <a16:creationId xmlns:a16="http://schemas.microsoft.com/office/drawing/2014/main" id="{9547BC76-2386-3B61-760E-2467C7610FE7}"/>
              </a:ext>
            </a:extLst>
          </p:cNvPr>
          <p:cNvPicPr>
            <a:picLocks noChangeAspect="1"/>
          </p:cNvPicPr>
          <p:nvPr/>
        </p:nvPicPr>
        <p:blipFill rotWithShape="1">
          <a:blip r:embed="rId8"/>
          <a:srcRect t="30916" r="257" b="32534"/>
          <a:stretch/>
        </p:blipFill>
        <p:spPr>
          <a:xfrm>
            <a:off x="1802459" y="2378782"/>
            <a:ext cx="2001904" cy="523629"/>
          </a:xfrm>
          <a:prstGeom prst="rect">
            <a:avLst/>
          </a:prstGeom>
        </p:spPr>
      </p:pic>
      <p:pic>
        <p:nvPicPr>
          <p:cNvPr id="12" name="Picture 54" descr="Logo, company name&#10;&#10;Description automatically generated">
            <a:extLst>
              <a:ext uri="{FF2B5EF4-FFF2-40B4-BE49-F238E27FC236}">
                <a16:creationId xmlns:a16="http://schemas.microsoft.com/office/drawing/2014/main" id="{4D333AEC-9415-74E8-356C-526662448879}"/>
              </a:ext>
            </a:extLst>
          </p:cNvPr>
          <p:cNvPicPr>
            <a:picLocks noChangeAspect="1"/>
          </p:cNvPicPr>
          <p:nvPr/>
        </p:nvPicPr>
        <p:blipFill rotWithShape="1">
          <a:blip r:embed="rId9"/>
          <a:srcRect l="8864" t="10156" r="8553" b="10938"/>
          <a:stretch/>
        </p:blipFill>
        <p:spPr>
          <a:xfrm>
            <a:off x="4541661" y="2313518"/>
            <a:ext cx="947041" cy="614583"/>
          </a:xfrm>
          <a:prstGeom prst="rect">
            <a:avLst/>
          </a:prstGeom>
        </p:spPr>
      </p:pic>
    </p:spTree>
    <p:extLst>
      <p:ext uri="{BB962C8B-B14F-4D97-AF65-F5344CB8AC3E}">
        <p14:creationId xmlns:p14="http://schemas.microsoft.com/office/powerpoint/2010/main" val="36312511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HP Device Common Firmware </a:t>
            </a:r>
            <a:endParaRPr lang="en-US" sz="3600"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91272" y="1146148"/>
            <a:ext cx="10913168" cy="5574176"/>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0070C0"/>
                </a:solidFill>
                <a:latin typeface="Century Gothic"/>
                <a:ea typeface="Lato"/>
                <a:cs typeface="Lato"/>
              </a:rPr>
              <a:t>Team Size:</a:t>
            </a:r>
            <a:r>
              <a:rPr lang="en-IN" sz="1600" b="1">
                <a:solidFill>
                  <a:srgbClr val="0070C0"/>
                </a:solidFill>
                <a:latin typeface="Century Gothic"/>
                <a:ea typeface="Lato"/>
                <a:cs typeface="Segoe UI"/>
              </a:rPr>
              <a:t> 46+</a:t>
            </a:r>
            <a:r>
              <a:rPr lang="en-IN" sz="1600">
                <a:solidFill>
                  <a:srgbClr val="0070C0"/>
                </a:solidFill>
                <a:latin typeface="Century Gothic"/>
                <a:ea typeface="Lato"/>
                <a:cs typeface="Segoe UI"/>
              </a:rPr>
              <a:t>| </a:t>
            </a:r>
            <a:r>
              <a:rPr lang="en-IN" sz="1600">
                <a:solidFill>
                  <a:srgbClr val="0070C0"/>
                </a:solidFill>
                <a:latin typeface="Century Gothic"/>
                <a:ea typeface="Lato"/>
                <a:cs typeface="Lato"/>
              </a:rPr>
              <a:t>Duration:</a:t>
            </a:r>
            <a:r>
              <a:rPr lang="en-IN" sz="1600" b="1">
                <a:solidFill>
                  <a:srgbClr val="0070C0"/>
                </a:solidFill>
                <a:latin typeface="Century Gothic"/>
                <a:ea typeface="Lato"/>
                <a:cs typeface="Segoe UI"/>
              </a:rPr>
              <a:t> 3+ years </a:t>
            </a:r>
            <a:r>
              <a:rPr lang="en-IN" sz="1600">
                <a:solidFill>
                  <a:srgbClr val="0070C0"/>
                </a:solidFill>
                <a:latin typeface="Century Gothic"/>
                <a:ea typeface="Lato"/>
                <a:cs typeface="Lato"/>
              </a:rPr>
              <a:t>|</a:t>
            </a:r>
            <a:r>
              <a:rPr lang="en-IN" sz="1600" b="1">
                <a:solidFill>
                  <a:srgbClr val="0070C0"/>
                </a:solidFill>
                <a:latin typeface="Century Gothic"/>
                <a:ea typeface="Lato"/>
                <a:cs typeface="Lato"/>
              </a:rPr>
              <a:t> </a:t>
            </a:r>
            <a:r>
              <a:rPr lang="en-IN" sz="1600" b="1">
                <a:solidFill>
                  <a:srgbClr val="0070C0"/>
                </a:solidFill>
                <a:latin typeface="Century Gothic"/>
                <a:ea typeface="Lato"/>
                <a:cs typeface="Segoe UI"/>
              </a:rPr>
              <a:t>Active</a:t>
            </a:r>
            <a:endParaRPr lang="en-IN" sz="1600">
              <a:solidFill>
                <a:srgbClr val="0070C0"/>
              </a:solidFill>
              <a:latin typeface="Century Gothic"/>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Project Background: </a:t>
            </a:r>
            <a:endParaRPr lang="en-US" sz="1600">
              <a:solidFill>
                <a:srgbClr val="000000"/>
              </a:solidFill>
              <a:latin typeface="Segoe UI"/>
              <a:ea typeface="Lato"/>
              <a:cs typeface="Segoe UI"/>
            </a:endParaRPr>
          </a:p>
          <a:p>
            <a:pPr>
              <a:defRPr sz="1300">
                <a:latin typeface="Open Sans"/>
                <a:ea typeface="Open Sans"/>
                <a:cs typeface="Open Sans"/>
                <a:sym typeface="Open Sans"/>
              </a:defRPr>
            </a:pPr>
            <a:r>
              <a:rPr lang="en-IN" sz="1467">
                <a:solidFill>
                  <a:srgbClr val="000000"/>
                </a:solidFill>
                <a:latin typeface="Calibri"/>
                <a:ea typeface="Calibri"/>
                <a:cs typeface="Calibri"/>
              </a:rPr>
              <a:t>The device common firmware platform is a global HP project that applies one firmware code across all the HP devices from small business to large format market. Our team assists HP in delivering the foundations and capabilities in several key modules. </a:t>
            </a:r>
          </a:p>
          <a:p>
            <a:pPr>
              <a:defRPr sz="1300">
                <a:latin typeface="Open Sans"/>
                <a:ea typeface="Open Sans"/>
                <a:cs typeface="Open Sans"/>
                <a:sym typeface="Open Sans"/>
              </a:defRPr>
            </a:pPr>
            <a:endParaRPr lang="en-IN" sz="1600">
              <a:solidFill>
                <a:srgbClr val="000000"/>
              </a:solidFill>
              <a:latin typeface="Segoe UI"/>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Century Gothic"/>
                <a:ea typeface="Lato"/>
                <a:cs typeface="Lato"/>
              </a:rPr>
              <a:t>Solution In Time Tec Offered:</a:t>
            </a:r>
            <a:r>
              <a:rPr lang="en-IN" sz="1600">
                <a:solidFill>
                  <a:srgbClr val="0070C0"/>
                </a:solidFill>
                <a:latin typeface="Century Gothic"/>
                <a:ea typeface="Lato"/>
                <a:cs typeface="Lato"/>
              </a:rPr>
              <a:t> </a:t>
            </a:r>
          </a:p>
          <a:p>
            <a:pPr>
              <a:spcBef>
                <a:spcPts val="711"/>
              </a:spcBef>
              <a:spcAft>
                <a:spcPts val="0"/>
              </a:spcAft>
              <a:defRPr sz="1300">
                <a:latin typeface="Open Sans"/>
                <a:ea typeface="Open Sans"/>
                <a:cs typeface="Open Sans"/>
                <a:sym typeface="Open Sans"/>
              </a:defRPr>
            </a:pPr>
            <a:r>
              <a:rPr lang="en-IN" sz="1467">
                <a:solidFill>
                  <a:srgbClr val="000000"/>
                </a:solidFill>
                <a:latin typeface="Calibri"/>
                <a:ea typeface="Calibri"/>
                <a:cs typeface="Calibri"/>
              </a:rPr>
              <a:t>Our areas of expertise include the development of firmware (FM) and software development kits (SDK) for HP imaging and printing devices. </a:t>
            </a:r>
            <a:endParaRPr lang="en-IN" sz="1733"/>
          </a:p>
          <a:p>
            <a:pPr marL="228594" indent="-228594">
              <a:buFont typeface="Arial"/>
              <a:buChar char="•"/>
              <a:defRPr sz="1300">
                <a:latin typeface="Open Sans"/>
                <a:ea typeface="Open Sans"/>
                <a:cs typeface="Open Sans"/>
                <a:sym typeface="Open Sans"/>
              </a:defRPr>
            </a:pPr>
            <a:r>
              <a:rPr lang="en-IN" sz="1467">
                <a:solidFill>
                  <a:srgbClr val="000000"/>
                </a:solidFill>
                <a:latin typeface="Calibri"/>
                <a:ea typeface="Calibri"/>
                <a:cs typeface="Calibri"/>
              </a:rPr>
              <a:t>We integrate a web server within the device so that it may be configured via the network using a standard web browser. </a:t>
            </a:r>
            <a:endParaRPr lang="en-IN" sz="1733">
              <a:solidFill>
                <a:srgbClr val="474C53"/>
              </a:solidFill>
              <a:latin typeface="Open Sans"/>
              <a:ea typeface="Open Sans"/>
              <a:cs typeface="Open Sans"/>
            </a:endParaRPr>
          </a:p>
          <a:p>
            <a:pPr marL="228594" indent="-228594">
              <a:buFont typeface="Arial"/>
              <a:buChar char="•"/>
              <a:defRPr sz="1300">
                <a:latin typeface="Open Sans"/>
                <a:ea typeface="Open Sans"/>
                <a:cs typeface="Open Sans"/>
                <a:sym typeface="Open Sans"/>
              </a:defRPr>
            </a:pPr>
            <a:r>
              <a:rPr lang="en-IN" sz="1467">
                <a:solidFill>
                  <a:srgbClr val="000000"/>
                </a:solidFill>
                <a:latin typeface="Calibri"/>
                <a:ea typeface="Calibri"/>
                <a:cs typeface="Calibri"/>
              </a:rPr>
              <a:t>We provide a core view framework that offers infrastructure to support all user interfaces across all products. </a:t>
            </a:r>
            <a:endParaRPr lang="en-IN" sz="1733">
              <a:solidFill>
                <a:srgbClr val="474C53"/>
              </a:solidFill>
              <a:latin typeface="Open Sans"/>
              <a:ea typeface="Open Sans"/>
              <a:cs typeface="Open Sans"/>
            </a:endParaRPr>
          </a:p>
          <a:p>
            <a:pPr marL="228594" indent="-228594">
              <a:buFont typeface="Arial"/>
              <a:buChar char="•"/>
              <a:defRPr sz="1300">
                <a:latin typeface="Open Sans"/>
                <a:ea typeface="Open Sans"/>
                <a:cs typeface="Open Sans"/>
                <a:sym typeface="Open Sans"/>
              </a:defRPr>
            </a:pPr>
            <a:r>
              <a:rPr lang="en-IN" sz="1467">
                <a:solidFill>
                  <a:srgbClr val="000000"/>
                </a:solidFill>
                <a:latin typeface="Calibri"/>
                <a:ea typeface="Calibri"/>
                <a:cs typeface="Calibri"/>
              </a:rPr>
              <a:t>We create walk up features and build components to assist client in comprehending and troubleshooting HP device system conditions. </a:t>
            </a:r>
            <a:endParaRPr lang="en-IN" sz="1733">
              <a:solidFill>
                <a:srgbClr val="474C53"/>
              </a:solidFill>
              <a:latin typeface="Open Sans"/>
              <a:ea typeface="Open Sans"/>
              <a:cs typeface="Open Sans"/>
            </a:endParaRPr>
          </a:p>
          <a:p>
            <a:pPr marL="228594" indent="-228594">
              <a:buFont typeface="Arial"/>
              <a:buChar char="•"/>
              <a:defRPr sz="1300">
                <a:latin typeface="Open Sans"/>
                <a:ea typeface="Open Sans"/>
                <a:cs typeface="Open Sans"/>
                <a:sym typeface="Open Sans"/>
              </a:defRPr>
            </a:pPr>
            <a:r>
              <a:rPr lang="en-IN" sz="1467">
                <a:solidFill>
                  <a:srgbClr val="000000"/>
                </a:solidFill>
                <a:latin typeface="Calibri"/>
                <a:ea typeface="Calibri"/>
                <a:cs typeface="Calibri"/>
              </a:rPr>
              <a:t>We help our client in all phases of software development, be it design, development, E2E testing, or support.</a:t>
            </a:r>
            <a:endParaRPr lang="en-IN" sz="1733">
              <a:solidFill>
                <a:srgbClr val="474C53"/>
              </a:solidFill>
              <a:latin typeface="Open Sans"/>
              <a:ea typeface="Open Sans"/>
              <a:cs typeface="Open Sans"/>
            </a:endParaRPr>
          </a:p>
          <a:p>
            <a:pPr marL="228594" indent="-228594">
              <a:buFont typeface="Arial"/>
              <a:buChar char="•"/>
              <a:defRPr sz="1300">
                <a:latin typeface="Open Sans"/>
                <a:ea typeface="Open Sans"/>
                <a:cs typeface="Open Sans"/>
                <a:sym typeface="Open Sans"/>
              </a:defRPr>
            </a:pPr>
            <a:endParaRPr lang="en-IN" sz="1467">
              <a:solidFill>
                <a:srgbClr val="000000"/>
              </a:solidFill>
              <a:latin typeface="Calibri"/>
              <a:ea typeface="Lato"/>
              <a:cs typeface="Calibri"/>
            </a:endParaRPr>
          </a:p>
          <a:p>
            <a:pPr>
              <a:defRPr sz="1300">
                <a:latin typeface="Open Sans"/>
                <a:ea typeface="Open Sans"/>
                <a:cs typeface="Open Sans"/>
                <a:sym typeface="Open Sans"/>
              </a:defRPr>
            </a:pPr>
            <a:r>
              <a:rPr lang="en-IN" sz="1600" b="1">
                <a:solidFill>
                  <a:srgbClr val="000000"/>
                </a:solidFill>
                <a:latin typeface="Century Gothic"/>
                <a:ea typeface="Lato"/>
                <a:cs typeface="Calibri"/>
              </a:rPr>
              <a:t>Outcome:</a:t>
            </a:r>
            <a:endParaRPr lang="en-IN" sz="1733">
              <a:solidFill>
                <a:srgbClr val="474C53"/>
              </a:solidFill>
              <a:latin typeface="Open Sans"/>
              <a:ea typeface="Open Sans"/>
              <a:cs typeface="Open Sans"/>
            </a:endParaRPr>
          </a:p>
          <a:p>
            <a:pPr>
              <a:defRPr sz="1300">
                <a:latin typeface="Open Sans"/>
                <a:ea typeface="Open Sans"/>
                <a:cs typeface="Open Sans"/>
                <a:sym typeface="Open Sans"/>
              </a:defRPr>
            </a:pPr>
            <a:r>
              <a:rPr lang="en-IN" sz="1467">
                <a:solidFill>
                  <a:srgbClr val="000000"/>
                </a:solidFill>
                <a:latin typeface="Calibri"/>
                <a:cs typeface="Calibri"/>
              </a:rPr>
              <a:t>In Time Tec takes full ownership of the module assigned – and recommends new design, features on an ongoing basis. Key highlights - </a:t>
            </a:r>
          </a:p>
          <a:p>
            <a:pPr>
              <a:defRPr sz="1300">
                <a:latin typeface="Open Sans"/>
                <a:ea typeface="Open Sans"/>
                <a:cs typeface="Open Sans"/>
                <a:sym typeface="Open Sans"/>
              </a:defRPr>
            </a:pPr>
            <a:r>
              <a:rPr lang="en-IN" sz="1467">
                <a:solidFill>
                  <a:srgbClr val="000000"/>
                </a:solidFill>
                <a:latin typeface="Calibri"/>
                <a:cs typeface="Calibri"/>
              </a:rPr>
              <a:t>1. Highest quality release for Beta (every quarter) for both E2 Firmware &amp; SDK with a 97% pass rate</a:t>
            </a:r>
          </a:p>
          <a:p>
            <a:pPr>
              <a:defRPr sz="1300">
                <a:latin typeface="Open Sans"/>
                <a:ea typeface="Open Sans"/>
                <a:cs typeface="Open Sans"/>
                <a:sym typeface="Open Sans"/>
              </a:defRPr>
            </a:pPr>
            <a:r>
              <a:rPr lang="en-IN" sz="1467">
                <a:solidFill>
                  <a:srgbClr val="000000"/>
                </a:solidFill>
                <a:latin typeface="Calibri"/>
                <a:cs typeface="Calibri"/>
              </a:rPr>
              <a:t>2. Own the overall work so that HP employees can concentrate on crucial tasks</a:t>
            </a:r>
          </a:p>
          <a:p>
            <a:pPr>
              <a:defRPr sz="1300">
                <a:latin typeface="Open Sans"/>
                <a:ea typeface="Open Sans"/>
                <a:cs typeface="Open Sans"/>
                <a:sym typeface="Open Sans"/>
              </a:defRPr>
            </a:pPr>
            <a:r>
              <a:rPr lang="en-IN" sz="1467">
                <a:solidFill>
                  <a:srgbClr val="000000"/>
                </a:solidFill>
                <a:latin typeface="Calibri"/>
                <a:cs typeface="Calibri"/>
              </a:rPr>
              <a:t>   - In Time Tec Tech Leads / Architects drive the work while HP validates and approves the approaches</a:t>
            </a:r>
          </a:p>
          <a:p>
            <a:pPr>
              <a:defRPr sz="1300">
                <a:latin typeface="Open Sans"/>
                <a:ea typeface="Open Sans"/>
                <a:cs typeface="Open Sans"/>
                <a:sym typeface="Open Sans"/>
              </a:defRPr>
            </a:pPr>
            <a:r>
              <a:rPr lang="en-IN" sz="1467">
                <a:solidFill>
                  <a:srgbClr val="000000"/>
                </a:solidFill>
                <a:latin typeface="Calibri"/>
                <a:cs typeface="Calibri"/>
              </a:rPr>
              <a:t>3. In Time Tec has added buffer resources with various skills across many streams</a:t>
            </a:r>
          </a:p>
          <a:p>
            <a:pPr>
              <a:defRPr sz="1300">
                <a:latin typeface="Open Sans"/>
                <a:ea typeface="Open Sans"/>
                <a:cs typeface="Open Sans"/>
                <a:sym typeface="Open Sans"/>
              </a:defRPr>
            </a:pPr>
            <a:r>
              <a:rPr lang="en-IN" sz="1467">
                <a:solidFill>
                  <a:srgbClr val="000000"/>
                </a:solidFill>
                <a:latin typeface="Calibri"/>
                <a:cs typeface="Calibri"/>
              </a:rPr>
              <a:t>   - Assist in maintaining the velocity</a:t>
            </a:r>
          </a:p>
          <a:p>
            <a:pPr>
              <a:defRPr sz="1300">
                <a:latin typeface="Open Sans"/>
                <a:ea typeface="Open Sans"/>
                <a:cs typeface="Open Sans"/>
                <a:sym typeface="Open Sans"/>
              </a:defRPr>
            </a:pPr>
            <a:r>
              <a:rPr lang="en-IN" sz="1467">
                <a:solidFill>
                  <a:srgbClr val="000000"/>
                </a:solidFill>
                <a:latin typeface="Calibri"/>
                <a:cs typeface="Calibri"/>
              </a:rPr>
              <a:t>   - Unpaid resources aid in fixing bugs while not impacting HP budget</a:t>
            </a:r>
          </a:p>
          <a:p>
            <a:pPr>
              <a:defRPr sz="1300">
                <a:latin typeface="Open Sans"/>
                <a:ea typeface="Open Sans"/>
                <a:cs typeface="Open Sans"/>
                <a:sym typeface="Open Sans"/>
              </a:defRPr>
            </a:pPr>
            <a:endParaRPr lang="en-IN" sz="1600">
              <a:solidFill>
                <a:srgbClr val="474C53"/>
              </a:solidFill>
              <a:latin typeface="Arial"/>
              <a:ea typeface="Lato"/>
              <a:cs typeface="Arial"/>
            </a:endParaRPr>
          </a:p>
          <a:p>
            <a:pPr>
              <a:spcBef>
                <a:spcPts val="711"/>
              </a:spcBef>
              <a:spcAft>
                <a:spcPts val="0"/>
              </a:spcAft>
              <a:defRPr sz="1300">
                <a:latin typeface="Open Sans"/>
                <a:ea typeface="Open Sans"/>
                <a:cs typeface="Open Sans"/>
                <a:sym typeface="Open Sans"/>
              </a:defRPr>
            </a:pPr>
            <a:endParaRPr lang="en-IN" sz="1600">
              <a:solidFill>
                <a:srgbClr val="0070C0"/>
              </a:solidFill>
              <a:latin typeface="Century Gothic"/>
              <a:ea typeface="Lato"/>
              <a:cs typeface="Lato"/>
            </a:endParaRPr>
          </a:p>
        </p:txBody>
      </p:sp>
    </p:spTree>
    <p:extLst>
      <p:ext uri="{BB962C8B-B14F-4D97-AF65-F5344CB8AC3E}">
        <p14:creationId xmlns:p14="http://schemas.microsoft.com/office/powerpoint/2010/main" val="15684364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15320" y="34468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HP Print at your service </a:t>
            </a:r>
            <a:endParaRPr lang="en-US" sz="4267" b="1">
              <a:solidFill>
                <a:srgbClr val="000000"/>
              </a:solidFill>
              <a:latin typeface="Montserrat ExtraBold" pitchFamily="2" charset="77"/>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45091" y="1146148"/>
            <a:ext cx="10913168" cy="4486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0"/>
              </a:spcBef>
              <a:spcAft>
                <a:spcPts val="0"/>
              </a:spcAft>
              <a:defRPr sz="1300">
                <a:latin typeface="Open Sans"/>
                <a:ea typeface="Open Sans"/>
                <a:cs typeface="Open Sans"/>
                <a:sym typeface="Open Sans"/>
              </a:defRPr>
            </a:pPr>
            <a:r>
              <a:rPr lang="en-IN" sz="1600">
                <a:solidFill>
                  <a:srgbClr val="F06023"/>
                </a:solidFill>
                <a:latin typeface="Montserrat Medium"/>
                <a:ea typeface="Lato"/>
                <a:cs typeface="Lato"/>
              </a:rPr>
              <a:t>Team Size: </a:t>
            </a:r>
            <a:r>
              <a:rPr lang="en-IN" sz="1600" b="1">
                <a:solidFill>
                  <a:srgbClr val="F06023"/>
                </a:solidFill>
                <a:latin typeface="Montserrat Medium"/>
                <a:ea typeface="Lato"/>
                <a:cs typeface="Lato"/>
              </a:rPr>
              <a:t>5</a:t>
            </a:r>
            <a:r>
              <a:rPr lang="en-IN" sz="1600">
                <a:solidFill>
                  <a:srgbClr val="F06023"/>
                </a:solidFill>
                <a:latin typeface="Montserrat Medium"/>
                <a:ea typeface="Lato"/>
                <a:cs typeface="Lato"/>
              </a:rPr>
              <a:t> | Duration: </a:t>
            </a:r>
            <a:r>
              <a:rPr lang="en-IN" sz="1600" b="1">
                <a:solidFill>
                  <a:srgbClr val="F06023"/>
                </a:solidFill>
                <a:latin typeface="Montserrat Medium"/>
                <a:ea typeface="Lato"/>
                <a:cs typeface="Lato"/>
              </a:rPr>
              <a:t>2+ years </a:t>
            </a:r>
            <a:r>
              <a:rPr lang="en-IN" sz="1600">
                <a:solidFill>
                  <a:srgbClr val="F06023"/>
                </a:solidFill>
                <a:latin typeface="Montserrat Medium"/>
                <a:ea typeface="Lato"/>
                <a:cs typeface="Lato"/>
              </a:rPr>
              <a:t>| </a:t>
            </a:r>
            <a:r>
              <a:rPr lang="en-IN" sz="1600" b="1">
                <a:solidFill>
                  <a:srgbClr val="F06023"/>
                </a:solidFill>
                <a:latin typeface="Montserrat Medium"/>
                <a:ea typeface="Lato"/>
                <a:cs typeface="Lato"/>
              </a:rPr>
              <a:t>Delivered</a:t>
            </a:r>
          </a:p>
          <a:p>
            <a:pPr>
              <a:spcBef>
                <a:spcPts val="0"/>
              </a:spcBef>
              <a:spcAft>
                <a:spcPts val="0"/>
              </a:spcAft>
              <a:defRPr sz="1300">
                <a:latin typeface="Open Sans"/>
                <a:ea typeface="Open Sans"/>
                <a:cs typeface="Open Sans"/>
                <a:sym typeface="Open Sans"/>
              </a:defRPr>
            </a:pPr>
            <a:endParaRPr lang="en-IN" sz="1600" b="1">
              <a:solidFill>
                <a:srgbClr val="0070C0"/>
              </a:solidFill>
              <a:latin typeface="Montserrat"/>
              <a:ea typeface="Lato"/>
              <a:cs typeface="Segoe UI"/>
            </a:endParaRPr>
          </a:p>
          <a:p>
            <a:pPr>
              <a:spcBef>
                <a:spcPts val="667"/>
              </a:spcBef>
              <a:spcAft>
                <a:spcPts val="667"/>
              </a:spcAft>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US" sz="1600">
              <a:solidFill>
                <a:srgbClr val="000000"/>
              </a:solidFill>
              <a:latin typeface="Montserrat"/>
              <a:ea typeface="Lato"/>
              <a:cs typeface="Segoe UI"/>
            </a:endParaRPr>
          </a:p>
          <a:p>
            <a:pPr>
              <a:defRPr sz="1300">
                <a:latin typeface="Open Sans"/>
                <a:ea typeface="Open Sans"/>
                <a:cs typeface="Open Sans"/>
                <a:sym typeface="Open Sans"/>
              </a:defRPr>
            </a:pPr>
            <a:r>
              <a:rPr lang="en-IN" sz="1333">
                <a:solidFill>
                  <a:srgbClr val="000000"/>
                </a:solidFill>
                <a:latin typeface="Montserrat"/>
                <a:ea typeface="Calibri"/>
                <a:cs typeface="Calibri"/>
              </a:rPr>
              <a:t>The project was a combination of two applications that involved web as well as embedded application development. </a:t>
            </a:r>
          </a:p>
          <a:p>
            <a:pPr>
              <a:defRPr sz="1300">
                <a:latin typeface="Open Sans"/>
                <a:ea typeface="Open Sans"/>
                <a:cs typeface="Open Sans"/>
                <a:sym typeface="Open Sans"/>
              </a:defRPr>
            </a:pPr>
            <a:endParaRPr lang="en-IN" sz="1600">
              <a:solidFill>
                <a:srgbClr val="000000"/>
              </a:solidFill>
              <a:latin typeface="Montserrat"/>
              <a:ea typeface="Lato"/>
              <a:cs typeface="Segoe UI"/>
            </a:endParaRPr>
          </a:p>
          <a:p>
            <a:pPr>
              <a:spcBef>
                <a:spcPts val="711"/>
              </a:spcBef>
              <a:spcAft>
                <a:spcPts val="0"/>
              </a:spcAft>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467">
              <a:solidFill>
                <a:srgbClr val="000000"/>
              </a:solidFill>
              <a:latin typeface="Montserrat"/>
              <a:ea typeface="Open Sans"/>
              <a:cs typeface="Calibri"/>
            </a:endParaRPr>
          </a:p>
          <a:p>
            <a:pPr>
              <a:defRPr sz="1300">
                <a:latin typeface="Open Sans"/>
                <a:ea typeface="Open Sans"/>
                <a:cs typeface="Open Sans"/>
                <a:sym typeface="Open Sans"/>
              </a:defRPr>
            </a:pPr>
            <a:endParaRPr lang="en-IN" sz="1333">
              <a:solidFill>
                <a:srgbClr val="000000"/>
              </a:solidFill>
              <a:latin typeface="Montserrat"/>
              <a:ea typeface="Calibri"/>
              <a:cs typeface="Calibri"/>
            </a:endParaRPr>
          </a:p>
          <a:p>
            <a:pPr marL="304792" indent="-304792">
              <a:buAutoNum type="arabicPeriod"/>
              <a:defRPr sz="1300">
                <a:latin typeface="Open Sans"/>
                <a:ea typeface="Open Sans"/>
                <a:cs typeface="Open Sans"/>
                <a:sym typeface="Open Sans"/>
              </a:defRPr>
            </a:pPr>
            <a:r>
              <a:rPr lang="en-IN" sz="1333">
                <a:solidFill>
                  <a:srgbClr val="000000"/>
                </a:solidFill>
                <a:latin typeface="Montserrat"/>
                <a:ea typeface="Calibri"/>
                <a:cs typeface="Calibri"/>
              </a:rPr>
              <a:t>Web Application - To setup, configure, monitor and upgrade Linux based thin clients that were running at various customer locations.</a:t>
            </a:r>
            <a:endParaRPr lang="en-IN" sz="1333">
              <a:solidFill>
                <a:srgbClr val="474C53"/>
              </a:solidFill>
              <a:latin typeface="Montserrat"/>
              <a:ea typeface="Open Sans"/>
              <a:cs typeface="Open Sans"/>
            </a:endParaRPr>
          </a:p>
          <a:p>
            <a:pPr marL="304792" indent="-304792">
              <a:spcBef>
                <a:spcPts val="0"/>
              </a:spcBef>
              <a:spcAft>
                <a:spcPts val="0"/>
              </a:spcAft>
              <a:buAutoNum type="arabicPeriod"/>
              <a:defRPr sz="1300">
                <a:latin typeface="Open Sans"/>
                <a:ea typeface="Open Sans"/>
                <a:cs typeface="Open Sans"/>
                <a:sym typeface="Open Sans"/>
              </a:defRPr>
            </a:pPr>
            <a:endParaRPr lang="en-IN" sz="1333">
              <a:solidFill>
                <a:srgbClr val="000000"/>
              </a:solidFill>
              <a:latin typeface="Montserrat"/>
              <a:ea typeface="Calibri"/>
              <a:cs typeface="Calibri"/>
            </a:endParaRPr>
          </a:p>
          <a:p>
            <a:pPr marL="304792" indent="-304792">
              <a:buAutoNum type="arabicPeriod"/>
              <a:defRPr sz="1300">
                <a:latin typeface="Open Sans"/>
                <a:ea typeface="Open Sans"/>
                <a:cs typeface="Open Sans"/>
                <a:sym typeface="Open Sans"/>
              </a:defRPr>
            </a:pPr>
            <a:r>
              <a:rPr lang="en-IN" sz="1333">
                <a:solidFill>
                  <a:srgbClr val="000000"/>
                </a:solidFill>
                <a:latin typeface="Montserrat"/>
                <a:ea typeface="Calibri"/>
                <a:cs typeface="Calibri"/>
              </a:rPr>
              <a:t>Embedded Application - Custom application built and deployed on Linux based thin clients. The main functionality of the application is tracking the usage on the printers in the same network. </a:t>
            </a:r>
            <a:endParaRPr lang="en-IN" sz="1333">
              <a:latin typeface="Montserrat"/>
            </a:endParaRPr>
          </a:p>
          <a:p>
            <a:pPr>
              <a:defRPr sz="1300">
                <a:latin typeface="Open Sans"/>
                <a:ea typeface="Open Sans"/>
                <a:cs typeface="Open Sans"/>
                <a:sym typeface="Open Sans"/>
              </a:defRPr>
            </a:pPr>
            <a:endParaRPr lang="en-IN" sz="1333">
              <a:solidFill>
                <a:srgbClr val="000000"/>
              </a:solidFill>
              <a:latin typeface="Montserrat"/>
              <a:ea typeface="Calibri"/>
              <a:cs typeface="Calibri"/>
            </a:endParaRPr>
          </a:p>
          <a:p>
            <a:pPr>
              <a:defRPr sz="1300">
                <a:latin typeface="Open Sans"/>
                <a:ea typeface="Open Sans"/>
                <a:cs typeface="Open Sans"/>
                <a:sym typeface="Open Sans"/>
              </a:defRPr>
            </a:pPr>
            <a:r>
              <a:rPr lang="en-IN" sz="1333">
                <a:solidFill>
                  <a:srgbClr val="000000"/>
                </a:solidFill>
                <a:latin typeface="Montserrat"/>
                <a:ea typeface="Lato"/>
                <a:cs typeface="Calibri"/>
              </a:rPr>
              <a:t>Tech stack used - Angular, C#, Linux scripting, Docker</a:t>
            </a:r>
            <a:endParaRPr lang="en-IN" sz="1333">
              <a:latin typeface="Montserrat"/>
            </a:endParaRPr>
          </a:p>
          <a:p>
            <a:pPr>
              <a:defRPr sz="1300">
                <a:latin typeface="Open Sans"/>
                <a:ea typeface="Open Sans"/>
                <a:cs typeface="Open Sans"/>
                <a:sym typeface="Open Sans"/>
              </a:defRPr>
            </a:pPr>
            <a:endParaRPr lang="en-IN" sz="1467">
              <a:solidFill>
                <a:srgbClr val="000000"/>
              </a:solidFill>
              <a:latin typeface="Montserrat"/>
              <a:ea typeface="Lato"/>
              <a:cs typeface="Calibri"/>
            </a:endParaRPr>
          </a:p>
          <a:p>
            <a:pPr>
              <a:defRPr sz="1300">
                <a:latin typeface="Open Sans"/>
                <a:ea typeface="Open Sans"/>
                <a:cs typeface="Open Sans"/>
                <a:sym typeface="Open Sans"/>
              </a:defRPr>
            </a:pPr>
            <a:endParaRPr lang="en-IN" sz="1467">
              <a:solidFill>
                <a:srgbClr val="000000"/>
              </a:solidFill>
              <a:latin typeface="Montserrat"/>
              <a:ea typeface="Lato"/>
              <a:cs typeface="Calibri"/>
            </a:endParaRPr>
          </a:p>
          <a:p>
            <a:pPr>
              <a:defRPr sz="1300">
                <a:latin typeface="Open Sans"/>
                <a:ea typeface="Open Sans"/>
                <a:cs typeface="Open Sans"/>
                <a:sym typeface="Open Sans"/>
              </a:defRPr>
            </a:pPr>
            <a:endParaRPr lang="en-IN" sz="1600">
              <a:solidFill>
                <a:srgbClr val="474C53"/>
              </a:solidFill>
              <a:latin typeface="Montserrat"/>
              <a:ea typeface="Lato"/>
              <a:cs typeface="Arial"/>
            </a:endParaRPr>
          </a:p>
          <a:p>
            <a:pPr>
              <a:spcBef>
                <a:spcPts val="711"/>
              </a:spcBef>
              <a:spcAft>
                <a:spcPts val="0"/>
              </a:spcAft>
              <a:defRPr sz="1300">
                <a:latin typeface="Open Sans"/>
                <a:ea typeface="Open Sans"/>
                <a:cs typeface="Open Sans"/>
                <a:sym typeface="Open Sans"/>
              </a:defRPr>
            </a:pPr>
            <a:endParaRPr lang="en-IN" sz="1600">
              <a:solidFill>
                <a:srgbClr val="0070C0"/>
              </a:solidFill>
              <a:latin typeface="Montserrat"/>
              <a:ea typeface="Lato"/>
              <a:cs typeface="Lato"/>
            </a:endParaRPr>
          </a:p>
        </p:txBody>
      </p:sp>
      <p:cxnSp>
        <p:nvCxnSpPr>
          <p:cNvPr id="4" name="Straight Arrow Connector 3">
            <a:extLst>
              <a:ext uri="{FF2B5EF4-FFF2-40B4-BE49-F238E27FC236}">
                <a16:creationId xmlns:a16="http://schemas.microsoft.com/office/drawing/2014/main" id="{B634D253-F79A-A10C-8048-A4A7697DD8BD}"/>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71368140"/>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IT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39192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sz="1800" b="0" i="0" u="none" strike="noStrike" noProof="0" err="1">
                          <a:latin typeface="Calibri"/>
                        </a:rPr>
                        <a:t>BasicSafe</a:t>
                      </a:r>
                      <a:r>
                        <a:rPr lang="en-US" sz="1800" b="0" i="0" u="none" strike="noStrike" noProof="0">
                          <a:latin typeface="Calibri"/>
                        </a:rPr>
                        <a:t> (EHS Hero by BLR) part of Simplify Compliance LLC.</a:t>
                      </a:r>
                      <a:endParaRPr lang="en-US"/>
                    </a:p>
                  </a:txBody>
                  <a:tcPr/>
                </a:tc>
                <a:tc>
                  <a:txBody>
                    <a:bodyPr/>
                    <a:lstStyle/>
                    <a:p>
                      <a:pPr lvl="0">
                        <a:buNone/>
                      </a:pPr>
                      <a:r>
                        <a:rPr lang="en-US"/>
                        <a:t>1</a:t>
                      </a:r>
                    </a:p>
                  </a:txBody>
                  <a:tcPr/>
                </a:tc>
                <a:extLst>
                  <a:ext uri="{0D108BD9-81ED-4DB2-BD59-A6C34878D82A}">
                    <a16:rowId xmlns:a16="http://schemas.microsoft.com/office/drawing/2014/main" val="1715863207"/>
                  </a:ext>
                </a:extLst>
              </a:tr>
              <a:tr h="370840">
                <a:tc>
                  <a:txBody>
                    <a:bodyPr/>
                    <a:lstStyle/>
                    <a:p>
                      <a:r>
                        <a:rPr lang="en-US"/>
                        <a:t>2</a:t>
                      </a:r>
                    </a:p>
                  </a:txBody>
                  <a:tcPr/>
                </a:tc>
                <a:tc>
                  <a:txBody>
                    <a:bodyPr/>
                    <a:lstStyle/>
                    <a:p>
                      <a:pPr lvl="0">
                        <a:buNone/>
                      </a:pPr>
                      <a:r>
                        <a:rPr lang="en-US" sz="1800" b="0" i="0" u="none" strike="noStrike" noProof="0" err="1">
                          <a:latin typeface="Calibri"/>
                        </a:rPr>
                        <a:t>Liiingo</a:t>
                      </a:r>
                      <a:endParaRPr lang="en-US" err="1"/>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4096917998"/>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01092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latin typeface="Calibri"/>
                        </a:rPr>
                        <a:t>PHP, MySQL, </a:t>
                      </a:r>
                      <a:r>
                        <a:rPr lang="en-US" sz="1800" b="0" i="0" u="none" strike="noStrike" noProof="0" err="1">
                          <a:latin typeface="Calibri"/>
                        </a:rPr>
                        <a:t>Javascript</a:t>
                      </a:r>
                      <a:r>
                        <a:rPr lang="en-US" sz="1800" b="0" i="0" u="none" strike="noStrike" noProof="0">
                          <a:latin typeface="Calibri"/>
                        </a:rPr>
                        <a:t>, HTML, CSS3, </a:t>
                      </a:r>
                      <a:r>
                        <a:rPr lang="en-US" sz="1800" b="0" i="0" u="none" strike="noStrike" noProof="0" err="1">
                          <a:latin typeface="Calibri"/>
                        </a:rPr>
                        <a:t>JQuery,Bootstrap</a:t>
                      </a:r>
                      <a:r>
                        <a:rPr lang="en-US" sz="1800" b="0" i="0" u="none" strike="noStrike" noProof="0">
                          <a:latin typeface="Calibri"/>
                        </a:rPr>
                        <a:t>, Node.js, React Native, MySQL, Typescript</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4162614332"/>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HEALTHCARE - CASE STUDY # (RISE Services)</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401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CPI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10+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 - Maintenance</a:t>
            </a:r>
            <a:endParaRPr lang="en-IN" sz="185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Raunak)</a:t>
            </a:r>
            <a:endParaRPr lang="en-IN" sz="1850">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A platform that provides the management(</a:t>
            </a:r>
            <a:r>
              <a:rPr lang="en-IN" sz="1400">
                <a:solidFill>
                  <a:srgbClr val="474C53"/>
                </a:solidFill>
                <a:ea typeface="+mn-lt"/>
                <a:cs typeface="+mn-lt"/>
              </a:rPr>
              <a:t>finding a job, building relationships, accessing the community, or learning to become more independent and dedicated to helping the individuals to serve to be successful in achieving their goals.)</a:t>
            </a:r>
            <a:r>
              <a:rPr lang="en-IN" sz="1400">
                <a:solidFill>
                  <a:srgbClr val="474C53"/>
                </a:solidFill>
                <a:latin typeface="Open Sans"/>
                <a:ea typeface="Lato"/>
                <a:cs typeface="Calibri"/>
              </a:rPr>
              <a:t> to support children &amp; adults with the development disabilities. </a:t>
            </a:r>
          </a:p>
          <a:p>
            <a:pPr>
              <a:spcBef>
                <a:spcPts val="533"/>
              </a:spcBef>
              <a:defRPr sz="1300">
                <a:latin typeface="Open Sans"/>
                <a:ea typeface="Open Sans"/>
                <a:cs typeface="Open Sans"/>
                <a:sym typeface="Open Sans"/>
              </a:defRPr>
            </a:pPr>
            <a:endParaRPr lang="en-IN" sz="140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(Brief Phrase)</a:t>
            </a:r>
            <a:endParaRPr lang="en-IN"/>
          </a:p>
          <a:p>
            <a:pPr>
              <a:defRPr sz="1300">
                <a:latin typeface="Open Sans"/>
                <a:ea typeface="Open Sans"/>
                <a:cs typeface="Open Sans"/>
                <a:sym typeface="Open Sans"/>
              </a:defRPr>
            </a:pPr>
            <a:r>
              <a:rPr lang="en-IN" sz="1400">
                <a:solidFill>
                  <a:srgbClr val="474C53"/>
                </a:solidFill>
                <a:latin typeface="Open Sans"/>
                <a:ea typeface="Lato"/>
                <a:cs typeface="Calibri"/>
              </a:rPr>
              <a:t>Community Partnerships of Idaho (CPI) is a multi-service agency, a portal that helps in providing support for children and adults with development disabilities and mental illness. </a:t>
            </a:r>
            <a:endParaRPr lang="en-IN" sz="1400">
              <a:solidFill>
                <a:srgbClr val="474C53"/>
              </a:solidFill>
              <a:latin typeface="Lato"/>
              <a:ea typeface="Lato"/>
              <a:cs typeface="Calibri"/>
            </a:endParaRPr>
          </a:p>
          <a:p>
            <a:pPr>
              <a:defRPr sz="1300">
                <a:latin typeface="Open Sans"/>
                <a:ea typeface="Open Sans"/>
                <a:cs typeface="Open Sans"/>
                <a:sym typeface="Open Sans"/>
              </a:defRPr>
            </a:pPr>
            <a:r>
              <a:rPr lang="en-IN" sz="1400">
                <a:solidFill>
                  <a:srgbClr val="474C53"/>
                </a:solidFill>
                <a:latin typeface="Open Sans"/>
                <a:ea typeface="Lato"/>
                <a:cs typeface="Calibri"/>
              </a:rPr>
              <a:t>In the Project CPI</a:t>
            </a:r>
            <a:r>
              <a:rPr lang="en-IN" sz="1400">
                <a:ea typeface="+mn-lt"/>
                <a:cs typeface="+mn-lt"/>
              </a:rPr>
              <a:t>, we are tracking the data of the client and helping staff to work more efficiently on the client. The Project divides into the Modules as per requirement and the application is mainly divided into three Parts</a:t>
            </a:r>
            <a:br>
              <a:rPr lang="en-US"/>
            </a:br>
            <a:endParaRPr lang="en-US" sz="1400"/>
          </a:p>
          <a:p>
            <a:pPr>
              <a:defRPr sz="1300">
                <a:latin typeface="Open Sans"/>
                <a:ea typeface="Open Sans"/>
                <a:cs typeface="Open Sans"/>
                <a:sym typeface="Open Sans"/>
              </a:defRPr>
            </a:pPr>
            <a:r>
              <a:rPr lang="en-IN" sz="1400">
                <a:ea typeface="+mn-lt"/>
                <a:cs typeface="+mn-lt"/>
              </a:rPr>
              <a:t>Development Services – Adult (ADS)</a:t>
            </a:r>
            <a:endParaRPr lang="en-IN" sz="1400"/>
          </a:p>
          <a:p>
            <a:pPr>
              <a:defRPr sz="1300">
                <a:latin typeface="Open Sans"/>
                <a:ea typeface="Open Sans"/>
                <a:cs typeface="Open Sans"/>
                <a:sym typeface="Open Sans"/>
              </a:defRPr>
            </a:pPr>
            <a:r>
              <a:rPr lang="en-IN" sz="1400">
                <a:ea typeface="+mn-lt"/>
                <a:cs typeface="+mn-lt"/>
              </a:rPr>
              <a:t>Residential </a:t>
            </a:r>
            <a:r>
              <a:rPr lang="en-IN" sz="1400" err="1">
                <a:ea typeface="+mn-lt"/>
                <a:cs typeface="+mn-lt"/>
              </a:rPr>
              <a:t>Habilitation</a:t>
            </a:r>
            <a:r>
              <a:rPr lang="en-IN" sz="1400">
                <a:ea typeface="+mn-lt"/>
                <a:cs typeface="+mn-lt"/>
              </a:rPr>
              <a:t> (</a:t>
            </a:r>
            <a:r>
              <a:rPr lang="en-IN" sz="1400" err="1">
                <a:ea typeface="+mn-lt"/>
                <a:cs typeface="+mn-lt"/>
              </a:rPr>
              <a:t>ResHab</a:t>
            </a:r>
            <a:r>
              <a:rPr lang="en-IN" sz="1400">
                <a:ea typeface="+mn-lt"/>
                <a:cs typeface="+mn-lt"/>
              </a:rPr>
              <a:t>)</a:t>
            </a:r>
            <a:endParaRPr lang="en-IN" sz="1400"/>
          </a:p>
          <a:p>
            <a:pPr>
              <a:defRPr sz="1300">
                <a:latin typeface="Open Sans"/>
                <a:ea typeface="Open Sans"/>
                <a:cs typeface="Open Sans"/>
                <a:sym typeface="Open Sans"/>
              </a:defRPr>
            </a:pPr>
            <a:r>
              <a:rPr lang="en-IN" sz="1400">
                <a:ea typeface="+mn-lt"/>
                <a:cs typeface="+mn-lt"/>
              </a:rPr>
              <a:t>Admin</a:t>
            </a:r>
            <a:endParaRPr lang="en-IN" sz="1400"/>
          </a:p>
          <a:p>
            <a:pPr>
              <a:spcBef>
                <a:spcPts val="533"/>
              </a:spcBef>
              <a:defRPr sz="1300">
                <a:latin typeface="Open Sans"/>
                <a:ea typeface="Open Sans"/>
                <a:cs typeface="Open Sans"/>
                <a:sym typeface="Open Sans"/>
              </a:defRPr>
            </a:pPr>
            <a:endParaRPr lang="en-IN" sz="14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40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4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4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4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40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35457728"/>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HEALTHCARE - CASE STUDY # (RISE SERVICES)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303851" y="1519868"/>
            <a:ext cx="10095114" cy="382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CPI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10+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defRPr sz="1300">
                <a:latin typeface="Open Sans"/>
                <a:ea typeface="Open Sans"/>
                <a:cs typeface="Open Sans"/>
                <a:sym typeface="Open Sans"/>
              </a:defRPr>
            </a:pPr>
            <a:r>
              <a:rPr lang="en-IN" sz="1400">
                <a:solidFill>
                  <a:srgbClr val="474C53"/>
                </a:solidFill>
                <a:latin typeface="Open Sans"/>
                <a:ea typeface="Lato"/>
                <a:cs typeface="Calibri"/>
              </a:rPr>
              <a:t>A web portal that helps in </a:t>
            </a:r>
            <a:r>
              <a:rPr lang="en-IN" sz="1400">
                <a:ea typeface="+mn-lt"/>
                <a:cs typeface="+mn-lt"/>
              </a:rPr>
              <a:t>tracking the data of the client and helping staff to work more efficiently on the client.</a:t>
            </a:r>
            <a:endParaRPr lang="en-IN" sz="1400">
              <a:solidFill>
                <a:srgbClr val="474C53"/>
              </a:solidFill>
              <a:latin typeface="Open Sans"/>
              <a:ea typeface="Lato" panose="020F0502020204030203" pitchFamily="34" charset="0"/>
              <a:cs typeface="Calibri"/>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096773"/>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HEALTHCARE - CASE STUDY # (Healthwise)</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2294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Healthwise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6</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months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Prasun)</a:t>
            </a:r>
            <a:endParaRPr lang="en-IN" sz="1850">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Customer came for technology upgrade project.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(Brief Phrase)</a:t>
            </a: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Migration Project from </a:t>
            </a:r>
            <a:r>
              <a:rPr lang="en-IN" sz="1400" err="1">
                <a:solidFill>
                  <a:srgbClr val="474C53"/>
                </a:solidFill>
                <a:latin typeface="Open Sans"/>
                <a:ea typeface="Lato"/>
                <a:cs typeface="Calibri"/>
              </a:rPr>
              <a:t>.Net</a:t>
            </a:r>
            <a:r>
              <a:rPr lang="en-IN" sz="1400">
                <a:solidFill>
                  <a:srgbClr val="474C53"/>
                </a:solidFill>
                <a:latin typeface="Open Sans"/>
                <a:ea typeface="Lato"/>
                <a:cs typeface="Calibri"/>
              </a:rPr>
              <a:t> 4.7 to </a:t>
            </a:r>
            <a:r>
              <a:rPr lang="en-IN" sz="1400" err="1">
                <a:solidFill>
                  <a:srgbClr val="474C53"/>
                </a:solidFill>
                <a:latin typeface="Open Sans"/>
                <a:ea typeface="Lato"/>
                <a:cs typeface="Calibri"/>
              </a:rPr>
              <a:t>.Net</a:t>
            </a:r>
            <a:r>
              <a:rPr lang="en-IN" sz="1400">
                <a:solidFill>
                  <a:srgbClr val="474C53"/>
                </a:solidFill>
                <a:latin typeface="Open Sans"/>
                <a:ea typeface="Lato"/>
                <a:cs typeface="Calibri"/>
              </a:rPr>
              <a:t> 6.0 Team is testing and migrating the existing pre built codebase. There are 32 services involved in the project with different integration and libraries to be updated.</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80032969"/>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HEALTHCARE - CASE STUDY # (Healthwise)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3606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Healthwise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6</a:t>
            </a:r>
            <a:r>
              <a:rPr lang="en-IN" sz="1850">
                <a:solidFill>
                  <a:srgbClr val="0070C0"/>
                </a:solidFill>
                <a:latin typeface="Century Gothic"/>
                <a:ea typeface="Lato"/>
                <a:cs typeface="Lato"/>
              </a:rPr>
              <a:t>| Duration: 3 </a:t>
            </a:r>
            <a:r>
              <a:rPr lang="en-IN" sz="1850" b="1">
                <a:solidFill>
                  <a:srgbClr val="0070C0"/>
                </a:solidFill>
                <a:latin typeface="Century Gothic"/>
                <a:ea typeface="Lato"/>
                <a:cs typeface="Lato"/>
              </a:rPr>
              <a:t>months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474C53"/>
                </a:solidFill>
                <a:latin typeface="Open Sans"/>
                <a:ea typeface="Lato"/>
                <a:cs typeface="Calibri"/>
              </a:rPr>
              <a:t>Project had successful outcome and improved overall performance of the web application.</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45451100"/>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CONSTRUCTION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12268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sz="1800" b="0" i="0" u="none" strike="noStrike" noProof="0" err="1"/>
                        <a:t>Redbuilt</a:t>
                      </a:r>
                    </a:p>
                  </a:txBody>
                  <a:tcPr/>
                </a:tc>
                <a:tc>
                  <a:txBody>
                    <a:bodyPr/>
                    <a:lstStyle/>
                    <a:p>
                      <a:pPr lvl="0">
                        <a:buNone/>
                      </a:pPr>
                      <a:r>
                        <a:rPr lang="en-US"/>
                        <a:t>1</a:t>
                      </a:r>
                    </a:p>
                  </a:txBody>
                  <a:tcPr/>
                </a:tc>
                <a:extLst>
                  <a:ext uri="{0D108BD9-81ED-4DB2-BD59-A6C34878D82A}">
                    <a16:rowId xmlns:a16="http://schemas.microsoft.com/office/drawing/2014/main" val="1715863207"/>
                  </a:ext>
                </a:extLst>
              </a:tr>
              <a:tr h="370840">
                <a:tc>
                  <a:txBody>
                    <a:bodyPr/>
                    <a:lstStyle/>
                    <a:p>
                      <a:r>
                        <a:rPr lang="en-US"/>
                        <a:t>2</a:t>
                      </a:r>
                    </a:p>
                  </a:txBody>
                  <a:tcPr/>
                </a:tc>
                <a:tc>
                  <a:txBody>
                    <a:bodyPr/>
                    <a:lstStyle/>
                    <a:p>
                      <a:pPr lvl="0">
                        <a:buNone/>
                      </a:pPr>
                      <a:r>
                        <a:rPr lang="en-US" sz="1800" b="0" i="0" u="none" strike="noStrike" noProof="0" err="1">
                          <a:latin typeface="Calibri"/>
                        </a:rPr>
                        <a:t>Sekady</a:t>
                      </a:r>
                      <a:r>
                        <a:rPr lang="en-US" sz="1800" b="0" i="0" u="none" strike="noStrike" noProof="0">
                          <a:latin typeface="Calibri"/>
                        </a:rPr>
                        <a:t> Capital</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4096917998"/>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01092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t>Angular, .NET, NetSuite, Microsoft Dynamics, Vue.js, Node.js, MongoDB and SQL Server</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4088190955"/>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construction - CASE STUDY # (</a:t>
            </a:r>
            <a:r>
              <a:rPr lang="en-US" sz="3700" err="1">
                <a:latin typeface="Lato Black"/>
                <a:ea typeface="Lato Black"/>
                <a:cs typeface="Lato Black"/>
              </a:rPr>
              <a:t>redbuilt</a:t>
            </a:r>
            <a:r>
              <a:rPr lang="en-US" sz="3700">
                <a:latin typeface="Lato Black"/>
                <a:ea typeface="Lato Black"/>
                <a:cs typeface="Lato Black"/>
              </a:rPr>
              <a:t>)</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9041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RedBuilt</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r>
              <a:rPr lang="en-IN" sz="1850" b="1">
                <a:solidFill>
                  <a:srgbClr val="0070C0"/>
                </a:solidFill>
                <a:latin typeface="Century Gothic"/>
                <a:ea typeface="Lato"/>
                <a:cs typeface="Lato"/>
              </a:rPr>
              <a:t>B2B - US</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Neetima)</a:t>
            </a:r>
            <a:endParaRPr lang="en-IN" sz="1850">
              <a:solidFill>
                <a:srgbClr val="0070C0"/>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IN" sz="1400" err="1">
                <a:latin typeface="Open Sans"/>
                <a:ea typeface="+mn-lt"/>
                <a:cs typeface="+mn-lt"/>
              </a:rPr>
              <a:t>RedBuilt</a:t>
            </a:r>
            <a:r>
              <a:rPr lang="en-IN" sz="1400">
                <a:latin typeface="Open Sans"/>
                <a:ea typeface="+mn-lt"/>
                <a:cs typeface="+mn-lt"/>
              </a:rPr>
              <a:t> is a leader in the design, manufacture and support of proprietary engineered structural wood products for commercial</a:t>
            </a:r>
            <a:r>
              <a:rPr lang="en-IN" sz="1200">
                <a:ea typeface="+mn-lt"/>
                <a:cs typeface="+mn-lt"/>
              </a:rPr>
              <a:t> </a:t>
            </a:r>
            <a:r>
              <a:rPr lang="en-IN" sz="1400">
                <a:ea typeface="+mn-lt"/>
                <a:cs typeface="+mn-lt"/>
              </a:rPr>
              <a:t>applications. Headquartered in Boise, Idaho, </a:t>
            </a:r>
            <a:r>
              <a:rPr lang="en-IN" sz="1400" err="1">
                <a:ea typeface="+mn-lt"/>
                <a:cs typeface="+mn-lt"/>
              </a:rPr>
              <a:t>RedBuilt</a:t>
            </a:r>
            <a:r>
              <a:rPr lang="en-IN" sz="1400">
                <a:ea typeface="+mn-lt"/>
                <a:cs typeface="+mn-lt"/>
              </a:rPr>
              <a:t> operates four manufacturing plants and 13 design and sales offices throughout the United States.</a:t>
            </a:r>
          </a:p>
          <a:p>
            <a:pPr marL="285750" indent="-285750">
              <a:buFont typeface="Arial"/>
              <a:buChar char="•"/>
              <a:defRPr sz="1300">
                <a:latin typeface="Open Sans"/>
                <a:ea typeface="Open Sans"/>
                <a:cs typeface="Open Sans"/>
                <a:sym typeface="Open Sans"/>
              </a:defRPr>
            </a:pPr>
            <a:r>
              <a:rPr lang="en-IN" sz="1400">
                <a:ea typeface="+mn-lt"/>
                <a:cs typeface="+mn-lt"/>
              </a:rPr>
              <a:t>WebApp: Currently, </a:t>
            </a:r>
            <a:r>
              <a:rPr lang="en-IN" sz="1400" err="1">
                <a:ea typeface="+mn-lt"/>
                <a:cs typeface="+mn-lt"/>
              </a:rPr>
              <a:t>RedBuilt</a:t>
            </a:r>
            <a:r>
              <a:rPr lang="en-IN" sz="1400">
                <a:ea typeface="+mn-lt"/>
                <a:cs typeface="+mn-lt"/>
              </a:rPr>
              <a:t> uses several Access database applications in order to keep their records. These Access applications connects to Microsoft SQL Server through Access linked tables. This causes a delayed response. </a:t>
            </a:r>
            <a:r>
              <a:rPr lang="en-IN" sz="1400" err="1">
                <a:ea typeface="+mn-lt"/>
                <a:cs typeface="+mn-lt"/>
              </a:rPr>
              <a:t>RedBuilt</a:t>
            </a:r>
            <a:r>
              <a:rPr lang="en-IN" sz="1400">
                <a:ea typeface="+mn-lt"/>
                <a:cs typeface="+mn-lt"/>
              </a:rPr>
              <a:t> needs to create a new system stable which should be scalable with improved performance.</a:t>
            </a:r>
            <a:endParaRPr lang="en-US" sz="1400">
              <a:ea typeface="+mn-lt"/>
              <a:cs typeface="+mn-lt"/>
            </a:endParaRPr>
          </a:p>
          <a:p>
            <a:pPr>
              <a:defRPr sz="1300">
                <a:latin typeface="Open Sans"/>
                <a:ea typeface="Open Sans"/>
                <a:cs typeface="Open Sans"/>
                <a:sym typeface="Open Sans"/>
              </a:defRPr>
            </a:pPr>
            <a:r>
              <a:rPr lang="en-IN" sz="1400">
                <a:ea typeface="+mn-lt"/>
                <a:cs typeface="+mn-lt"/>
              </a:rPr>
              <a:t>Dynamics: Dynamics 365 Sales helps their Sales reps in managing their opportunities, contacts, Companies effectively.</a:t>
            </a:r>
            <a:endParaRPr lang="en-US" sz="1400">
              <a:ea typeface="+mn-lt"/>
              <a:cs typeface="+mn-lt"/>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(Workflow Application)</a:t>
            </a:r>
          </a:p>
          <a:p>
            <a:pPr>
              <a:spcBef>
                <a:spcPts val="533"/>
              </a:spcBef>
              <a:defRPr sz="1300">
                <a:latin typeface="Open Sans"/>
                <a:ea typeface="Open Sans"/>
                <a:cs typeface="Open Sans"/>
                <a:sym typeface="Open Sans"/>
              </a:defRPr>
            </a:pPr>
            <a:r>
              <a:rPr lang="en-IN" sz="1400">
                <a:latin typeface="Open Sans"/>
                <a:ea typeface="+mn-lt"/>
                <a:cs typeface="+mn-lt"/>
              </a:rPr>
              <a:t>Earlier </a:t>
            </a:r>
            <a:r>
              <a:rPr lang="en-IN" sz="1400" err="1">
                <a:latin typeface="Open Sans"/>
                <a:ea typeface="+mn-lt"/>
                <a:cs typeface="+mn-lt"/>
              </a:rPr>
              <a:t>RedBuilt</a:t>
            </a:r>
            <a:r>
              <a:rPr lang="en-IN" sz="1400">
                <a:latin typeface="Open Sans"/>
                <a:ea typeface="+mn-lt"/>
                <a:cs typeface="+mn-lt"/>
              </a:rPr>
              <a:t> employees were using a desktop application which has now been converted to a scalable web application with desired features and performance.</a:t>
            </a:r>
          </a:p>
          <a:p>
            <a:pPr>
              <a:defRPr sz="1300">
                <a:latin typeface="Open Sans"/>
                <a:ea typeface="Open Sans"/>
                <a:cs typeface="Open Sans"/>
                <a:sym typeface="Open Sans"/>
              </a:defRPr>
            </a:pPr>
            <a:endParaRPr lang="en-IN" sz="1400" b="1">
              <a:solidFill>
                <a:srgbClr val="474C53"/>
              </a:solidFill>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Access:</a:t>
            </a:r>
            <a:r>
              <a:rPr lang="en-IN" sz="1400">
                <a:solidFill>
                  <a:srgbClr val="474C53"/>
                </a:solidFill>
                <a:ea typeface="+mn-lt"/>
                <a:cs typeface="+mn-lt"/>
              </a:rPr>
              <a:t> Internal</a:t>
            </a:r>
            <a:endParaRPr lang="en-US"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Target User Group: US</a:t>
            </a:r>
            <a:endParaRPr lang="en-IN"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Team Structure </a:t>
            </a:r>
            <a:r>
              <a:rPr lang="en-IN" sz="1400">
                <a:solidFill>
                  <a:srgbClr val="474C53"/>
                </a:solidFill>
                <a:ea typeface="+mn-lt"/>
                <a:cs typeface="+mn-lt"/>
              </a:rPr>
              <a:t>– 4 Software Engineers, 1 QA </a:t>
            </a:r>
            <a:endParaRPr lang="en-IN"/>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91161569"/>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CONSTRUCTION - CASE STUDY # (</a:t>
            </a:r>
            <a:r>
              <a:rPr lang="en-US" sz="3700" err="1">
                <a:latin typeface="Lato Black"/>
                <a:ea typeface="Lato Black"/>
                <a:cs typeface="Lato Black"/>
              </a:rPr>
              <a:t>Redbuilt</a:t>
            </a:r>
            <a:r>
              <a:rPr lang="en-US" sz="3700">
                <a:latin typeface="Lato Black"/>
                <a:ea typeface="Lato Black"/>
                <a:cs typeface="Lato Black"/>
              </a:rPr>
              <a:t>)  </a:t>
            </a:r>
            <a:endParaRPr lang="en-US" sz="425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33701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RedBuilt</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endParaRPr lang="en-IN" sz="1850" b="1">
              <a:solidFill>
                <a:srgbClr val="474C53"/>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spcBef>
                <a:spcPts val="533"/>
              </a:spcBef>
              <a:defRPr sz="1300">
                <a:latin typeface="Open Sans"/>
                <a:ea typeface="Open Sans"/>
                <a:cs typeface="Open Sans"/>
                <a:sym typeface="Open Sans"/>
              </a:defRPr>
            </a:pPr>
            <a:r>
              <a:rPr lang="en-IN" sz="1400">
                <a:latin typeface="Open Sans"/>
                <a:ea typeface="+mn-lt"/>
                <a:cs typeface="+mn-lt"/>
              </a:rPr>
              <a:t>A web application where </a:t>
            </a:r>
            <a:r>
              <a:rPr lang="en-IN" sz="1400" err="1">
                <a:latin typeface="Open Sans"/>
                <a:ea typeface="+mn-lt"/>
                <a:cs typeface="+mn-lt"/>
              </a:rPr>
              <a:t>RedBuilt</a:t>
            </a:r>
            <a:r>
              <a:rPr lang="en-IN" sz="1400">
                <a:latin typeface="Open Sans"/>
                <a:ea typeface="+mn-lt"/>
                <a:cs typeface="+mn-lt"/>
              </a:rPr>
              <a:t> internal workers can do inventory management, stock check, order follow ups, work planning etc.  </a:t>
            </a:r>
          </a:p>
          <a:p>
            <a:pPr>
              <a:spcBef>
                <a:spcPts val="533"/>
              </a:spcBef>
              <a:defRPr sz="1300">
                <a:latin typeface="Open Sans"/>
                <a:ea typeface="Open Sans"/>
                <a:cs typeface="Open Sans"/>
                <a:sym typeface="Open Sans"/>
              </a:defRPr>
            </a:pPr>
            <a:endParaRPr lang="en-IN" sz="1200">
              <a:solidFill>
                <a:srgbClr val="474C53"/>
              </a:solidFill>
              <a:latin typeface="Open Sans"/>
              <a:ea typeface="Lato"/>
              <a:cs typeface="Calibri"/>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2" name="Picture 2">
            <a:extLst>
              <a:ext uri="{FF2B5EF4-FFF2-40B4-BE49-F238E27FC236}">
                <a16:creationId xmlns:a16="http://schemas.microsoft.com/office/drawing/2014/main" id="{56AEC6F0-B937-13DA-114D-97EDF29EDE72}"/>
              </a:ext>
            </a:extLst>
          </p:cNvPr>
          <p:cNvPicPr>
            <a:picLocks noChangeAspect="1"/>
          </p:cNvPicPr>
          <p:nvPr/>
        </p:nvPicPr>
        <p:blipFill>
          <a:blip r:embed="rId2"/>
          <a:stretch>
            <a:fillRect/>
          </a:stretch>
        </p:blipFill>
        <p:spPr>
          <a:xfrm>
            <a:off x="1260871" y="2993120"/>
            <a:ext cx="7511844" cy="2814088"/>
          </a:xfrm>
          <a:prstGeom prst="rect">
            <a:avLst/>
          </a:prstGeom>
        </p:spPr>
      </p:pic>
    </p:spTree>
    <p:extLst>
      <p:ext uri="{BB962C8B-B14F-4D97-AF65-F5344CB8AC3E}">
        <p14:creationId xmlns:p14="http://schemas.microsoft.com/office/powerpoint/2010/main" val="695275630"/>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construction - CASE STUDY # (</a:t>
            </a:r>
            <a:r>
              <a:rPr lang="en-US" sz="2400">
                <a:latin typeface="Lato Black"/>
                <a:ea typeface="Lato Black"/>
                <a:cs typeface="Lato Black"/>
              </a:rPr>
              <a:t>SEKADY CAPITAL</a:t>
            </a:r>
            <a:r>
              <a:rPr lang="en-US" sz="3700">
                <a:latin typeface="Lato Black"/>
                <a:ea typeface="Lato Black"/>
                <a:cs typeface="Lato Black"/>
              </a:rPr>
              <a:t>)</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8810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Sekady</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Kuldeep)</a:t>
            </a:r>
            <a:endParaRPr lang="en-IN" sz="1850">
              <a:solidFill>
                <a:srgbClr val="0070C0"/>
              </a:solidFill>
              <a:latin typeface="Century Gothic"/>
              <a:ea typeface="Lato"/>
              <a:cs typeface="Lato"/>
            </a:endParaRPr>
          </a:p>
          <a:p>
            <a:pPr>
              <a:defRPr sz="1300">
                <a:latin typeface="Open Sans"/>
                <a:ea typeface="Open Sans"/>
                <a:cs typeface="Open Sans"/>
                <a:sym typeface="Open Sans"/>
              </a:defRPr>
            </a:pPr>
            <a:r>
              <a:rPr lang="en-IN" sz="1400" err="1">
                <a:ea typeface="+mn-lt"/>
                <a:cs typeface="+mn-lt"/>
              </a:rPr>
              <a:t>Sekady</a:t>
            </a:r>
            <a:r>
              <a:rPr lang="en-IN" sz="1400">
                <a:ea typeface="+mn-lt"/>
                <a:cs typeface="+mn-lt"/>
              </a:rPr>
              <a:t> is optimizing construction through technology by helping Builders keep their clients in the loop, manage their builds, and pay Subcontractors. Schedule tasks, send bid requests, and manage your bids - all from our powerful platform. </a:t>
            </a:r>
            <a:r>
              <a:rPr lang="en-IN" sz="1400" err="1">
                <a:ea typeface="+mn-lt"/>
                <a:cs typeface="+mn-lt"/>
              </a:rPr>
              <a:t>Sekady</a:t>
            </a:r>
            <a:r>
              <a:rPr lang="en-IN" sz="1400">
                <a:ea typeface="+mn-lt"/>
                <a:cs typeface="+mn-lt"/>
              </a:rPr>
              <a:t> is providing payment solutions across multiple industries, processing over 6,000 invoices per month and disbursing over $30 Billion in payments historically. </a:t>
            </a:r>
            <a:endParaRPr lang="en-IN" sz="1400">
              <a:solidFill>
                <a:srgbClr val="474C53"/>
              </a:solidFill>
              <a:latin typeface="Open Sans"/>
              <a:ea typeface="Lato" panose="020F0502020204030203" pitchFamily="34" charset="0"/>
              <a:cs typeface="Calibri"/>
            </a:endParaRP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(Financial Workflow Application)</a:t>
            </a:r>
          </a:p>
          <a:p>
            <a:pPr>
              <a:defRPr sz="1300">
                <a:latin typeface="Open Sans"/>
                <a:ea typeface="Open Sans"/>
                <a:cs typeface="Open Sans"/>
                <a:sym typeface="Open Sans"/>
              </a:defRPr>
            </a:pPr>
            <a:r>
              <a:rPr lang="en-IN" sz="1400">
                <a:cs typeface="Calibri"/>
              </a:rPr>
              <a:t>In Time Tec has helped </a:t>
            </a:r>
            <a:r>
              <a:rPr lang="en-IN" sz="1400" err="1">
                <a:cs typeface="Calibri"/>
              </a:rPr>
              <a:t>Sekady</a:t>
            </a:r>
            <a:r>
              <a:rPr lang="en-IN" sz="1400">
                <a:cs typeface="Calibri"/>
              </a:rPr>
              <a:t> to achieve the goal of </a:t>
            </a:r>
            <a:r>
              <a:rPr lang="en-IN" sz="1400">
                <a:ea typeface="+mn-lt"/>
                <a:cs typeface="+mn-lt"/>
              </a:rPr>
              <a:t>managing the builds, paying the Appraisers, Subcontractors, scheduling tasks, sending bid requests, and managing those bids by developing many features (like: Bid Manager, Task Manager, Inspection Management, Partial Payment on Invoices, Draw Requests, etc.). And, helped them to redesign the complete UI to improve user experience.</a:t>
            </a: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External </a:t>
            </a:r>
          </a:p>
          <a:p>
            <a:pPr>
              <a:spcBef>
                <a:spcPts val="533"/>
              </a:spcBef>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US</a:t>
            </a:r>
          </a:p>
          <a:p>
            <a:pPr>
              <a:spcBef>
                <a:spcPts val="533"/>
              </a:spcBef>
              <a:defRPr sz="1300">
                <a:latin typeface="Open Sans"/>
                <a:ea typeface="Open Sans"/>
                <a:cs typeface="Open Sans"/>
                <a:sym typeface="Open Sans"/>
              </a:defRPr>
            </a:pPr>
            <a:r>
              <a:rPr lang="en-IN" sz="1400" b="1">
                <a:latin typeface="Open Sans"/>
                <a:ea typeface="+mn-lt"/>
                <a:cs typeface="+mn-lt"/>
              </a:rPr>
              <a:t>Team Structure</a:t>
            </a:r>
            <a:r>
              <a:rPr lang="en-IN" sz="1400">
                <a:latin typeface="Open Sans"/>
                <a:ea typeface="+mn-lt"/>
                <a:cs typeface="+mn-lt"/>
              </a:rPr>
              <a:t>: 12 Software Engineers (Development), 4 Software Engineer (QA, 2 UI/UX</a:t>
            </a: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52057672"/>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CONSTRUCTION - CASE STUDY # (</a:t>
            </a:r>
            <a:r>
              <a:rPr lang="en-US" sz="2400">
                <a:latin typeface="Lato Black"/>
                <a:ea typeface="Lato Black"/>
                <a:cs typeface="Lato Black"/>
              </a:rPr>
              <a:t>SEKADY CAPITAL</a:t>
            </a:r>
            <a:r>
              <a:rPr lang="en-US" sz="3700">
                <a:latin typeface="Lato Black"/>
                <a:ea typeface="Lato Black"/>
                <a:cs typeface="Lato Black"/>
              </a:rPr>
              <a:t>)  </a:t>
            </a:r>
            <a:endParaRPr lang="en-US" sz="425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382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Sekady</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br>
              <a:rPr lang="en-US" sz="1850">
                <a:latin typeface="Century Gothic"/>
                <a:ea typeface="Lato"/>
                <a:cs typeface="Lato"/>
              </a:rPr>
            </a:br>
            <a:r>
              <a:rPr lang="en-IN" sz="1400">
                <a:solidFill>
                  <a:srgbClr val="000000"/>
                </a:solidFill>
                <a:latin typeface="Open Sans"/>
                <a:ea typeface="Lato"/>
                <a:cs typeface="Lato"/>
              </a:rPr>
              <a:t>Improved User experience and now </a:t>
            </a:r>
            <a:r>
              <a:rPr lang="en-IN" sz="1400" err="1">
                <a:solidFill>
                  <a:srgbClr val="000000"/>
                </a:solidFill>
                <a:latin typeface="Open Sans"/>
                <a:ea typeface="Lato"/>
                <a:cs typeface="Lato"/>
              </a:rPr>
              <a:t>Sekady</a:t>
            </a:r>
            <a:r>
              <a:rPr lang="en-IN" sz="1400">
                <a:solidFill>
                  <a:srgbClr val="000000"/>
                </a:solidFill>
                <a:latin typeface="Open Sans"/>
                <a:ea typeface="Lato"/>
                <a:cs typeface="Lato"/>
              </a:rPr>
              <a:t> is providing some key features to optimize the construction process by streamlining it to help with the faster payments.</a:t>
            </a:r>
            <a:endParaRPr lang="en-US" sz="1400">
              <a:latin typeface="Open Sans"/>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5907345"/>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49571" y="1457109"/>
            <a:ext cx="7820476" cy="3378104"/>
          </a:xfrm>
          <a:prstGeom prst="rect">
            <a:avLst/>
          </a:prstGeom>
          <a:noFill/>
        </p:spPr>
        <p:txBody>
          <a:bodyPr wrap="square" lIns="91440" tIns="45720" rIns="91440" bIns="45720" rtlCol="0" anchor="t">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marL="342265" indent="-342265">
              <a:lnSpc>
                <a:spcPct val="150000"/>
              </a:lnSpc>
              <a:buFont typeface="Arial" panose="020B0604020202020204" pitchFamily="34" charset="0"/>
              <a:buChar char="•"/>
            </a:pPr>
            <a:r>
              <a:rPr lang="en-US" sz="1600"/>
              <a:t>“Collecting Data is one thing. Knowing what to do with it is another. Both are integral for the future growth of your business” – In Time Tec </a:t>
            </a:r>
            <a:endParaRPr lang="en-US"/>
          </a:p>
          <a:p>
            <a:pPr marL="342265" indent="-342265">
              <a:lnSpc>
                <a:spcPct val="150000"/>
              </a:lnSpc>
              <a:buFont typeface="Arial" panose="020B0604020202020204" pitchFamily="34" charset="0"/>
              <a:buChar char="•"/>
            </a:pPr>
            <a:r>
              <a:rPr lang="en-US" sz="1600"/>
              <a:t>Here at In Time Tec, we seek to create abundance with data by having a solid data engineering foundation, followed by a deep understanding of business needs and logic, and then using both to deliver results that are otherwise out of reach including:</a:t>
            </a:r>
            <a:endParaRPr lang="en-US" sz="1600">
              <a:cs typeface="Calibri" panose="020F0502020204030204"/>
            </a:endParaRPr>
          </a:p>
          <a:p>
            <a:pPr marL="799465" lvl="1" indent="-342265">
              <a:lnSpc>
                <a:spcPct val="150000"/>
              </a:lnSpc>
              <a:buFont typeface="Arial" panose="020B0604020202020204" pitchFamily="34" charset="0"/>
              <a:buChar char="•"/>
            </a:pPr>
            <a:r>
              <a:rPr lang="en-US" sz="1600"/>
              <a:t>Intuitive data visualizations for easy consumption of data</a:t>
            </a:r>
            <a:endParaRPr lang="en-US" sz="1600">
              <a:cs typeface="Calibri" panose="020F0502020204030204"/>
            </a:endParaRPr>
          </a:p>
          <a:p>
            <a:pPr marL="799465" lvl="1" indent="-342265">
              <a:lnSpc>
                <a:spcPct val="150000"/>
              </a:lnSpc>
              <a:buFont typeface="Arial" panose="020B0604020202020204" pitchFamily="34" charset="0"/>
              <a:buChar char="•"/>
            </a:pPr>
            <a:r>
              <a:rPr lang="en-US" sz="1600"/>
              <a:t>Custom built alerts to give early warning for potential rising issues</a:t>
            </a:r>
            <a:endParaRPr lang="en-US" sz="1600">
              <a:cs typeface="Calibri" panose="020F0502020204030204"/>
            </a:endParaRPr>
          </a:p>
          <a:p>
            <a:pPr marL="799465" lvl="1" indent="-342265">
              <a:lnSpc>
                <a:spcPct val="150000"/>
              </a:lnSpc>
              <a:buFont typeface="Arial" panose="020B0604020202020204" pitchFamily="34" charset="0"/>
              <a:buChar char="•"/>
            </a:pPr>
            <a:r>
              <a:rPr lang="en-US" sz="1600"/>
              <a:t>Machine learning models that can predict future trends/events, identify patterns of interest, and/or classify data according to predefined categories.F</a:t>
            </a:r>
            <a:endParaRPr lang="en-US" sz="1600">
              <a:cs typeface="Calibri"/>
            </a:endParaRPr>
          </a:p>
        </p:txBody>
      </p:sp>
      <p:sp>
        <p:nvSpPr>
          <p:cNvPr id="8" name="Title 1">
            <a:extLst>
              <a:ext uri="{FF2B5EF4-FFF2-40B4-BE49-F238E27FC236}">
                <a16:creationId xmlns:a16="http://schemas.microsoft.com/office/drawing/2014/main" id="{660E9DEE-B9A4-AF7B-6A89-C37B5B73F2FF}"/>
              </a:ext>
            </a:extLst>
          </p:cNvPr>
          <p:cNvSpPr>
            <a:spLocks noGrp="1"/>
          </p:cNvSpPr>
          <p:nvPr>
            <p:ph type="title"/>
          </p:nvPr>
        </p:nvSpPr>
        <p:spPr>
          <a:xfrm>
            <a:off x="2118676" y="359229"/>
            <a:ext cx="8229120" cy="536968"/>
          </a:xfrm>
        </p:spPr>
        <p:txBody>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b="0">
                <a:solidFill>
                  <a:schemeClr val="accent2"/>
                </a:solidFill>
              </a:rPr>
              <a:t>DATA ENGINEERING &amp; DATA SCIENCE @ </a:t>
            </a:r>
            <a:r>
              <a:rPr lang="en-US" sz="2400" b="0" err="1">
                <a:solidFill>
                  <a:schemeClr val="accent2"/>
                </a:solidFill>
              </a:rPr>
              <a:t>InTimeTec</a:t>
            </a:r>
            <a:r>
              <a:rPr lang="en-US" sz="2400" b="0">
                <a:solidFill>
                  <a:schemeClr val="accent2"/>
                </a:solidFill>
              </a:rPr>
              <a:t> </a:t>
            </a:r>
            <a:endParaRPr lang="en-US" sz="2400" b="0"/>
          </a:p>
        </p:txBody>
      </p:sp>
    </p:spTree>
    <p:extLst>
      <p:ext uri="{BB962C8B-B14F-4D97-AF65-F5344CB8AC3E}">
        <p14:creationId xmlns:p14="http://schemas.microsoft.com/office/powerpoint/2010/main" val="2323503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IT - CASE STUDY 6 (Simplify Compliance) </a:t>
            </a:r>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431625" y="1086265"/>
            <a:ext cx="10095114" cy="5463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BasicSafe</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10</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err="1">
                <a:solidFill>
                  <a:srgbClr val="000000"/>
                </a:solidFill>
                <a:latin typeface="Open Sans"/>
                <a:ea typeface="Lato"/>
                <a:cs typeface="Lato"/>
              </a:rPr>
              <a:t>BasicSafe</a:t>
            </a:r>
            <a:r>
              <a:rPr lang="en-IN" sz="1400">
                <a:solidFill>
                  <a:srgbClr val="000000"/>
                </a:solidFill>
                <a:latin typeface="Open Sans"/>
                <a:ea typeface="Lato"/>
                <a:cs typeface="Lato"/>
              </a:rPr>
              <a:t> is an internet-based integrated approach to managing safe work cultures and compliance with regulatory requirements. Extensive programming based on proven safety methodologies that target employee training and information access is the backbone of the </a:t>
            </a:r>
            <a:r>
              <a:rPr lang="en-IN" sz="1400" err="1">
                <a:solidFill>
                  <a:srgbClr val="000000"/>
                </a:solidFill>
                <a:latin typeface="Open Sans"/>
                <a:ea typeface="Lato"/>
                <a:cs typeface="Lato"/>
              </a:rPr>
              <a:t>BasicSafe</a:t>
            </a:r>
            <a:r>
              <a:rPr lang="en-IN" sz="1400">
                <a:solidFill>
                  <a:srgbClr val="000000"/>
                </a:solidFill>
                <a:latin typeface="Open Sans"/>
                <a:ea typeface="Lato"/>
                <a:cs typeface="Lato"/>
              </a:rPr>
              <a:t> suite. </a:t>
            </a:r>
            <a:r>
              <a:rPr lang="en-IN" sz="1400" err="1">
                <a:solidFill>
                  <a:srgbClr val="000000"/>
                </a:solidFill>
                <a:latin typeface="Open Sans"/>
                <a:ea typeface="Lato"/>
                <a:cs typeface="Lato"/>
              </a:rPr>
              <a:t>BasicSafe</a:t>
            </a:r>
            <a:r>
              <a:rPr lang="en-IN" sz="1400">
                <a:solidFill>
                  <a:srgbClr val="000000"/>
                </a:solidFill>
                <a:latin typeface="Open Sans"/>
                <a:ea typeface="Lato"/>
                <a:cs typeface="Lato"/>
              </a:rPr>
              <a:t> is built by skilled programmers working with experienced safety managers at companies helping develop this software. They reached out to us for better UI &amp; Usability.</a:t>
            </a:r>
          </a:p>
          <a:p>
            <a:pPr marL="170815" indent="-170815">
              <a:spcBef>
                <a:spcPts val="533"/>
              </a:spcBef>
              <a:buSzPct val="100000"/>
              <a:buFont typeface="Arial"/>
              <a:buChar char="•"/>
              <a:defRPr sz="1300">
                <a:latin typeface="Open Sans"/>
                <a:ea typeface="Open Sans"/>
                <a:cs typeface="Open Sans"/>
                <a:sym typeface="Open Sans"/>
              </a:defRPr>
            </a:pPr>
            <a:endParaRPr lang="en-IN" sz="1850">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React Native)</a:t>
            </a:r>
            <a:endParaRPr lang="en-IN" sz="1850"/>
          </a:p>
          <a:p>
            <a:pPr algn="just">
              <a:defRPr sz="1300">
                <a:latin typeface="Open Sans"/>
                <a:ea typeface="Open Sans"/>
                <a:cs typeface="Open Sans"/>
                <a:sym typeface="Open Sans"/>
              </a:defRPr>
            </a:pPr>
            <a:r>
              <a:rPr lang="en-IN" sz="1400">
                <a:solidFill>
                  <a:srgbClr val="000000"/>
                </a:solidFill>
                <a:latin typeface="Open Sans"/>
                <a:ea typeface="Lato"/>
                <a:cs typeface="Lato"/>
              </a:rPr>
              <a:t>We started working with </a:t>
            </a:r>
            <a:r>
              <a:rPr lang="en-IN" sz="1400" err="1">
                <a:solidFill>
                  <a:srgbClr val="000000"/>
                </a:solidFill>
                <a:latin typeface="Open Sans"/>
                <a:ea typeface="Lato"/>
                <a:cs typeface="Lato"/>
              </a:rPr>
              <a:t>BasicSafe</a:t>
            </a:r>
            <a:r>
              <a:rPr lang="en-IN" sz="1400">
                <a:solidFill>
                  <a:srgbClr val="000000"/>
                </a:solidFill>
                <a:latin typeface="Open Sans"/>
                <a:ea typeface="Lato"/>
                <a:cs typeface="Lato"/>
              </a:rPr>
              <a:t> first on UI refinement and they impressed with work which we did on UI refinement.</a:t>
            </a:r>
            <a:endParaRPr lang="en-IN" sz="1400">
              <a:solidFill>
                <a:srgbClr val="474C53"/>
              </a:solidFill>
              <a:latin typeface="Open Sans"/>
              <a:ea typeface="Open Sans"/>
              <a:cs typeface="Open Sans"/>
            </a:endParaRPr>
          </a:p>
          <a:p>
            <a:pPr algn="just">
              <a:defRPr sz="1300">
                <a:latin typeface="Open Sans"/>
                <a:ea typeface="Open Sans"/>
                <a:cs typeface="Open Sans"/>
                <a:sym typeface="Open Sans"/>
              </a:defRPr>
            </a:pPr>
            <a:r>
              <a:rPr lang="en-IN" sz="1400">
                <a:solidFill>
                  <a:srgbClr val="000000"/>
                </a:solidFill>
                <a:latin typeface="Open Sans"/>
                <a:ea typeface="Lato"/>
                <a:cs typeface="Lato"/>
              </a:rPr>
              <a:t>And along with that we have focus on using cloud services like AWS to solve their problems. And as most of the time the application will be used in sites with low/no network areas. We built as mobile application with React Native with responsive design where it works in both mobile/tablet and that can support all screen sizes. </a:t>
            </a:r>
          </a:p>
          <a:p>
            <a:pPr>
              <a:defRPr sz="1300">
                <a:latin typeface="Open Sans"/>
                <a:ea typeface="Open Sans"/>
                <a:cs typeface="Open Sans"/>
                <a:sym typeface="Open Sans"/>
              </a:defRPr>
            </a:pPr>
            <a:endParaRPr lang="en-US" sz="1400">
              <a:solidFill>
                <a:srgbClr val="000000"/>
              </a:solidFill>
              <a:latin typeface="Open Sans"/>
              <a:ea typeface="Lato"/>
              <a:cs typeface="Lato"/>
            </a:endParaRPr>
          </a:p>
          <a:p>
            <a:pPr>
              <a:defRPr sz="1300">
                <a:latin typeface="Open Sans"/>
                <a:ea typeface="Open Sans"/>
                <a:cs typeface="Open Sans"/>
                <a:sym typeface="Open Sans"/>
              </a:defRPr>
            </a:pPr>
            <a:r>
              <a:rPr lang="en-US" sz="1400" b="1">
                <a:solidFill>
                  <a:srgbClr val="000000"/>
                </a:solidFill>
                <a:latin typeface="Open Sans"/>
                <a:ea typeface="Lato"/>
                <a:cs typeface="Lato"/>
              </a:rPr>
              <a:t>Access</a:t>
            </a:r>
            <a:r>
              <a:rPr lang="en-US" sz="1400">
                <a:solidFill>
                  <a:srgbClr val="000000"/>
                </a:solidFill>
                <a:latin typeface="Open Sans"/>
                <a:ea typeface="Lato"/>
                <a:cs typeface="Lato"/>
              </a:rPr>
              <a:t> – External</a:t>
            </a:r>
          </a:p>
          <a:p>
            <a:pPr>
              <a:spcBef>
                <a:spcPts val="533"/>
              </a:spcBef>
              <a:defRPr sz="1300">
                <a:latin typeface="Open Sans"/>
                <a:ea typeface="Open Sans"/>
                <a:cs typeface="Open Sans"/>
                <a:sym typeface="Open Sans"/>
              </a:defRPr>
            </a:pPr>
            <a:r>
              <a:rPr lang="en-IN" sz="1400" b="1">
                <a:solidFill>
                  <a:srgbClr val="000000"/>
                </a:solidFill>
                <a:latin typeface="Open Sans"/>
                <a:ea typeface="Lato"/>
                <a:cs typeface="Lato"/>
              </a:rPr>
              <a:t>Target User Group:</a:t>
            </a:r>
            <a:r>
              <a:rPr lang="en-IN" sz="1400">
                <a:solidFill>
                  <a:srgbClr val="000000"/>
                </a:solidFill>
                <a:latin typeface="Open Sans"/>
                <a:ea typeface="Lato"/>
                <a:cs typeface="Lato"/>
              </a:rPr>
              <a:t> Global</a:t>
            </a:r>
            <a:endParaRPr lang="en-US" sz="1400">
              <a:solidFill>
                <a:srgbClr val="000000"/>
              </a:solidFill>
              <a:latin typeface="Open Sans"/>
              <a:ea typeface="Lato"/>
              <a:cs typeface="Lato"/>
            </a:endParaRPr>
          </a:p>
          <a:p>
            <a:pPr>
              <a:spcBef>
                <a:spcPts val="533"/>
              </a:spcBef>
              <a:defRPr sz="1300">
                <a:latin typeface="Open Sans"/>
                <a:ea typeface="Open Sans"/>
                <a:cs typeface="Open Sans"/>
                <a:sym typeface="Open Sans"/>
              </a:defRPr>
            </a:pPr>
            <a:r>
              <a:rPr lang="en-IN" sz="1400" b="1">
                <a:solidFill>
                  <a:srgbClr val="000000"/>
                </a:solidFill>
                <a:latin typeface="Open Sans"/>
                <a:ea typeface="Lato"/>
                <a:cs typeface="Lato"/>
              </a:rPr>
              <a:t>Team Structure –</a:t>
            </a:r>
            <a:r>
              <a:rPr lang="en-IN" sz="1400">
                <a:solidFill>
                  <a:srgbClr val="000000"/>
                </a:solidFill>
                <a:latin typeface="Open Sans"/>
                <a:ea typeface="Lato"/>
                <a:cs typeface="Lato"/>
              </a:rPr>
              <a:t> 8 Software Engineers (Development), 2 Qualification Engineers</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34DEA338-B301-B3C1-9B3D-16A85435DC77}"/>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371611541"/>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C03E63-548C-4919-8924-277F66716968}"/>
              </a:ext>
            </a:extLst>
          </p:cNvPr>
          <p:cNvSpPr txBox="1"/>
          <p:nvPr/>
        </p:nvSpPr>
        <p:spPr>
          <a:xfrm>
            <a:off x="1966018" y="1457109"/>
            <a:ext cx="7820476" cy="4140193"/>
          </a:xfrm>
          <a:prstGeom prst="rect">
            <a:avLst/>
          </a:prstGeom>
          <a:noFill/>
        </p:spPr>
        <p:txBody>
          <a:bodyPr wrap="square" rtlCol="0">
            <a:spAutoFit/>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pPr marL="342891" indent="-342891">
              <a:lnSpc>
                <a:spcPct val="150000"/>
              </a:lnSpc>
              <a:buFont typeface="Arial" panose="020B0604020202020204" pitchFamily="34" charset="0"/>
              <a:buChar char="•"/>
            </a:pPr>
            <a:r>
              <a:rPr lang="en-US" sz="1600"/>
              <a:t>Data engineering is the foundation for all data science work.</a:t>
            </a:r>
          </a:p>
          <a:p>
            <a:pPr marL="800080" lvl="1" indent="-342891">
              <a:lnSpc>
                <a:spcPct val="150000"/>
              </a:lnSpc>
              <a:buFont typeface="Arial" panose="020B0604020202020204" pitchFamily="34" charset="0"/>
              <a:buChar char="•"/>
            </a:pPr>
            <a:r>
              <a:rPr lang="en-US" sz="1600"/>
              <a:t>Modern data sets are massive, and nobody wants to parse through a billion records.</a:t>
            </a:r>
          </a:p>
          <a:p>
            <a:pPr marL="1257269" lvl="2" indent="-342891">
              <a:lnSpc>
                <a:spcPct val="150000"/>
              </a:lnSpc>
              <a:buFont typeface="Arial" panose="020B0604020202020204" pitchFamily="34" charset="0"/>
              <a:buChar char="•"/>
            </a:pPr>
            <a:r>
              <a:rPr lang="en-US" sz="1600"/>
              <a:t>We automate the process of reviewing massive data sets, so that business owners can see the important stuff, and skip the fluff.</a:t>
            </a:r>
          </a:p>
          <a:p>
            <a:pPr marL="1257269" lvl="2" indent="-342891">
              <a:lnSpc>
                <a:spcPct val="150000"/>
              </a:lnSpc>
              <a:buFont typeface="Arial" panose="020B0604020202020204" pitchFamily="34" charset="0"/>
              <a:buChar char="•"/>
            </a:pPr>
            <a:r>
              <a:rPr lang="en-US" sz="1600"/>
              <a:t>Delivering the important stuff includes giving intuitive visualizations, targeted alerts, and customized data filters.</a:t>
            </a:r>
          </a:p>
          <a:p>
            <a:pPr marL="1257269" lvl="2" indent="-342891">
              <a:lnSpc>
                <a:spcPct val="150000"/>
              </a:lnSpc>
              <a:buFont typeface="Arial" panose="020B0604020202020204" pitchFamily="34" charset="0"/>
              <a:buChar char="•"/>
            </a:pPr>
            <a:r>
              <a:rPr lang="en-US" sz="1600"/>
              <a:t>We harmonize dissonant data into one cohesive source.</a:t>
            </a:r>
          </a:p>
          <a:p>
            <a:pPr marL="1257269" lvl="2" indent="-342891">
              <a:lnSpc>
                <a:spcPct val="150000"/>
              </a:lnSpc>
              <a:buFont typeface="Arial" panose="020B0604020202020204" pitchFamily="34" charset="0"/>
              <a:buChar char="•"/>
            </a:pPr>
            <a:r>
              <a:rPr lang="en-US" sz="1600"/>
              <a:t>Rigorously test data to ensure accuracy and consistency.</a:t>
            </a:r>
          </a:p>
          <a:p>
            <a:pPr marL="1257269" lvl="2" indent="-342891">
              <a:lnSpc>
                <a:spcPct val="150000"/>
              </a:lnSpc>
              <a:buFont typeface="Arial" panose="020B0604020202020204" pitchFamily="34" charset="0"/>
              <a:buChar char="•"/>
            </a:pPr>
            <a:r>
              <a:rPr lang="en-US" sz="1600"/>
              <a:t>Work with upstream data sources to ensure we have best practices through the entire data stream</a:t>
            </a:r>
          </a:p>
        </p:txBody>
      </p:sp>
      <p:sp>
        <p:nvSpPr>
          <p:cNvPr id="6" name="Title 1">
            <a:extLst>
              <a:ext uri="{FF2B5EF4-FFF2-40B4-BE49-F238E27FC236}">
                <a16:creationId xmlns:a16="http://schemas.microsoft.com/office/drawing/2014/main" id="{AB93C705-2C02-17A5-885B-A49575A46958}"/>
              </a:ext>
            </a:extLst>
          </p:cNvPr>
          <p:cNvSpPr>
            <a:spLocks noGrp="1"/>
          </p:cNvSpPr>
          <p:nvPr>
            <p:ph type="title"/>
          </p:nvPr>
        </p:nvSpPr>
        <p:spPr>
          <a:xfrm>
            <a:off x="2118676" y="359229"/>
            <a:ext cx="8229120" cy="536968"/>
          </a:xfrm>
        </p:spPr>
        <p:txBody>
          <a:bodyPr/>
          <a:lstStyle>
            <a:defPPr>
              <a:defRPr lang="en-US"/>
            </a:defPPr>
            <a:lvl1pPr marL="0" algn="l" defTabSz="1451427" rtl="0" eaLnBrk="1" latinLnBrk="0" hangingPunct="1">
              <a:defRPr sz="2857" kern="1200">
                <a:solidFill>
                  <a:schemeClr val="tx1"/>
                </a:solidFill>
                <a:latin typeface="+mn-lt"/>
                <a:ea typeface="+mn-ea"/>
                <a:cs typeface="+mn-cs"/>
              </a:defRPr>
            </a:lvl1pPr>
            <a:lvl2pPr marL="725714" algn="l" defTabSz="1451427" rtl="0" eaLnBrk="1" latinLnBrk="0" hangingPunct="1">
              <a:defRPr sz="2857" kern="1200">
                <a:solidFill>
                  <a:schemeClr val="tx1"/>
                </a:solidFill>
                <a:latin typeface="+mn-lt"/>
                <a:ea typeface="+mn-ea"/>
                <a:cs typeface="+mn-cs"/>
              </a:defRPr>
            </a:lvl2pPr>
            <a:lvl3pPr marL="1451427" algn="l" defTabSz="1451427" rtl="0" eaLnBrk="1" latinLnBrk="0" hangingPunct="1">
              <a:defRPr sz="2857" kern="1200">
                <a:solidFill>
                  <a:schemeClr val="tx1"/>
                </a:solidFill>
                <a:latin typeface="+mn-lt"/>
                <a:ea typeface="+mn-ea"/>
                <a:cs typeface="+mn-cs"/>
              </a:defRPr>
            </a:lvl3pPr>
            <a:lvl4pPr marL="2177141" algn="l" defTabSz="1451427" rtl="0" eaLnBrk="1" latinLnBrk="0" hangingPunct="1">
              <a:defRPr sz="2857" kern="1200">
                <a:solidFill>
                  <a:schemeClr val="tx1"/>
                </a:solidFill>
                <a:latin typeface="+mn-lt"/>
                <a:ea typeface="+mn-ea"/>
                <a:cs typeface="+mn-cs"/>
              </a:defRPr>
            </a:lvl4pPr>
            <a:lvl5pPr marL="2902854" algn="l" defTabSz="1451427" rtl="0" eaLnBrk="1" latinLnBrk="0" hangingPunct="1">
              <a:defRPr sz="2857" kern="1200">
                <a:solidFill>
                  <a:schemeClr val="tx1"/>
                </a:solidFill>
                <a:latin typeface="+mn-lt"/>
                <a:ea typeface="+mn-ea"/>
                <a:cs typeface="+mn-cs"/>
              </a:defRPr>
            </a:lvl5pPr>
            <a:lvl6pPr marL="3628568" algn="l" defTabSz="1451427" rtl="0" eaLnBrk="1" latinLnBrk="0" hangingPunct="1">
              <a:defRPr sz="2857" kern="1200">
                <a:solidFill>
                  <a:schemeClr val="tx1"/>
                </a:solidFill>
                <a:latin typeface="+mn-lt"/>
                <a:ea typeface="+mn-ea"/>
                <a:cs typeface="+mn-cs"/>
              </a:defRPr>
            </a:lvl6pPr>
            <a:lvl7pPr marL="4354281" algn="l" defTabSz="1451427" rtl="0" eaLnBrk="1" latinLnBrk="0" hangingPunct="1">
              <a:defRPr sz="2857" kern="1200">
                <a:solidFill>
                  <a:schemeClr val="tx1"/>
                </a:solidFill>
                <a:latin typeface="+mn-lt"/>
                <a:ea typeface="+mn-ea"/>
                <a:cs typeface="+mn-cs"/>
              </a:defRPr>
            </a:lvl7pPr>
            <a:lvl8pPr marL="5079995" algn="l" defTabSz="1451427" rtl="0" eaLnBrk="1" latinLnBrk="0" hangingPunct="1">
              <a:defRPr sz="2857" kern="1200">
                <a:solidFill>
                  <a:schemeClr val="tx1"/>
                </a:solidFill>
                <a:latin typeface="+mn-lt"/>
                <a:ea typeface="+mn-ea"/>
                <a:cs typeface="+mn-cs"/>
              </a:defRPr>
            </a:lvl8pPr>
            <a:lvl9pPr marL="5805708" algn="l" defTabSz="1451427" rtl="0" eaLnBrk="1" latinLnBrk="0" hangingPunct="1">
              <a:defRPr sz="2857" kern="1200">
                <a:solidFill>
                  <a:schemeClr val="tx1"/>
                </a:solidFill>
                <a:latin typeface="+mn-lt"/>
                <a:ea typeface="+mn-ea"/>
                <a:cs typeface="+mn-cs"/>
              </a:defRPr>
            </a:lvl9pPr>
          </a:lstStyle>
          <a:p>
            <a:r>
              <a:rPr lang="en-US" sz="2400" b="0">
                <a:solidFill>
                  <a:schemeClr val="accent2"/>
                </a:solidFill>
              </a:rPr>
              <a:t>DATA ENGINEERING &amp; DATA SCIENCE @ </a:t>
            </a:r>
            <a:r>
              <a:rPr lang="en-US" sz="2400" b="0" err="1">
                <a:solidFill>
                  <a:schemeClr val="accent2"/>
                </a:solidFill>
              </a:rPr>
              <a:t>InTimeTec</a:t>
            </a:r>
            <a:r>
              <a:rPr lang="en-US" sz="2400" b="0">
                <a:solidFill>
                  <a:schemeClr val="accent2"/>
                </a:solidFill>
              </a:rPr>
              <a:t> </a:t>
            </a:r>
            <a:endParaRPr lang="en-US" sz="2400" b="0"/>
          </a:p>
        </p:txBody>
      </p:sp>
    </p:spTree>
    <p:extLst>
      <p:ext uri="{BB962C8B-B14F-4D97-AF65-F5344CB8AC3E}">
        <p14:creationId xmlns:p14="http://schemas.microsoft.com/office/powerpoint/2010/main" val="1834448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IT - CASE STUDY 6 (SIMPLIFY COMPLIANCE) </a:t>
            </a:r>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111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BasicSafe</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10</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ea typeface="+mn-lt"/>
              <a:cs typeface="+mn-lt"/>
            </a:endParaRPr>
          </a:p>
          <a:p>
            <a:pPr>
              <a:defRPr sz="1300">
                <a:latin typeface="Open Sans"/>
                <a:ea typeface="Open Sans"/>
                <a:cs typeface="Open Sans"/>
                <a:sym typeface="Open Sans"/>
              </a:defRPr>
            </a:pPr>
            <a:endParaRPr lang="en-IN" sz="1850" b="1">
              <a:solidFill>
                <a:srgbClr val="474C53"/>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marL="285750" indent="-285750">
              <a:buFont typeface="Arial"/>
              <a:buChar char="•"/>
              <a:defRPr sz="1300">
                <a:latin typeface="Open Sans"/>
                <a:ea typeface="Open Sans"/>
                <a:cs typeface="Open Sans"/>
                <a:sym typeface="Open Sans"/>
              </a:defRPr>
            </a:pPr>
            <a:r>
              <a:rPr lang="en-IN" sz="1400">
                <a:solidFill>
                  <a:srgbClr val="000000"/>
                </a:solidFill>
                <a:latin typeface="Open Sans"/>
                <a:ea typeface="Lato"/>
                <a:cs typeface="Lato"/>
              </a:rPr>
              <a:t>Decreased code deployment time with automated CI/CD pipeline </a:t>
            </a:r>
            <a:endParaRPr lang="en-US" sz="1400">
              <a:solidFill>
                <a:srgbClr val="000000"/>
              </a:solidFill>
              <a:latin typeface="Open Sans"/>
              <a:ea typeface="Lato"/>
              <a:cs typeface="Lato"/>
            </a:endParaRPr>
          </a:p>
          <a:p>
            <a:pPr marL="285750" indent="-285750">
              <a:buFont typeface="Arial"/>
              <a:buChar char="•"/>
              <a:defRPr sz="1300">
                <a:latin typeface="Open Sans"/>
                <a:ea typeface="Open Sans"/>
                <a:cs typeface="Open Sans"/>
                <a:sym typeface="Open Sans"/>
              </a:defRPr>
            </a:pPr>
            <a:r>
              <a:rPr lang="en-IN" sz="1400">
                <a:solidFill>
                  <a:srgbClr val="000000"/>
                </a:solidFill>
                <a:latin typeface="Open Sans"/>
                <a:ea typeface="Lato"/>
                <a:cs typeface="Lato"/>
              </a:rPr>
              <a:t>Created mobile application which works seamlessly with or without network</a:t>
            </a:r>
            <a:endParaRPr lang="en-US" sz="1400">
              <a:solidFill>
                <a:srgbClr val="000000"/>
              </a:solidFill>
              <a:latin typeface="Open Sans"/>
              <a:ea typeface="Lato"/>
              <a:cs typeface="Lato"/>
            </a:endParaRPr>
          </a:p>
          <a:p>
            <a:pPr marL="285750" indent="-285750">
              <a:buFont typeface="Arial"/>
              <a:buChar char="•"/>
              <a:defRPr sz="1300">
                <a:latin typeface="Open Sans"/>
                <a:ea typeface="Open Sans"/>
                <a:cs typeface="Open Sans"/>
                <a:sym typeface="Open Sans"/>
              </a:defRPr>
            </a:pPr>
            <a:r>
              <a:rPr lang="en-IN" sz="1400">
                <a:solidFill>
                  <a:srgbClr val="000000"/>
                </a:solidFill>
                <a:latin typeface="Open Sans"/>
                <a:ea typeface="Lato"/>
                <a:cs typeface="Lato"/>
              </a:rPr>
              <a:t>Integrated cloud services like s3 bucket for database/code backups.</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US" sz="1400" b="1">
                <a:solidFill>
                  <a:srgbClr val="000000"/>
                </a:solidFill>
                <a:latin typeface="Open Sans"/>
                <a:ea typeface="Lato"/>
                <a:cs typeface="Lato"/>
              </a:rPr>
              <a:t>Access </a:t>
            </a:r>
            <a:r>
              <a:rPr lang="en-US" sz="1400">
                <a:solidFill>
                  <a:srgbClr val="000000"/>
                </a:solidFill>
                <a:latin typeface="Open Sans"/>
                <a:ea typeface="Lato"/>
                <a:cs typeface="Lato"/>
              </a:rPr>
              <a:t>– External</a:t>
            </a:r>
          </a:p>
          <a:p>
            <a:pPr>
              <a:spcBef>
                <a:spcPts val="533"/>
              </a:spcBef>
              <a:defRPr sz="1300">
                <a:latin typeface="Open Sans"/>
                <a:ea typeface="Open Sans"/>
                <a:cs typeface="Open Sans"/>
                <a:sym typeface="Open Sans"/>
              </a:defRPr>
            </a:pPr>
            <a:r>
              <a:rPr lang="en-IN" sz="1400" b="1">
                <a:solidFill>
                  <a:srgbClr val="000000"/>
                </a:solidFill>
                <a:latin typeface="Open Sans"/>
                <a:ea typeface="Lato"/>
                <a:cs typeface="Lato"/>
              </a:rPr>
              <a:t>Target User Group</a:t>
            </a:r>
            <a:r>
              <a:rPr lang="en-IN" sz="1400">
                <a:solidFill>
                  <a:srgbClr val="000000"/>
                </a:solidFill>
                <a:latin typeface="Open Sans"/>
                <a:ea typeface="Lato"/>
                <a:cs typeface="Lato"/>
              </a:rPr>
              <a:t>: Global</a:t>
            </a:r>
            <a:endParaRPr lang="en-US" sz="1400">
              <a:solidFill>
                <a:srgbClr val="000000"/>
              </a:solidFill>
              <a:latin typeface="Open Sans"/>
              <a:ea typeface="Lato"/>
              <a:cs typeface="Lato"/>
            </a:endParaRPr>
          </a:p>
          <a:p>
            <a:pPr>
              <a:spcBef>
                <a:spcPts val="533"/>
              </a:spcBef>
              <a:defRPr sz="1300">
                <a:latin typeface="Open Sans"/>
                <a:ea typeface="Open Sans"/>
                <a:cs typeface="Open Sans"/>
                <a:sym typeface="Open Sans"/>
              </a:defRPr>
            </a:pPr>
            <a:r>
              <a:rPr lang="en-IN" sz="1400" b="1">
                <a:solidFill>
                  <a:srgbClr val="000000"/>
                </a:solidFill>
                <a:latin typeface="Open Sans"/>
                <a:ea typeface="Lato"/>
                <a:cs typeface="Lato"/>
              </a:rPr>
              <a:t>Team Structure</a:t>
            </a:r>
            <a:r>
              <a:rPr lang="en-IN" sz="1400">
                <a:solidFill>
                  <a:srgbClr val="000000"/>
                </a:solidFill>
                <a:latin typeface="Open Sans"/>
                <a:ea typeface="Lato"/>
                <a:cs typeface="Lato"/>
              </a:rPr>
              <a:t> – 8 Software Engineers (Development), 2 Qualification Engineers</a:t>
            </a:r>
            <a:endParaRPr lang="en-US" sz="1400">
              <a:solidFill>
                <a:srgbClr val="000000"/>
              </a:solidFill>
              <a:latin typeface="Open Sans"/>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078A87E6-FFF1-F0A7-6801-8BFA9F214B53}"/>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91983129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br>
              <a:rPr lang="en-US" sz="4250" b="0">
                <a:latin typeface="Lato Black"/>
                <a:ea typeface="Lato Black"/>
                <a:cs typeface="Lato Black"/>
              </a:rPr>
            </a:br>
            <a:r>
              <a:rPr lang="en-US" sz="2800">
                <a:latin typeface="Lato Black"/>
                <a:ea typeface="Lato Black"/>
                <a:cs typeface="Lato Black"/>
              </a:rPr>
              <a:t>IT - CASE STUDY 6 (SIMPLIFY COMPLIANCE)</a:t>
            </a:r>
            <a:r>
              <a:rPr lang="en-US" sz="4250">
                <a:latin typeface="Lato Black"/>
                <a:ea typeface="Lato Black"/>
                <a:cs typeface="Lato Black"/>
              </a:rPr>
              <a:t> </a:t>
            </a:r>
            <a:endParaRPr lang="en-US" sz="4250" b="0">
              <a:latin typeface="Lato Black"/>
              <a:ea typeface="Lato Black"/>
              <a:cs typeface="Lato Black"/>
            </a:endParaRPr>
          </a:p>
          <a:p>
            <a:endParaRPr lang="en-US" sz="4250" b="0"/>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33111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US" sz="1400">
                <a:solidFill>
                  <a:srgbClr val="000000"/>
                </a:solidFill>
                <a:latin typeface="Open Sans"/>
                <a:ea typeface="Lato"/>
                <a:cs typeface="Lato"/>
              </a:rPr>
              <a:t>Authentication</a:t>
            </a:r>
          </a:p>
          <a:p>
            <a:pPr>
              <a:defRPr sz="1300">
                <a:latin typeface="Open Sans"/>
                <a:ea typeface="Open Sans"/>
                <a:cs typeface="Open Sans"/>
                <a:sym typeface="Open Sans"/>
              </a:defRPr>
            </a:pPr>
            <a:r>
              <a:rPr lang="en-US" sz="1400">
                <a:solidFill>
                  <a:srgbClr val="000000"/>
                </a:solidFill>
                <a:latin typeface="Open Sans"/>
                <a:ea typeface="Lato"/>
                <a:cs typeface="Lato"/>
              </a:rPr>
              <a:t>Barcode scanning</a:t>
            </a:r>
          </a:p>
          <a:p>
            <a:pPr>
              <a:defRPr sz="1300">
                <a:latin typeface="Open Sans"/>
                <a:ea typeface="Open Sans"/>
                <a:cs typeface="Open Sans"/>
                <a:sym typeface="Open Sans"/>
              </a:defRPr>
            </a:pPr>
            <a:r>
              <a:rPr lang="en-US" sz="1400">
                <a:solidFill>
                  <a:srgbClr val="000000"/>
                </a:solidFill>
                <a:latin typeface="Open Sans"/>
                <a:ea typeface="Lato"/>
                <a:cs typeface="Lato"/>
              </a:rPr>
              <a:t>Audit tool</a:t>
            </a:r>
          </a:p>
          <a:p>
            <a:pPr>
              <a:defRPr sz="1300">
                <a:latin typeface="Open Sans"/>
                <a:ea typeface="Open Sans"/>
                <a:cs typeface="Open Sans"/>
                <a:sym typeface="Open Sans"/>
              </a:defRPr>
            </a:pPr>
            <a:r>
              <a:rPr lang="en-US" sz="1400">
                <a:solidFill>
                  <a:srgbClr val="000000"/>
                </a:solidFill>
                <a:latin typeface="Open Sans"/>
                <a:ea typeface="Lato"/>
                <a:cs typeface="Lato"/>
              </a:rPr>
              <a:t>Policies and Procedures tool</a:t>
            </a:r>
          </a:p>
          <a:p>
            <a:pPr>
              <a:defRPr sz="1300">
                <a:latin typeface="Open Sans"/>
                <a:ea typeface="Open Sans"/>
                <a:cs typeface="Open Sans"/>
                <a:sym typeface="Open Sans"/>
              </a:defRPr>
            </a:pPr>
            <a:r>
              <a:rPr lang="en-US" sz="1400">
                <a:solidFill>
                  <a:srgbClr val="000000"/>
                </a:solidFill>
                <a:latin typeface="Open Sans"/>
                <a:ea typeface="Lato"/>
                <a:cs typeface="Lato"/>
              </a:rPr>
              <a:t>Incident tool</a:t>
            </a:r>
          </a:p>
          <a:p>
            <a:pPr>
              <a:defRPr sz="1300">
                <a:latin typeface="Open Sans"/>
                <a:ea typeface="Open Sans"/>
                <a:cs typeface="Open Sans"/>
                <a:sym typeface="Open Sans"/>
              </a:defRPr>
            </a:pPr>
            <a:r>
              <a:rPr lang="en-US" sz="1400">
                <a:solidFill>
                  <a:srgbClr val="000000"/>
                </a:solidFill>
                <a:latin typeface="Open Sans"/>
                <a:ea typeface="Lato"/>
                <a:cs typeface="Lato"/>
              </a:rPr>
              <a:t>JSA tool</a:t>
            </a:r>
          </a:p>
          <a:p>
            <a:pPr>
              <a:defRPr sz="1300">
                <a:latin typeface="Open Sans"/>
                <a:ea typeface="Open Sans"/>
                <a:cs typeface="Open Sans"/>
                <a:sym typeface="Open Sans"/>
              </a:defRPr>
            </a:pPr>
            <a:r>
              <a:rPr lang="en-US" sz="1400">
                <a:solidFill>
                  <a:srgbClr val="000000"/>
                </a:solidFill>
                <a:latin typeface="Open Sans"/>
                <a:ea typeface="Lato"/>
                <a:cs typeface="Lato"/>
              </a:rPr>
              <a:t>SDS tool</a:t>
            </a:r>
          </a:p>
          <a:p>
            <a:pPr>
              <a:defRPr sz="1300">
                <a:latin typeface="Open Sans"/>
                <a:ea typeface="Open Sans"/>
                <a:cs typeface="Open Sans"/>
                <a:sym typeface="Open Sans"/>
              </a:defRPr>
            </a:pPr>
            <a:r>
              <a:rPr lang="en-US" sz="1400">
                <a:solidFill>
                  <a:srgbClr val="000000"/>
                </a:solidFill>
                <a:latin typeface="Open Sans"/>
                <a:ea typeface="Lato"/>
                <a:cs typeface="Lato"/>
              </a:rPr>
              <a:t>LOTO tool</a:t>
            </a:r>
          </a:p>
          <a:p>
            <a:pPr>
              <a:defRPr sz="1300">
                <a:latin typeface="Open Sans"/>
                <a:ea typeface="Open Sans"/>
                <a:cs typeface="Open Sans"/>
                <a:sym typeface="Open Sans"/>
              </a:defRPr>
            </a:pPr>
            <a:r>
              <a:rPr lang="en-US" sz="1400">
                <a:solidFill>
                  <a:srgbClr val="000000"/>
                </a:solidFill>
                <a:latin typeface="Open Sans"/>
                <a:ea typeface="Lato"/>
                <a:cs typeface="Lato"/>
              </a:rPr>
              <a:t>Offline usage</a:t>
            </a:r>
            <a:endParaRPr lang="en-US" sz="1400">
              <a:solidFill>
                <a:srgbClr val="000000"/>
              </a:solidFill>
              <a:latin typeface="Lato"/>
              <a:ea typeface="Lato"/>
              <a:cs typeface="Lato"/>
            </a:endParaRPr>
          </a:p>
          <a:p>
            <a:pPr>
              <a:defRPr sz="1300">
                <a:latin typeface="Open Sans"/>
                <a:ea typeface="Open Sans"/>
                <a:cs typeface="Open Sans"/>
                <a:sym typeface="Open Sans"/>
              </a:defRPr>
            </a:pPr>
            <a:r>
              <a:rPr lang="en-US" sz="1400">
                <a:solidFill>
                  <a:srgbClr val="000000"/>
                </a:solidFill>
                <a:latin typeface="Open Sans"/>
                <a:ea typeface="Lato"/>
                <a:cs typeface="Lato"/>
              </a:rPr>
              <a:t>Responsive in all screen sizes</a:t>
            </a:r>
            <a:endParaRPr lang="en-US" sz="1400">
              <a:solidFill>
                <a:srgbClr val="000000"/>
              </a:solidFill>
              <a:latin typeface="Lato"/>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Android</a:t>
            </a:r>
            <a:br>
              <a:rPr lang="en-IN" sz="1400">
                <a:latin typeface="Open Sans"/>
                <a:ea typeface="+mn-lt"/>
                <a:cs typeface="+mn-lt"/>
              </a:rPr>
            </a:br>
            <a:r>
              <a:rPr lang="en-IN" sz="1400" b="1">
                <a:latin typeface="Open Sans"/>
                <a:ea typeface="+mn-lt"/>
                <a:cs typeface="+mn-lt"/>
              </a:rPr>
              <a:t>Technology: </a:t>
            </a:r>
            <a:r>
              <a:rPr lang="en-IN" sz="1400">
                <a:latin typeface="Open Sans"/>
                <a:ea typeface="+mn-lt"/>
                <a:cs typeface="+mn-lt"/>
              </a:rPr>
              <a:t>(Cross platform) </a:t>
            </a:r>
            <a:r>
              <a:rPr lang="en-IN" sz="1400" b="1">
                <a:ea typeface="+mn-lt"/>
                <a:cs typeface="+mn-lt"/>
              </a:rPr>
              <a:t> </a:t>
            </a:r>
            <a:r>
              <a:rPr lang="en-IN" sz="1400">
                <a:ea typeface="+mn-lt"/>
                <a:cs typeface="+mn-lt"/>
              </a:rPr>
              <a:t>React Native</a:t>
            </a:r>
          </a:p>
        </p:txBody>
      </p:sp>
      <p:pic>
        <p:nvPicPr>
          <p:cNvPr id="4" name="Picture 4" descr="Graphical user interface, application, Word&#10;&#10;Description automatically generated">
            <a:extLst>
              <a:ext uri="{FF2B5EF4-FFF2-40B4-BE49-F238E27FC236}">
                <a16:creationId xmlns:a16="http://schemas.microsoft.com/office/drawing/2014/main" id="{3799228D-767C-FF67-8EF6-10493642DDC7}"/>
              </a:ext>
            </a:extLst>
          </p:cNvPr>
          <p:cNvPicPr>
            <a:picLocks noChangeAspect="1"/>
          </p:cNvPicPr>
          <p:nvPr/>
        </p:nvPicPr>
        <p:blipFill>
          <a:blip r:embed="rId2"/>
          <a:stretch>
            <a:fillRect/>
          </a:stretch>
        </p:blipFill>
        <p:spPr>
          <a:xfrm>
            <a:off x="9169294" y="1381369"/>
            <a:ext cx="2384073" cy="4622800"/>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9C8A534B-92B7-C176-49AB-88BFFF776DF5}"/>
              </a:ext>
            </a:extLst>
          </p:cNvPr>
          <p:cNvPicPr>
            <a:picLocks noChangeAspect="1"/>
          </p:cNvPicPr>
          <p:nvPr/>
        </p:nvPicPr>
        <p:blipFill>
          <a:blip r:embed="rId3"/>
          <a:stretch>
            <a:fillRect/>
          </a:stretch>
        </p:blipFill>
        <p:spPr>
          <a:xfrm>
            <a:off x="4400324" y="1381369"/>
            <a:ext cx="2309939" cy="4622800"/>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C0F6D1-0F85-8BA2-A2EE-6C471BFF988B}"/>
              </a:ext>
            </a:extLst>
          </p:cNvPr>
          <p:cNvPicPr>
            <a:picLocks noChangeAspect="1"/>
          </p:cNvPicPr>
          <p:nvPr/>
        </p:nvPicPr>
        <p:blipFill>
          <a:blip r:embed="rId4"/>
          <a:stretch>
            <a:fillRect/>
          </a:stretch>
        </p:blipFill>
        <p:spPr>
          <a:xfrm>
            <a:off x="6716368" y="1381369"/>
            <a:ext cx="2452458" cy="4622800"/>
          </a:xfrm>
          <a:prstGeom prst="rect">
            <a:avLst/>
          </a:prstGeom>
        </p:spPr>
      </p:pic>
      <p:pic>
        <p:nvPicPr>
          <p:cNvPr id="7" name="Picture 2" descr="A black and orange text&#10;&#10;Description automatically generated">
            <a:extLst>
              <a:ext uri="{FF2B5EF4-FFF2-40B4-BE49-F238E27FC236}">
                <a16:creationId xmlns:a16="http://schemas.microsoft.com/office/drawing/2014/main" id="{4A503437-A361-1475-6D24-87913A18D429}"/>
              </a:ext>
            </a:extLst>
          </p:cNvPr>
          <p:cNvPicPr>
            <a:picLocks noChangeAspect="1"/>
          </p:cNvPicPr>
          <p:nvPr/>
        </p:nvPicPr>
        <p:blipFill rotWithShape="1">
          <a:blip r:embed="rId5"/>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72109746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IT - CASE STUDY # (</a:t>
            </a:r>
            <a:r>
              <a:rPr lang="en-US" sz="3700" b="0" err="1">
                <a:latin typeface="Lato Black"/>
                <a:ea typeface="Lato Black"/>
                <a:cs typeface="Lato Black"/>
              </a:rPr>
              <a:t>Liiingo</a:t>
            </a:r>
            <a:r>
              <a:rPr lang="en-US" sz="3700" b="0">
                <a:latin typeface="Lato Black"/>
                <a:ea typeface="Lato Black"/>
                <a:cs typeface="Lato Black"/>
              </a:rPr>
              <a:t> </a:t>
            </a:r>
            <a:r>
              <a:rPr lang="en-US" sz="3700">
                <a:latin typeface="Lato Black"/>
                <a:ea typeface="Lato Black"/>
                <a:cs typeface="Lato Black"/>
              </a:rPr>
              <a:t>)</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55776"/>
            <a:ext cx="10095114" cy="66710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a:t>
            </a:r>
            <a:r>
              <a:rPr lang="en-IN" sz="1850" b="1">
                <a:solidFill>
                  <a:srgbClr val="0070C0"/>
                </a:solidFill>
                <a:latin typeface="Century Gothic"/>
                <a:ea typeface="Lato"/>
                <a:cs typeface="Lato"/>
              </a:rPr>
              <a:t> </a:t>
            </a:r>
            <a:r>
              <a:rPr lang="en-IN" sz="1850" b="1" err="1">
                <a:solidFill>
                  <a:srgbClr val="0070C0"/>
                </a:solidFill>
                <a:latin typeface="Century Gothic"/>
                <a:ea typeface="Lato"/>
                <a:cs typeface="Lato"/>
              </a:rPr>
              <a:t>Liiingo</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6 months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B2B - US</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Neetima)</a:t>
            </a:r>
            <a:endParaRPr lang="en-IN" sz="1850">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err="1">
                <a:solidFill>
                  <a:srgbClr val="474C53"/>
                </a:solidFill>
                <a:latin typeface="Open Sans"/>
                <a:ea typeface="Lato"/>
                <a:cs typeface="Calibri"/>
              </a:rPr>
              <a:t>Liiingo</a:t>
            </a:r>
            <a:r>
              <a:rPr lang="en-IN" sz="1400">
                <a:solidFill>
                  <a:srgbClr val="474C53"/>
                </a:solidFill>
                <a:latin typeface="Open Sans"/>
                <a:ea typeface="Lato"/>
                <a:cs typeface="Calibri"/>
              </a:rPr>
              <a:t> is all about connections. With </a:t>
            </a:r>
            <a:r>
              <a:rPr lang="en-IN" sz="1400" err="1">
                <a:solidFill>
                  <a:srgbClr val="474C53"/>
                </a:solidFill>
                <a:latin typeface="Open Sans"/>
                <a:ea typeface="Lato"/>
                <a:cs typeface="Calibri"/>
              </a:rPr>
              <a:t>Liiingo</a:t>
            </a:r>
            <a:r>
              <a:rPr lang="en-IN" sz="1400">
                <a:solidFill>
                  <a:srgbClr val="474C53"/>
                </a:solidFill>
                <a:latin typeface="Open Sans"/>
                <a:ea typeface="Lato"/>
                <a:cs typeface="Calibri"/>
              </a:rPr>
              <a:t> you can: -Engage visitors with interactive information, videos, and graphics -Keep employees up to date with protocol, shift changes, and announcements -and make your company inclusive with smart language detection.</a:t>
            </a: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ITT is revamping their web and mobile application with a new UI and existing bug fixes. Also migrating to latest React native versions.</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(Application Revamp)</a:t>
            </a:r>
            <a:endParaRPr lang="en-IN"/>
          </a:p>
          <a:p>
            <a:pPr>
              <a:defRPr sz="1300">
                <a:latin typeface="Open Sans"/>
                <a:ea typeface="Open Sans"/>
                <a:cs typeface="Open Sans"/>
                <a:sym typeface="Open Sans"/>
              </a:defRPr>
            </a:pPr>
            <a:r>
              <a:rPr lang="en-IN" sz="1400" err="1">
                <a:solidFill>
                  <a:srgbClr val="474C53"/>
                </a:solidFill>
                <a:latin typeface="Open Sans"/>
                <a:ea typeface="Lato"/>
                <a:cs typeface="Calibri"/>
              </a:rPr>
              <a:t>Liiingo</a:t>
            </a:r>
            <a:r>
              <a:rPr lang="en-IN" sz="1400">
                <a:solidFill>
                  <a:srgbClr val="474C53"/>
                </a:solidFill>
                <a:latin typeface="Open Sans"/>
                <a:ea typeface="Lato"/>
                <a:cs typeface="Calibri"/>
              </a:rPr>
              <a:t> partners with companies to provide customer connection and engagement through it’s web and mobile content platform. </a:t>
            </a:r>
            <a:r>
              <a:rPr lang="en-IN" sz="1400" err="1">
                <a:solidFill>
                  <a:srgbClr val="474C53"/>
                </a:solidFill>
                <a:latin typeface="Open Sans"/>
                <a:ea typeface="Lato"/>
                <a:cs typeface="Calibri"/>
              </a:rPr>
              <a:t>Liiingo</a:t>
            </a:r>
            <a:r>
              <a:rPr lang="en-IN" sz="1400">
                <a:solidFill>
                  <a:srgbClr val="474C53"/>
                </a:solidFill>
                <a:latin typeface="Open Sans"/>
                <a:ea typeface="Lato"/>
                <a:cs typeface="Calibri"/>
              </a:rPr>
              <a:t> provides a dynamic links and QR Codes that links a partner’s customers and end users to localized content about a product, a location, or a service.</a:t>
            </a:r>
            <a:endParaRPr lang="en-US" sz="1400">
              <a:solidFill>
                <a:srgbClr val="474C53"/>
              </a:solidFill>
              <a:latin typeface="Open Sans"/>
              <a:ea typeface="Lato"/>
              <a:cs typeface="Calibri"/>
            </a:endParaRPr>
          </a:p>
          <a:p>
            <a:pPr>
              <a:defRPr sz="1300">
                <a:latin typeface="Open Sans"/>
                <a:ea typeface="Open Sans"/>
                <a:cs typeface="Open Sans"/>
                <a:sym typeface="Open Sans"/>
              </a:defRPr>
            </a:pPr>
            <a:r>
              <a:rPr lang="en-IN" sz="1400">
                <a:solidFill>
                  <a:srgbClr val="474C53"/>
                </a:solidFill>
                <a:latin typeface="Open Sans"/>
                <a:ea typeface="Lato"/>
                <a:cs typeface="Calibri"/>
              </a:rPr>
              <a:t>Our work includes modifying the existing web application so that it works on a variety of user devices, not just mobile phone web browsers. </a:t>
            </a:r>
            <a:r>
              <a:rPr lang="en-IN" sz="1400" err="1">
                <a:solidFill>
                  <a:srgbClr val="474C53"/>
                </a:solidFill>
                <a:latin typeface="Open Sans"/>
                <a:ea typeface="Lato"/>
                <a:cs typeface="Calibri"/>
              </a:rPr>
              <a:t>Liiingo</a:t>
            </a:r>
            <a:r>
              <a:rPr lang="en-IN" sz="1400">
                <a:solidFill>
                  <a:srgbClr val="474C53"/>
                </a:solidFill>
                <a:latin typeface="Open Sans"/>
                <a:ea typeface="Lato"/>
                <a:cs typeface="Calibri"/>
              </a:rPr>
              <a:t> desires to provide a web view experience that is appropriate for phones, tablets, laptop and desktop computers, and possibly kiosk and larger devices up to 4K resolution.</a:t>
            </a: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defRPr sz="1300">
                <a:latin typeface="Open Sans"/>
                <a:ea typeface="Open Sans"/>
                <a:cs typeface="Open Sans"/>
                <a:sym typeface="Open Sans"/>
              </a:defRPr>
            </a:pPr>
            <a:r>
              <a:rPr lang="en-IN" sz="1400" b="1">
                <a:solidFill>
                  <a:srgbClr val="474C53"/>
                </a:solidFill>
                <a:latin typeface="Open Sans"/>
                <a:ea typeface="Lato"/>
                <a:cs typeface="Calibri"/>
              </a:rPr>
              <a:t>Access:</a:t>
            </a:r>
            <a:r>
              <a:rPr lang="en-IN" sz="1400">
                <a:solidFill>
                  <a:srgbClr val="474C53"/>
                </a:solidFill>
                <a:latin typeface="Open Sans"/>
                <a:ea typeface="Lato"/>
                <a:cs typeface="Calibri"/>
              </a:rPr>
              <a:t> Public / Global </a:t>
            </a:r>
            <a:endParaRPr lang="en-US" sz="1400">
              <a:solidFill>
                <a:srgbClr val="474C53"/>
              </a:solidFill>
              <a:latin typeface="Open Sans"/>
              <a:ea typeface="Lato"/>
              <a:cs typeface="Calibri"/>
            </a:endParaRPr>
          </a:p>
          <a:p>
            <a:pPr>
              <a:defRPr sz="1300">
                <a:latin typeface="Open Sans"/>
                <a:ea typeface="Open Sans"/>
                <a:cs typeface="Open Sans"/>
                <a:sym typeface="Open Sans"/>
              </a:defRPr>
            </a:pPr>
            <a:r>
              <a:rPr lang="en-IN" sz="1400" b="1">
                <a:solidFill>
                  <a:srgbClr val="474C53"/>
                </a:solidFill>
                <a:latin typeface="Open Sans"/>
                <a:ea typeface="Lato"/>
                <a:cs typeface="Calibri"/>
              </a:rPr>
              <a:t>Target User Group</a:t>
            </a:r>
            <a:r>
              <a:rPr lang="en-IN" sz="1400">
                <a:solidFill>
                  <a:srgbClr val="474C53"/>
                </a:solidFill>
                <a:latin typeface="Open Sans"/>
                <a:ea typeface="Lato"/>
                <a:cs typeface="Calibri"/>
              </a:rPr>
              <a:t>: US</a:t>
            </a:r>
            <a:endParaRPr lang="en-US" sz="1400">
              <a:solidFill>
                <a:srgbClr val="474C53"/>
              </a:solidFill>
              <a:latin typeface="Open Sans"/>
              <a:ea typeface="Lato"/>
              <a:cs typeface="Calibri"/>
            </a:endParaRPr>
          </a:p>
          <a:p>
            <a:pPr>
              <a:defRPr sz="1300">
                <a:latin typeface="Open Sans"/>
                <a:ea typeface="Open Sans"/>
                <a:cs typeface="Open Sans"/>
                <a:sym typeface="Open Sans"/>
              </a:defRPr>
            </a:pPr>
            <a:r>
              <a:rPr lang="en-IN" sz="1400" b="1">
                <a:solidFill>
                  <a:srgbClr val="474C53"/>
                </a:solidFill>
                <a:latin typeface="Open Sans"/>
                <a:ea typeface="Lato"/>
                <a:cs typeface="Calibri"/>
              </a:rPr>
              <a:t>Team Structure </a:t>
            </a:r>
            <a:r>
              <a:rPr lang="en-IN" sz="1400">
                <a:solidFill>
                  <a:srgbClr val="474C53"/>
                </a:solidFill>
                <a:latin typeface="Open Sans"/>
                <a:ea typeface="Lato"/>
                <a:cs typeface="Calibri"/>
              </a:rPr>
              <a:t>– 1 Tech Lead, 2 Software Engineers, 1 QA</a:t>
            </a: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341669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34562" y="352377"/>
            <a:ext cx="10647913" cy="140564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Web Development – Key technologies  </a:t>
            </a:r>
            <a:endParaRPr lang="en-US" sz="4267" b="1">
              <a:solidFill>
                <a:srgbClr val="000000"/>
              </a:solidFill>
              <a:latin typeface="Montserrat ExtraBold" pitchFamily="2" charset="77"/>
              <a:ea typeface="Lato"/>
              <a:cs typeface="Lato"/>
            </a:endParaRPr>
          </a:p>
        </p:txBody>
      </p:sp>
      <p:pic>
        <p:nvPicPr>
          <p:cNvPr id="2" name="Picture 2" descr="Icon&#10;&#10;Description automatically generated">
            <a:extLst>
              <a:ext uri="{FF2B5EF4-FFF2-40B4-BE49-F238E27FC236}">
                <a16:creationId xmlns:a16="http://schemas.microsoft.com/office/drawing/2014/main" id="{F3E07FD4-A5DC-532A-0A19-20A0750C404B}"/>
              </a:ext>
            </a:extLst>
          </p:cNvPr>
          <p:cNvPicPr>
            <a:picLocks noChangeAspect="1"/>
          </p:cNvPicPr>
          <p:nvPr/>
        </p:nvPicPr>
        <p:blipFill>
          <a:blip r:embed="rId3"/>
          <a:stretch>
            <a:fillRect/>
          </a:stretch>
        </p:blipFill>
        <p:spPr>
          <a:xfrm>
            <a:off x="2033384" y="1510343"/>
            <a:ext cx="1288257" cy="641296"/>
          </a:xfrm>
          <a:prstGeom prst="rect">
            <a:avLst/>
          </a:prstGeom>
        </p:spPr>
      </p:pic>
      <p:pic>
        <p:nvPicPr>
          <p:cNvPr id="3" name="Picture 3" descr="A picture containing text, clipart&#10;&#10;Description automatically generated">
            <a:extLst>
              <a:ext uri="{FF2B5EF4-FFF2-40B4-BE49-F238E27FC236}">
                <a16:creationId xmlns:a16="http://schemas.microsoft.com/office/drawing/2014/main" id="{71B06EF9-1784-4F9E-B7EC-F3A0CE0197C5}"/>
              </a:ext>
            </a:extLst>
          </p:cNvPr>
          <p:cNvPicPr>
            <a:picLocks noChangeAspect="1"/>
          </p:cNvPicPr>
          <p:nvPr/>
        </p:nvPicPr>
        <p:blipFill>
          <a:blip r:embed="rId4"/>
          <a:stretch>
            <a:fillRect/>
          </a:stretch>
        </p:blipFill>
        <p:spPr>
          <a:xfrm>
            <a:off x="2033382" y="2213354"/>
            <a:ext cx="1347788" cy="473521"/>
          </a:xfrm>
          <a:prstGeom prst="rect">
            <a:avLst/>
          </a:prstGeom>
        </p:spPr>
      </p:pic>
      <p:graphicFrame>
        <p:nvGraphicFramePr>
          <p:cNvPr id="4" name="Table 4">
            <a:extLst>
              <a:ext uri="{FF2B5EF4-FFF2-40B4-BE49-F238E27FC236}">
                <a16:creationId xmlns:a16="http://schemas.microsoft.com/office/drawing/2014/main" id="{E459E83B-4177-124B-420B-ABBF902F499C}"/>
              </a:ext>
            </a:extLst>
          </p:cNvPr>
          <p:cNvGraphicFramePr>
            <a:graphicFrameLocks noGrp="1"/>
          </p:cNvGraphicFramePr>
          <p:nvPr/>
        </p:nvGraphicFramePr>
        <p:xfrm>
          <a:off x="1259417" y="1471085"/>
          <a:ext cx="9682491" cy="4529410"/>
        </p:xfrm>
        <a:graphic>
          <a:graphicData uri="http://schemas.openxmlformats.org/drawingml/2006/table">
            <a:tbl>
              <a:tblPr firstRow="1" bandRow="1">
                <a:tableStyleId>{5940675A-B579-460E-94D1-54222C63F5DA}</a:tableStyleId>
              </a:tblPr>
              <a:tblGrid>
                <a:gridCol w="3227497">
                  <a:extLst>
                    <a:ext uri="{9D8B030D-6E8A-4147-A177-3AD203B41FA5}">
                      <a16:colId xmlns:a16="http://schemas.microsoft.com/office/drawing/2014/main" val="4204437517"/>
                    </a:ext>
                  </a:extLst>
                </a:gridCol>
                <a:gridCol w="3227497">
                  <a:extLst>
                    <a:ext uri="{9D8B030D-6E8A-4147-A177-3AD203B41FA5}">
                      <a16:colId xmlns:a16="http://schemas.microsoft.com/office/drawing/2014/main" val="140489547"/>
                    </a:ext>
                  </a:extLst>
                </a:gridCol>
                <a:gridCol w="3227497">
                  <a:extLst>
                    <a:ext uri="{9D8B030D-6E8A-4147-A177-3AD203B41FA5}">
                      <a16:colId xmlns:a16="http://schemas.microsoft.com/office/drawing/2014/main" val="2952561409"/>
                    </a:ext>
                  </a:extLst>
                </a:gridCol>
              </a:tblGrid>
              <a:tr h="687916">
                <a:tc>
                  <a:txBody>
                    <a:bodyPr/>
                    <a:lstStyle/>
                    <a:p>
                      <a:endParaRPr lang="en-US" sz="1800"/>
                    </a:p>
                  </a:txBody>
                  <a:tcPr marL="121920" marR="121920" marT="121920" marB="12192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21920" marR="121920" marT="60960" marB="6096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21920" marR="121920" marT="60960" marB="6096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2743351099"/>
                  </a:ext>
                </a:extLst>
              </a:tr>
              <a:tr h="640249">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3880319779"/>
                  </a:ext>
                </a:extLst>
              </a:tr>
              <a:tr h="640249">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2113564943"/>
                  </a:ext>
                </a:extLst>
              </a:tr>
              <a:tr h="640249">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1642273900"/>
                  </a:ext>
                </a:extLst>
              </a:tr>
              <a:tr h="640249">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2728240847"/>
                  </a:ext>
                </a:extLst>
              </a:tr>
              <a:tr h="640249">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345033733"/>
                  </a:ext>
                </a:extLst>
              </a:tr>
              <a:tr h="640249">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pPr lvl="0">
                        <a:buNone/>
                      </a:pPr>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tc>
                  <a:txBody>
                    <a:bodyPr/>
                    <a:lstStyle/>
                    <a:p>
                      <a:endParaRPr lang="en-US" sz="1800"/>
                    </a:p>
                  </a:txBody>
                  <a:tcPr marL="182880" marR="182880" marT="182880" marB="182880">
                    <a:lnL w="12700">
                      <a:solidFill>
                        <a:schemeClr val="tx1">
                          <a:lumMod val="60000"/>
                          <a:lumOff val="40000"/>
                        </a:schemeClr>
                      </a:solidFill>
                    </a:lnL>
                    <a:lnR w="12700">
                      <a:solidFill>
                        <a:schemeClr val="tx1">
                          <a:lumMod val="60000"/>
                          <a:lumOff val="40000"/>
                        </a:schemeClr>
                      </a:solidFill>
                    </a:lnR>
                    <a:lnT w="12700">
                      <a:solidFill>
                        <a:schemeClr val="tx1">
                          <a:lumMod val="60000"/>
                          <a:lumOff val="40000"/>
                        </a:schemeClr>
                      </a:solidFill>
                    </a:lnT>
                    <a:lnB w="12700">
                      <a:solidFill>
                        <a:schemeClr val="tx1">
                          <a:lumMod val="60000"/>
                          <a:lumOff val="40000"/>
                        </a:schemeClr>
                      </a:solidFill>
                    </a:lnB>
                  </a:tcPr>
                </a:tc>
                <a:extLst>
                  <a:ext uri="{0D108BD9-81ED-4DB2-BD59-A6C34878D82A}">
                    <a16:rowId xmlns:a16="http://schemas.microsoft.com/office/drawing/2014/main" val="2013306494"/>
                  </a:ext>
                </a:extLst>
              </a:tr>
            </a:tbl>
          </a:graphicData>
        </a:graphic>
      </p:graphicFrame>
      <p:pic>
        <p:nvPicPr>
          <p:cNvPr id="5" name="Picture 5" descr="Logo, company name&#10;&#10;Description automatically generated">
            <a:extLst>
              <a:ext uri="{FF2B5EF4-FFF2-40B4-BE49-F238E27FC236}">
                <a16:creationId xmlns:a16="http://schemas.microsoft.com/office/drawing/2014/main" id="{2C91AD5C-C311-B2EA-7E1D-9C2781793648}"/>
              </a:ext>
            </a:extLst>
          </p:cNvPr>
          <p:cNvPicPr>
            <a:picLocks noChangeAspect="1"/>
          </p:cNvPicPr>
          <p:nvPr/>
        </p:nvPicPr>
        <p:blipFill>
          <a:blip r:embed="rId5"/>
          <a:stretch>
            <a:fillRect/>
          </a:stretch>
        </p:blipFill>
        <p:spPr>
          <a:xfrm>
            <a:off x="5803157" y="1543932"/>
            <a:ext cx="577057" cy="549277"/>
          </a:xfrm>
          <a:prstGeom prst="rect">
            <a:avLst/>
          </a:prstGeom>
        </p:spPr>
      </p:pic>
      <p:pic>
        <p:nvPicPr>
          <p:cNvPr id="8" name="Picture 8" descr="Logo, company name&#10;&#10;Description automatically generated">
            <a:extLst>
              <a:ext uri="{FF2B5EF4-FFF2-40B4-BE49-F238E27FC236}">
                <a16:creationId xmlns:a16="http://schemas.microsoft.com/office/drawing/2014/main" id="{10CF2468-E4D2-B770-F54A-B5A8F224D13D}"/>
              </a:ext>
            </a:extLst>
          </p:cNvPr>
          <p:cNvPicPr>
            <a:picLocks noChangeAspect="1"/>
          </p:cNvPicPr>
          <p:nvPr/>
        </p:nvPicPr>
        <p:blipFill rotWithShape="1">
          <a:blip r:embed="rId6"/>
          <a:srcRect t="22403" r="2606" b="22876"/>
          <a:stretch/>
        </p:blipFill>
        <p:spPr>
          <a:xfrm>
            <a:off x="5251920" y="2245954"/>
            <a:ext cx="1693011" cy="464967"/>
          </a:xfrm>
          <a:prstGeom prst="rect">
            <a:avLst/>
          </a:prstGeom>
        </p:spPr>
      </p:pic>
      <p:pic>
        <p:nvPicPr>
          <p:cNvPr id="9" name="Picture 9" descr="Logo, company name&#10;&#10;Description automatically generated">
            <a:extLst>
              <a:ext uri="{FF2B5EF4-FFF2-40B4-BE49-F238E27FC236}">
                <a16:creationId xmlns:a16="http://schemas.microsoft.com/office/drawing/2014/main" id="{66B01FB1-C3B7-6762-0DC9-CEDBF3412C1D}"/>
              </a:ext>
            </a:extLst>
          </p:cNvPr>
          <p:cNvPicPr>
            <a:picLocks noChangeAspect="1"/>
          </p:cNvPicPr>
          <p:nvPr/>
        </p:nvPicPr>
        <p:blipFill rotWithShape="1">
          <a:blip r:embed="rId7"/>
          <a:srcRect t="22403" r="-1484" b="26797"/>
          <a:stretch/>
        </p:blipFill>
        <p:spPr>
          <a:xfrm>
            <a:off x="1797327" y="2953866"/>
            <a:ext cx="1687813" cy="345625"/>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AA4B3EE4-1938-155C-A951-303A854FED01}"/>
              </a:ext>
            </a:extLst>
          </p:cNvPr>
          <p:cNvPicPr>
            <a:picLocks noChangeAspect="1"/>
          </p:cNvPicPr>
          <p:nvPr/>
        </p:nvPicPr>
        <p:blipFill>
          <a:blip r:embed="rId8"/>
          <a:stretch>
            <a:fillRect/>
          </a:stretch>
        </p:blipFill>
        <p:spPr>
          <a:xfrm>
            <a:off x="8896874" y="2866629"/>
            <a:ext cx="1104007" cy="491684"/>
          </a:xfrm>
          <a:prstGeom prst="rect">
            <a:avLst/>
          </a:prstGeom>
        </p:spPr>
      </p:pic>
      <p:pic>
        <p:nvPicPr>
          <p:cNvPr id="11" name="Picture 11">
            <a:extLst>
              <a:ext uri="{FF2B5EF4-FFF2-40B4-BE49-F238E27FC236}">
                <a16:creationId xmlns:a16="http://schemas.microsoft.com/office/drawing/2014/main" id="{A3856F92-115E-A6C6-36A0-9AB387E01A4A}"/>
              </a:ext>
            </a:extLst>
          </p:cNvPr>
          <p:cNvPicPr>
            <a:picLocks noChangeAspect="1"/>
          </p:cNvPicPr>
          <p:nvPr/>
        </p:nvPicPr>
        <p:blipFill>
          <a:blip r:embed="rId9"/>
          <a:stretch>
            <a:fillRect/>
          </a:stretch>
        </p:blipFill>
        <p:spPr>
          <a:xfrm>
            <a:off x="8834563" y="2210127"/>
            <a:ext cx="1109664" cy="542927"/>
          </a:xfrm>
          <a:prstGeom prst="rect">
            <a:avLst/>
          </a:prstGeom>
        </p:spPr>
      </p:pic>
      <p:pic>
        <p:nvPicPr>
          <p:cNvPr id="12" name="Picture 12" descr="Logo&#10;&#10;Description automatically generated">
            <a:extLst>
              <a:ext uri="{FF2B5EF4-FFF2-40B4-BE49-F238E27FC236}">
                <a16:creationId xmlns:a16="http://schemas.microsoft.com/office/drawing/2014/main" id="{C2F59074-DCE4-8465-5410-AB08E2BDEBB6}"/>
              </a:ext>
            </a:extLst>
          </p:cNvPr>
          <p:cNvPicPr>
            <a:picLocks noChangeAspect="1"/>
          </p:cNvPicPr>
          <p:nvPr/>
        </p:nvPicPr>
        <p:blipFill>
          <a:blip r:embed="rId10"/>
          <a:stretch>
            <a:fillRect/>
          </a:stretch>
        </p:blipFill>
        <p:spPr>
          <a:xfrm>
            <a:off x="5098745" y="2931549"/>
            <a:ext cx="2002632" cy="346236"/>
          </a:xfrm>
          <a:prstGeom prst="rect">
            <a:avLst/>
          </a:prstGeom>
        </p:spPr>
      </p:pic>
      <p:pic>
        <p:nvPicPr>
          <p:cNvPr id="13" name="Picture 13" descr="Icon&#10;&#10;Description automatically generated">
            <a:extLst>
              <a:ext uri="{FF2B5EF4-FFF2-40B4-BE49-F238E27FC236}">
                <a16:creationId xmlns:a16="http://schemas.microsoft.com/office/drawing/2014/main" id="{B6EC2F53-21AB-1CBE-75A8-61E03AB37867}"/>
              </a:ext>
            </a:extLst>
          </p:cNvPr>
          <p:cNvPicPr>
            <a:picLocks noChangeAspect="1"/>
          </p:cNvPicPr>
          <p:nvPr/>
        </p:nvPicPr>
        <p:blipFill rotWithShape="1">
          <a:blip r:embed="rId11"/>
          <a:srcRect l="14549" t="11393" r="8578" b="7921"/>
          <a:stretch/>
        </p:blipFill>
        <p:spPr>
          <a:xfrm>
            <a:off x="9213619" y="3485036"/>
            <a:ext cx="528208" cy="546832"/>
          </a:xfrm>
          <a:prstGeom prst="rect">
            <a:avLst/>
          </a:prstGeom>
        </p:spPr>
      </p:pic>
      <p:pic>
        <p:nvPicPr>
          <p:cNvPr id="14" name="Picture 14" descr="A picture containing graphical user interface&#10;&#10;Description automatically generated">
            <a:extLst>
              <a:ext uri="{FF2B5EF4-FFF2-40B4-BE49-F238E27FC236}">
                <a16:creationId xmlns:a16="http://schemas.microsoft.com/office/drawing/2014/main" id="{46942B6B-8510-5A4F-2596-CBACDCDF26B6}"/>
              </a:ext>
            </a:extLst>
          </p:cNvPr>
          <p:cNvPicPr>
            <a:picLocks noChangeAspect="1"/>
          </p:cNvPicPr>
          <p:nvPr/>
        </p:nvPicPr>
        <p:blipFill>
          <a:blip r:embed="rId12"/>
          <a:stretch>
            <a:fillRect/>
          </a:stretch>
        </p:blipFill>
        <p:spPr>
          <a:xfrm>
            <a:off x="5754967" y="3481329"/>
            <a:ext cx="687389" cy="551659"/>
          </a:xfrm>
          <a:prstGeom prst="rect">
            <a:avLst/>
          </a:prstGeom>
        </p:spPr>
      </p:pic>
      <p:pic>
        <p:nvPicPr>
          <p:cNvPr id="15" name="Picture 15" descr="Logo&#10;&#10;Description automatically generated">
            <a:extLst>
              <a:ext uri="{FF2B5EF4-FFF2-40B4-BE49-F238E27FC236}">
                <a16:creationId xmlns:a16="http://schemas.microsoft.com/office/drawing/2014/main" id="{C3D2F94F-6941-2F33-438F-06492A16C0B8}"/>
              </a:ext>
            </a:extLst>
          </p:cNvPr>
          <p:cNvPicPr>
            <a:picLocks noChangeAspect="1"/>
          </p:cNvPicPr>
          <p:nvPr/>
        </p:nvPicPr>
        <p:blipFill rotWithShape="1">
          <a:blip r:embed="rId13"/>
          <a:srcRect t="34628" r="-326" b="30636"/>
          <a:stretch/>
        </p:blipFill>
        <p:spPr>
          <a:xfrm>
            <a:off x="8777338" y="4845557"/>
            <a:ext cx="1540797" cy="403337"/>
          </a:xfrm>
          <a:prstGeom prst="rect">
            <a:avLst/>
          </a:prstGeom>
        </p:spPr>
      </p:pic>
      <p:pic>
        <p:nvPicPr>
          <p:cNvPr id="16" name="Picture 16" descr="A picture containing icon&#10;&#10;Description automatically generated">
            <a:extLst>
              <a:ext uri="{FF2B5EF4-FFF2-40B4-BE49-F238E27FC236}">
                <a16:creationId xmlns:a16="http://schemas.microsoft.com/office/drawing/2014/main" id="{FE79DB57-E38C-BA3A-C253-459D70CD82B6}"/>
              </a:ext>
            </a:extLst>
          </p:cNvPr>
          <p:cNvPicPr>
            <a:picLocks noChangeAspect="1"/>
          </p:cNvPicPr>
          <p:nvPr/>
        </p:nvPicPr>
        <p:blipFill rotWithShape="1">
          <a:blip r:embed="rId14"/>
          <a:srcRect l="8303" t="13445" r="6137" b="13669"/>
          <a:stretch/>
        </p:blipFill>
        <p:spPr>
          <a:xfrm>
            <a:off x="8920017" y="4130248"/>
            <a:ext cx="1265463" cy="548513"/>
          </a:xfrm>
          <a:prstGeom prst="rect">
            <a:avLst/>
          </a:prstGeom>
        </p:spPr>
      </p:pic>
      <p:pic>
        <p:nvPicPr>
          <p:cNvPr id="17" name="Picture 17" descr="Logo&#10;&#10;Description automatically generated">
            <a:extLst>
              <a:ext uri="{FF2B5EF4-FFF2-40B4-BE49-F238E27FC236}">
                <a16:creationId xmlns:a16="http://schemas.microsoft.com/office/drawing/2014/main" id="{2AAA7334-53BC-5F0D-B57E-87BE5544D3B5}"/>
              </a:ext>
            </a:extLst>
          </p:cNvPr>
          <p:cNvPicPr>
            <a:picLocks noChangeAspect="1"/>
          </p:cNvPicPr>
          <p:nvPr/>
        </p:nvPicPr>
        <p:blipFill>
          <a:blip r:embed="rId15"/>
          <a:stretch>
            <a:fillRect/>
          </a:stretch>
        </p:blipFill>
        <p:spPr>
          <a:xfrm>
            <a:off x="5129763" y="4123621"/>
            <a:ext cx="1931195" cy="545307"/>
          </a:xfrm>
          <a:prstGeom prst="rect">
            <a:avLst/>
          </a:prstGeom>
        </p:spPr>
      </p:pic>
      <p:pic>
        <p:nvPicPr>
          <p:cNvPr id="18" name="Picture 18">
            <a:extLst>
              <a:ext uri="{FF2B5EF4-FFF2-40B4-BE49-F238E27FC236}">
                <a16:creationId xmlns:a16="http://schemas.microsoft.com/office/drawing/2014/main" id="{E51E9305-CD9B-78AB-583C-6D0052104FD3}"/>
              </a:ext>
            </a:extLst>
          </p:cNvPr>
          <p:cNvPicPr>
            <a:picLocks noChangeAspect="1"/>
          </p:cNvPicPr>
          <p:nvPr/>
        </p:nvPicPr>
        <p:blipFill>
          <a:blip r:embed="rId16"/>
          <a:stretch>
            <a:fillRect/>
          </a:stretch>
        </p:blipFill>
        <p:spPr>
          <a:xfrm>
            <a:off x="2189643" y="3549105"/>
            <a:ext cx="990600" cy="373487"/>
          </a:xfrm>
          <a:prstGeom prst="rect">
            <a:avLst/>
          </a:prstGeom>
        </p:spPr>
      </p:pic>
      <p:pic>
        <p:nvPicPr>
          <p:cNvPr id="19" name="Picture 19" descr="Icon&#10;&#10;Description automatically generated">
            <a:extLst>
              <a:ext uri="{FF2B5EF4-FFF2-40B4-BE49-F238E27FC236}">
                <a16:creationId xmlns:a16="http://schemas.microsoft.com/office/drawing/2014/main" id="{11B5A83F-83A6-357F-D32E-7E036C4441AE}"/>
              </a:ext>
            </a:extLst>
          </p:cNvPr>
          <p:cNvPicPr>
            <a:picLocks noChangeAspect="1"/>
          </p:cNvPicPr>
          <p:nvPr/>
        </p:nvPicPr>
        <p:blipFill>
          <a:blip r:embed="rId17"/>
          <a:stretch>
            <a:fillRect/>
          </a:stretch>
        </p:blipFill>
        <p:spPr>
          <a:xfrm>
            <a:off x="9173494" y="1518914"/>
            <a:ext cx="582689" cy="579753"/>
          </a:xfrm>
          <a:prstGeom prst="rect">
            <a:avLst/>
          </a:prstGeom>
        </p:spPr>
      </p:pic>
      <p:pic>
        <p:nvPicPr>
          <p:cNvPr id="21" name="Picture 21" descr="Logo, company name&#10;&#10;Description automatically generated">
            <a:extLst>
              <a:ext uri="{FF2B5EF4-FFF2-40B4-BE49-F238E27FC236}">
                <a16:creationId xmlns:a16="http://schemas.microsoft.com/office/drawing/2014/main" id="{0918BA70-C010-EBC3-AC4F-F3FF11887EC5}"/>
              </a:ext>
            </a:extLst>
          </p:cNvPr>
          <p:cNvPicPr>
            <a:picLocks noChangeAspect="1"/>
          </p:cNvPicPr>
          <p:nvPr/>
        </p:nvPicPr>
        <p:blipFill rotWithShape="1">
          <a:blip r:embed="rId18"/>
          <a:srcRect l="16569" t="28878" r="15128" b="26301"/>
          <a:stretch/>
        </p:blipFill>
        <p:spPr>
          <a:xfrm>
            <a:off x="2025359" y="4811656"/>
            <a:ext cx="1286156" cy="482243"/>
          </a:xfrm>
          <a:prstGeom prst="rect">
            <a:avLst/>
          </a:prstGeom>
        </p:spPr>
      </p:pic>
      <p:pic>
        <p:nvPicPr>
          <p:cNvPr id="23" name="Picture 23" descr="Logo&#10;&#10;Description automatically generated">
            <a:extLst>
              <a:ext uri="{FF2B5EF4-FFF2-40B4-BE49-F238E27FC236}">
                <a16:creationId xmlns:a16="http://schemas.microsoft.com/office/drawing/2014/main" id="{CFB7B24E-2E3B-77AF-AF03-8AC3B5FE1069}"/>
              </a:ext>
            </a:extLst>
          </p:cNvPr>
          <p:cNvPicPr>
            <a:picLocks noChangeAspect="1"/>
          </p:cNvPicPr>
          <p:nvPr/>
        </p:nvPicPr>
        <p:blipFill rotWithShape="1">
          <a:blip r:embed="rId19"/>
          <a:srcRect l="14058" t="15397" r="10214" b="20228"/>
          <a:stretch/>
        </p:blipFill>
        <p:spPr>
          <a:xfrm>
            <a:off x="2324793" y="5410345"/>
            <a:ext cx="591000" cy="555968"/>
          </a:xfrm>
          <a:prstGeom prst="rect">
            <a:avLst/>
          </a:prstGeom>
        </p:spPr>
      </p:pic>
      <p:pic>
        <p:nvPicPr>
          <p:cNvPr id="46" name="Picture 46" descr="Icon&#10;&#10;Description automatically generated">
            <a:extLst>
              <a:ext uri="{FF2B5EF4-FFF2-40B4-BE49-F238E27FC236}">
                <a16:creationId xmlns:a16="http://schemas.microsoft.com/office/drawing/2014/main" id="{CFB9FC87-A6E1-2E49-564A-553847C2A405}"/>
              </a:ext>
            </a:extLst>
          </p:cNvPr>
          <p:cNvPicPr>
            <a:picLocks noChangeAspect="1"/>
          </p:cNvPicPr>
          <p:nvPr/>
        </p:nvPicPr>
        <p:blipFill>
          <a:blip r:embed="rId20"/>
          <a:stretch>
            <a:fillRect/>
          </a:stretch>
        </p:blipFill>
        <p:spPr>
          <a:xfrm>
            <a:off x="5806865" y="4785858"/>
            <a:ext cx="581219" cy="538596"/>
          </a:xfrm>
          <a:prstGeom prst="rect">
            <a:avLst/>
          </a:prstGeom>
        </p:spPr>
      </p:pic>
      <p:pic>
        <p:nvPicPr>
          <p:cNvPr id="47" name="Picture 47">
            <a:extLst>
              <a:ext uri="{FF2B5EF4-FFF2-40B4-BE49-F238E27FC236}">
                <a16:creationId xmlns:a16="http://schemas.microsoft.com/office/drawing/2014/main" id="{645679C7-B37F-E879-EB91-B01AF7B9D360}"/>
              </a:ext>
            </a:extLst>
          </p:cNvPr>
          <p:cNvPicPr>
            <a:picLocks noChangeAspect="1"/>
          </p:cNvPicPr>
          <p:nvPr/>
        </p:nvPicPr>
        <p:blipFill>
          <a:blip r:embed="rId21"/>
          <a:stretch>
            <a:fillRect/>
          </a:stretch>
        </p:blipFill>
        <p:spPr>
          <a:xfrm>
            <a:off x="5802851" y="5439526"/>
            <a:ext cx="517917" cy="549541"/>
          </a:xfrm>
          <a:prstGeom prst="rect">
            <a:avLst/>
          </a:prstGeom>
        </p:spPr>
      </p:pic>
      <p:pic>
        <p:nvPicPr>
          <p:cNvPr id="48" name="Picture 48">
            <a:extLst>
              <a:ext uri="{FF2B5EF4-FFF2-40B4-BE49-F238E27FC236}">
                <a16:creationId xmlns:a16="http://schemas.microsoft.com/office/drawing/2014/main" id="{7C0C7D53-867C-1627-0C57-EF7FD5D47AF0}"/>
              </a:ext>
            </a:extLst>
          </p:cNvPr>
          <p:cNvPicPr>
            <a:picLocks noChangeAspect="1"/>
          </p:cNvPicPr>
          <p:nvPr/>
        </p:nvPicPr>
        <p:blipFill>
          <a:blip r:embed="rId22"/>
          <a:stretch>
            <a:fillRect/>
          </a:stretch>
        </p:blipFill>
        <p:spPr>
          <a:xfrm>
            <a:off x="8773256" y="5436578"/>
            <a:ext cx="1514232" cy="463061"/>
          </a:xfrm>
          <a:prstGeom prst="rect">
            <a:avLst/>
          </a:prstGeom>
        </p:spPr>
      </p:pic>
      <p:pic>
        <p:nvPicPr>
          <p:cNvPr id="50" name="Picture 54" descr="Logo, company name&#10;&#10;Description automatically generated">
            <a:extLst>
              <a:ext uri="{FF2B5EF4-FFF2-40B4-BE49-F238E27FC236}">
                <a16:creationId xmlns:a16="http://schemas.microsoft.com/office/drawing/2014/main" id="{5C6F4FBC-537F-016B-6878-701CEE4FDF63}"/>
              </a:ext>
            </a:extLst>
          </p:cNvPr>
          <p:cNvPicPr>
            <a:picLocks noChangeAspect="1"/>
          </p:cNvPicPr>
          <p:nvPr/>
        </p:nvPicPr>
        <p:blipFill rotWithShape="1">
          <a:blip r:embed="rId23"/>
          <a:srcRect l="8864" t="10156" r="8553" b="10938"/>
          <a:stretch/>
        </p:blipFill>
        <p:spPr>
          <a:xfrm>
            <a:off x="2217938" y="4130232"/>
            <a:ext cx="884412" cy="541515"/>
          </a:xfrm>
          <a:prstGeom prst="rect">
            <a:avLst/>
          </a:prstGeom>
        </p:spPr>
      </p:pic>
      <p:cxnSp>
        <p:nvCxnSpPr>
          <p:cNvPr id="20" name="Straight Arrow Connector 19">
            <a:extLst>
              <a:ext uri="{FF2B5EF4-FFF2-40B4-BE49-F238E27FC236}">
                <a16:creationId xmlns:a16="http://schemas.microsoft.com/office/drawing/2014/main" id="{85F669CD-E9C5-081D-CAB6-19977B048B75}"/>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6409481"/>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IT - CASE STUDY # (</a:t>
            </a:r>
            <a:r>
              <a:rPr lang="en-US" sz="3700" b="0" err="1">
                <a:latin typeface="Lato Black"/>
                <a:ea typeface="Lato Black"/>
                <a:cs typeface="Lato Black"/>
              </a:rPr>
              <a:t>Liiingo</a:t>
            </a:r>
            <a:r>
              <a:rPr lang="en-US" sz="3700">
                <a:latin typeface="Lato Black"/>
                <a:ea typeface="Lato Black"/>
                <a:cs typeface="Lato Black"/>
              </a:rPr>
              <a:t>) </a:t>
            </a:r>
            <a:endParaRPr lang="en-US" sz="425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2905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a:t>
            </a:r>
            <a:r>
              <a:rPr lang="en-IN" sz="1850" b="1">
                <a:solidFill>
                  <a:srgbClr val="0070C0"/>
                </a:solidFill>
                <a:latin typeface="Century Gothic"/>
                <a:ea typeface="Lato"/>
                <a:cs typeface="Lato"/>
              </a:rPr>
              <a:t> </a:t>
            </a:r>
            <a:r>
              <a:rPr lang="en-IN" sz="1850" b="1" err="1">
                <a:solidFill>
                  <a:srgbClr val="0070C0"/>
                </a:solidFill>
                <a:latin typeface="Century Gothic"/>
                <a:ea typeface="Lato"/>
                <a:cs typeface="Lato"/>
              </a:rPr>
              <a:t>Liiingo</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6 months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474C53"/>
                </a:solidFill>
                <a:latin typeface="Open Sans"/>
                <a:ea typeface="Lato"/>
                <a:cs typeface="Calibri"/>
              </a:rPr>
              <a:t>Consistent UI/UX in different devices. Lesser UI issues. Smooth performance of mobile and web apps. </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082431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MANUFACTURING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sz="1800" b="0" i="0" u="none" strike="noStrike" noProof="0">
                          <a:latin typeface="Calibri"/>
                        </a:rPr>
                        <a:t>Air Products and Chemicals, Inc.</a:t>
                      </a:r>
                      <a:endParaRPr lang="en-US"/>
                    </a:p>
                  </a:txBody>
                  <a:tcPr/>
                </a:tc>
                <a:tc>
                  <a:txBody>
                    <a:bodyPr/>
                    <a:lstStyle/>
                    <a:p>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t>Angular, .NET, Azure DevOps</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127076812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Air Products</a:t>
            </a: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9"/>
            <a:ext cx="11452917" cy="5324535"/>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29 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1 Year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Active</a:t>
            </a: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defRPr sz="1300">
                <a:latin typeface="Open Sans"/>
                <a:ea typeface="Open Sans"/>
                <a:cs typeface="Open Sans"/>
                <a:sym typeface="Open Sans"/>
              </a:defRPr>
            </a:pPr>
            <a:r>
              <a:rPr lang="en-IN" sz="1333">
                <a:solidFill>
                  <a:srgbClr val="000000"/>
                </a:solidFill>
                <a:latin typeface="Montserrat"/>
                <a:ea typeface="Lato"/>
                <a:cs typeface="Lato"/>
              </a:rPr>
              <a:t>Air Products’ objective was to partner with In Time Tec for long term software development services that increase capability and capacity as needed for project completion. In Time Tec has been supporting them with maintenance and upgradation of existing applications, as well as develop a newer version for some of them. </a:t>
            </a:r>
          </a:p>
          <a:p>
            <a:pPr>
              <a:spcBef>
                <a:spcPts val="711"/>
              </a:spcBef>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We maintain and develop 5 applications under the Air Products client umbrella, which facilitate various workflows in the gas plant management systems.  The applications are:</a:t>
            </a:r>
            <a:endParaRPr lang="en-US" sz="1333">
              <a:solidFill>
                <a:srgbClr val="000000"/>
              </a:solidFill>
              <a:latin typeface="Montserrat"/>
              <a:ea typeface="Lato"/>
              <a:cs typeface="Lato"/>
            </a:endParaRPr>
          </a:p>
          <a:p>
            <a:pPr marL="380990" indent="-380990">
              <a:spcBef>
                <a:spcPts val="711"/>
              </a:spcBef>
              <a:spcAft>
                <a:spcPts val="0"/>
              </a:spcAft>
              <a:buFont typeface="Arial,Sans-Serif"/>
              <a:buChar char="•"/>
              <a:defRPr sz="1300">
                <a:latin typeface="Open Sans"/>
                <a:ea typeface="Open Sans"/>
                <a:cs typeface="Open Sans"/>
                <a:sym typeface="Open Sans"/>
              </a:defRPr>
            </a:pPr>
            <a:r>
              <a:rPr lang="en-IN" sz="1333" b="1">
                <a:solidFill>
                  <a:srgbClr val="000000"/>
                </a:solidFill>
                <a:latin typeface="Montserrat"/>
                <a:ea typeface="Lato"/>
                <a:cs typeface="Lato"/>
              </a:rPr>
              <a:t>Digital CI:</a:t>
            </a:r>
            <a:r>
              <a:rPr lang="en-IN" sz="1333">
                <a:solidFill>
                  <a:srgbClr val="000000"/>
                </a:solidFill>
                <a:latin typeface="Montserrat"/>
                <a:ea typeface="Lato"/>
                <a:cs typeface="Lato"/>
              </a:rPr>
              <a:t> Tool is used to visualize plants, customers, &amp; fuelling stations information within a particular geographical location along with their different properties to produce or transport gases based on carbon intensity.</a:t>
            </a:r>
          </a:p>
          <a:p>
            <a:pPr marL="380990" indent="-380990">
              <a:spcBef>
                <a:spcPts val="711"/>
              </a:spcBef>
              <a:spcAft>
                <a:spcPts val="0"/>
              </a:spcAft>
              <a:buFont typeface="Arial,Sans-Serif"/>
              <a:buChar char="•"/>
              <a:defRPr sz="1300">
                <a:latin typeface="Open Sans"/>
                <a:ea typeface="Open Sans"/>
                <a:cs typeface="Open Sans"/>
                <a:sym typeface="Open Sans"/>
              </a:defRPr>
            </a:pPr>
            <a:r>
              <a:rPr lang="en-IN" sz="1333" b="1">
                <a:solidFill>
                  <a:srgbClr val="000000"/>
                </a:solidFill>
                <a:latin typeface="Montserrat"/>
                <a:ea typeface="Lato"/>
                <a:cs typeface="Lato"/>
              </a:rPr>
              <a:t>Reformer Balancing: </a:t>
            </a:r>
            <a:r>
              <a:rPr lang="en-IN" sz="1333">
                <a:solidFill>
                  <a:srgbClr val="000000"/>
                </a:solidFill>
                <a:latin typeface="Montserrat"/>
                <a:ea typeface="Lato"/>
                <a:cs typeface="Lato"/>
              </a:rPr>
              <a:t>A process conducted through IATWT tools (which In Time Tec team works on) carried for the plants which collects and process temperature data, runs optimizers through process inputs and maps that creates reports to summarize the findings for a particular plant.</a:t>
            </a:r>
          </a:p>
          <a:p>
            <a:pPr marL="380990" indent="-380990">
              <a:spcBef>
                <a:spcPts val="711"/>
              </a:spcBef>
              <a:spcAft>
                <a:spcPts val="0"/>
              </a:spcAft>
              <a:buFont typeface="Arial,Sans-Serif"/>
              <a:buChar char="•"/>
              <a:defRPr sz="1300">
                <a:latin typeface="Open Sans"/>
                <a:ea typeface="Open Sans"/>
                <a:cs typeface="Open Sans"/>
                <a:sym typeface="Open Sans"/>
              </a:defRPr>
            </a:pPr>
            <a:r>
              <a:rPr lang="en-IN" sz="1333" b="1" err="1">
                <a:solidFill>
                  <a:srgbClr val="000000"/>
                </a:solidFill>
                <a:latin typeface="Montserrat"/>
                <a:ea typeface="Lato"/>
                <a:cs typeface="Lato"/>
              </a:rPr>
              <a:t>OptiPlus</a:t>
            </a:r>
            <a:r>
              <a:rPr lang="en-IN" sz="1333" b="1">
                <a:solidFill>
                  <a:srgbClr val="000000"/>
                </a:solidFill>
                <a:latin typeface="Montserrat"/>
                <a:ea typeface="Lato"/>
                <a:cs typeface="Lato"/>
              </a:rPr>
              <a:t>: </a:t>
            </a:r>
            <a:r>
              <a:rPr lang="en-IN" sz="1333">
                <a:solidFill>
                  <a:srgbClr val="000000"/>
                </a:solidFill>
                <a:latin typeface="Montserrat"/>
                <a:ea typeface="Lato"/>
                <a:cs typeface="Lato"/>
              </a:rPr>
              <a:t>Tool used to check periodic data of gas pipelines and other machineries in their plants by which they troubleshoot the system and perform optimization, if required.</a:t>
            </a:r>
            <a:endParaRPr lang="en-US" sz="1333">
              <a:solidFill>
                <a:srgbClr val="000000"/>
              </a:solidFill>
              <a:latin typeface="Montserrat"/>
              <a:ea typeface="Lato"/>
              <a:cs typeface="Lato"/>
            </a:endParaRPr>
          </a:p>
          <a:p>
            <a:pPr marL="380990" indent="-380990">
              <a:spcBef>
                <a:spcPts val="711"/>
              </a:spcBef>
              <a:spcAft>
                <a:spcPts val="0"/>
              </a:spcAft>
              <a:buFont typeface="Arial,Sans-Serif"/>
              <a:buChar char="•"/>
              <a:defRPr sz="1300">
                <a:latin typeface="Open Sans"/>
                <a:ea typeface="Open Sans"/>
                <a:cs typeface="Open Sans"/>
                <a:sym typeface="Open Sans"/>
              </a:defRPr>
            </a:pPr>
            <a:r>
              <a:rPr lang="en-IN" sz="1333" b="1">
                <a:solidFill>
                  <a:srgbClr val="000000"/>
                </a:solidFill>
                <a:latin typeface="Montserrat"/>
                <a:ea typeface="Lato"/>
                <a:cs typeface="Lato"/>
              </a:rPr>
              <a:t>MPO: </a:t>
            </a:r>
            <a:r>
              <a:rPr lang="en-IN" sz="1333">
                <a:solidFill>
                  <a:srgbClr val="000000"/>
                </a:solidFill>
                <a:latin typeface="Montserrat"/>
                <a:ea typeface="Lato"/>
                <a:cs typeface="Lato"/>
              </a:rPr>
              <a:t>(Multi plant optimization) Tool used to provide details about various products, plants and customers across various franchises like Gulf Coast, Alberta, Southern California etc.</a:t>
            </a:r>
            <a:endParaRPr lang="en-US" sz="1333">
              <a:solidFill>
                <a:srgbClr val="000000"/>
              </a:solidFill>
              <a:latin typeface="Montserrat"/>
              <a:ea typeface="Lato"/>
              <a:cs typeface="Lato"/>
            </a:endParaRPr>
          </a:p>
          <a:p>
            <a:pPr marL="380990" indent="-380990">
              <a:spcBef>
                <a:spcPts val="711"/>
              </a:spcBef>
              <a:spcAft>
                <a:spcPts val="0"/>
              </a:spcAft>
              <a:buFont typeface="Arial,Sans-Serif"/>
              <a:buChar char="•"/>
              <a:defRPr sz="1300">
                <a:latin typeface="Open Sans"/>
                <a:ea typeface="Open Sans"/>
                <a:cs typeface="Open Sans"/>
                <a:sym typeface="Open Sans"/>
              </a:defRPr>
            </a:pPr>
            <a:r>
              <a:rPr lang="en-IN" sz="1333" b="1">
                <a:solidFill>
                  <a:srgbClr val="000000"/>
                </a:solidFill>
                <a:latin typeface="Montserrat"/>
                <a:ea typeface="Lato"/>
                <a:cs typeface="Lato"/>
              </a:rPr>
              <a:t>Smart View</a:t>
            </a:r>
            <a:r>
              <a:rPr lang="en-IN" sz="1333">
                <a:solidFill>
                  <a:srgbClr val="000000"/>
                </a:solidFill>
                <a:latin typeface="Montserrat"/>
                <a:ea typeface="Lato"/>
                <a:cs typeface="Lato"/>
              </a:rPr>
              <a:t>: Tool is used on handheld devices/tablets to monitor time real data from different gas plant monitoring stations. In Time Tec provides database support.</a:t>
            </a:r>
            <a:endParaRPr lang="en-US" sz="1333">
              <a:solidFill>
                <a:srgbClr val="000000"/>
              </a:solidFill>
              <a:latin typeface="Montserrat"/>
              <a:ea typeface="Lato"/>
              <a:cs typeface="Lato"/>
            </a:endParaRPr>
          </a:p>
          <a:p>
            <a:pPr>
              <a:spcBef>
                <a:spcPts val="0"/>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Lato"/>
            </a:endParaRP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92212207"/>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Air Products (</a:t>
            </a:r>
            <a:r>
              <a:rPr lang="en-US" sz="4267">
                <a:solidFill>
                  <a:srgbClr val="000000"/>
                </a:solidFill>
                <a:latin typeface="Montserrat ExtraBold"/>
                <a:ea typeface="Lato"/>
                <a:cs typeface="Lato"/>
              </a:rPr>
              <a:t>Continued</a:t>
            </a:r>
            <a:r>
              <a:rPr lang="en-US" sz="4267" b="1">
                <a:solidFill>
                  <a:srgbClr val="000000"/>
                </a:solidFill>
                <a:latin typeface="Montserrat ExtraBold"/>
                <a:ea typeface="Lato"/>
                <a:cs typeface="Lato"/>
              </a:rPr>
              <a:t>)</a:t>
            </a: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9"/>
            <a:ext cx="11452917" cy="2393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29 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1 Year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Active</a:t>
            </a: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Outcome: </a:t>
            </a:r>
            <a:endParaRPr lang="en-IN" sz="1600" b="1">
              <a:solidFill>
                <a:srgbClr val="0070C0"/>
              </a:solidFill>
              <a:latin typeface="Montserrat"/>
              <a:ea typeface="Lato"/>
              <a:cs typeface="Lato"/>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In Time Tec has given a face lift to some of the existing apps for Air Products and has helped in creating visually attractive, user friendly, dynamic and robust applications. </a:t>
            </a:r>
          </a:p>
          <a:p>
            <a:pPr>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We are now fully aware of their domain (role of the software applications in a chemical industry) and have been successfully working with the Air Products team in enhancing the overall user experience.</a:t>
            </a:r>
          </a:p>
          <a:p>
            <a:pPr>
              <a:spcBef>
                <a:spcPts val="711"/>
              </a:spcBef>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0"/>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Lato"/>
            </a:endParaRP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06263005"/>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Simplot DBA</a:t>
            </a: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8"/>
            <a:ext cx="11452917" cy="42233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2 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6+ Years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Active </a:t>
            </a:r>
            <a:endParaRPr lang="en-IN" sz="1600" b="1">
              <a:solidFill>
                <a:srgbClr val="0070C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lgn="just">
              <a:spcBef>
                <a:spcPts val="711"/>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Simplot was looking for capable engineers to handle their databases and maintain them. They mainly wanted us to have a standard defined for the database backup and other  maintenance activities for their servers. </a:t>
            </a:r>
            <a:endParaRPr lang="en-US" sz="1867">
              <a:solidFill>
                <a:srgbClr val="000000"/>
              </a:solidFill>
              <a:latin typeface="Segoe UI"/>
              <a:ea typeface="Lato"/>
              <a:cs typeface="Segoe UI"/>
            </a:endParaRPr>
          </a:p>
          <a:p>
            <a:pPr>
              <a:spcBef>
                <a:spcPts val="711"/>
              </a:spcBef>
              <a:spcAft>
                <a:spcPts val="0"/>
              </a:spcAft>
              <a:defRPr sz="1300">
                <a:latin typeface="Open Sans"/>
                <a:ea typeface="Open Sans"/>
                <a:cs typeface="Open Sans"/>
                <a:sym typeface="Open Sans"/>
              </a:defRPr>
            </a:pPr>
            <a:endParaRPr lang="en-IN" sz="2133">
              <a:solidFill>
                <a:srgbClr val="000000"/>
              </a:solidFill>
              <a:latin typeface="Century Gothic"/>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As per initial requirement ITT was mainly focusing on creating database maintenance plans and defining standards on fewer than 100 Servers. Now, We maintain 400 servers and 4000 databases of the entire Simplot organization. We provide database support for both North American and Australian clients. The team is responsible for the database maintenance, configuration and deployment of new and existing DB servers. We are responsible for any strategic decision on the project level. We configure and maintain the High Availability techniques across the project. We also take part in critical decision-making process along with Simplot team. We provide solutions for various security aspects and end to end support during server migrations or database upgrades.</a:t>
            </a:r>
          </a:p>
          <a:p>
            <a:pPr marL="380990" indent="-228594">
              <a:spcBef>
                <a:spcPts val="711"/>
              </a:spcBef>
              <a:buFont typeface="Arial,Sans-Serif"/>
              <a:buChar char="•"/>
              <a:defRPr sz="1300">
                <a:latin typeface="Open Sans"/>
                <a:ea typeface="Open Sans"/>
                <a:cs typeface="Open Sans"/>
                <a:sym typeface="Open Sans"/>
              </a:defRPr>
            </a:pPr>
            <a:endParaRPr lang="en-IN" sz="1333">
              <a:solidFill>
                <a:srgbClr val="000000"/>
              </a:solidFill>
              <a:latin typeface="Montserrat"/>
              <a:ea typeface="Lato"/>
              <a:cs typeface="Lato"/>
            </a:endParaRP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0"/>
              </a:spcBef>
              <a:spcAft>
                <a:spcPts val="800"/>
              </a:spcAft>
              <a:defRPr sz="1300">
                <a:latin typeface="Open Sans"/>
                <a:ea typeface="Open Sans"/>
                <a:cs typeface="Open Sans"/>
                <a:sym typeface="Open Sans"/>
              </a:defRPr>
            </a:pPr>
            <a:r>
              <a:rPr lang="en-IN" sz="1600" b="1">
                <a:solidFill>
                  <a:srgbClr val="000000"/>
                </a:solidFill>
                <a:latin typeface="Montserrat"/>
                <a:ea typeface="Lato"/>
                <a:cs typeface="Lato"/>
              </a:rPr>
              <a:t>Outcome:</a:t>
            </a:r>
            <a:r>
              <a:rPr lang="en-US" sz="1600" b="1">
                <a:solidFill>
                  <a:srgbClr val="000000"/>
                </a:solidFill>
                <a:latin typeface="Montserrat"/>
                <a:ea typeface="Lato"/>
                <a:cs typeface="Lato"/>
              </a:rPr>
              <a:t> </a:t>
            </a:r>
          </a:p>
          <a:p>
            <a:pPr>
              <a:spcBef>
                <a:spcPts val="0"/>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Lato"/>
            </a:endParaRP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51355" y="415029"/>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85319080"/>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a:ea typeface="Lato"/>
                <a:cs typeface="Lato"/>
              </a:rPr>
              <a:t>Simplot BI Reporting</a:t>
            </a: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9"/>
            <a:ext cx="11452917" cy="3813009"/>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7 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6+ Years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Active </a:t>
            </a:r>
            <a:endParaRPr lang="en-IN" sz="1600" b="1">
              <a:solidFill>
                <a:srgbClr val="0070C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a:t>
            </a:r>
            <a:endParaRPr lang="en-US"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333">
                <a:solidFill>
                  <a:srgbClr val="000000"/>
                </a:solidFill>
                <a:latin typeface="Montserrat"/>
                <a:ea typeface="Lato"/>
                <a:cs typeface="Lato"/>
              </a:rPr>
              <a:t>Simplot was looking for migrating their legacy reporting and ETL tools like BRIO, QlikView, Cognos, Web focus to Microsoft stack </a:t>
            </a:r>
            <a:endParaRPr lang="en-US" sz="1333">
              <a:solidFill>
                <a:srgbClr val="000000"/>
              </a:solidFill>
              <a:latin typeface="Montserrat"/>
              <a:ea typeface="Lato"/>
              <a:cs typeface="Lato"/>
            </a:endParaRPr>
          </a:p>
          <a:p>
            <a:pPr>
              <a:spcBef>
                <a:spcPts val="711"/>
              </a:spcBef>
              <a:spcAft>
                <a:spcPts val="0"/>
              </a:spcAft>
              <a:defRPr sz="1300">
                <a:latin typeface="Open Sans"/>
                <a:ea typeface="Open Sans"/>
                <a:cs typeface="Open Sans"/>
                <a:sym typeface="Open Sans"/>
              </a:defRPr>
            </a:pPr>
            <a:endParaRPr lang="en-IN" sz="2133">
              <a:solidFill>
                <a:srgbClr val="000000"/>
              </a:solidFill>
              <a:latin typeface="Century Gothic"/>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spcBef>
                <a:spcPts val="0"/>
              </a:spcBef>
              <a:spcAft>
                <a:spcPts val="0"/>
              </a:spcAft>
              <a:defRPr sz="1300">
                <a:latin typeface="Open Sans"/>
                <a:ea typeface="Open Sans"/>
                <a:cs typeface="Open Sans"/>
                <a:sym typeface="Open Sans"/>
              </a:defRPr>
            </a:pPr>
            <a:r>
              <a:rPr lang="en-US" sz="1333">
                <a:solidFill>
                  <a:srgbClr val="000000"/>
                </a:solidFill>
                <a:latin typeface="Montserrat"/>
                <a:ea typeface="Lato"/>
                <a:cs typeface="Lato"/>
              </a:rPr>
              <a:t>We are taken end to end responsibility for migrating all the reports from BRIO to SSRS, worked on the administration of the QlikView servers and worked re- architecture of the QlikView servers and migrated 90% of the QlikView reports to Microsoft Power BI, SSRS. We have also worked on migrating the Cognos cubes, SSIS Packages to SSAS, SSIS respectively. Also worked on creating many of the reports in Power BI from scratch. We also provide the support for all the Cognos cube, reports, packages, and SSRS, Power BI, QlikView support</a:t>
            </a:r>
          </a:p>
          <a:p>
            <a:pPr marL="380990" indent="-228594">
              <a:spcBef>
                <a:spcPts val="711"/>
              </a:spcBef>
              <a:buFont typeface="Arial,Sans-Serif"/>
              <a:buChar char="•"/>
              <a:defRPr sz="1300">
                <a:latin typeface="Open Sans"/>
                <a:ea typeface="Open Sans"/>
                <a:cs typeface="Open Sans"/>
                <a:sym typeface="Open Sans"/>
              </a:defRPr>
            </a:pPr>
            <a:endParaRPr lang="en-IN" sz="1333">
              <a:solidFill>
                <a:srgbClr val="000000"/>
              </a:solidFill>
              <a:latin typeface="Montserrat"/>
              <a:ea typeface="Lato"/>
              <a:cs typeface="Lato"/>
            </a:endParaRP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0"/>
              </a:spcBef>
              <a:spcAft>
                <a:spcPts val="800"/>
              </a:spcAft>
              <a:defRPr sz="1300">
                <a:latin typeface="Open Sans"/>
                <a:ea typeface="Open Sans"/>
                <a:cs typeface="Open Sans"/>
                <a:sym typeface="Open Sans"/>
              </a:defRPr>
            </a:pPr>
            <a:r>
              <a:rPr lang="en-IN" sz="1600" b="1">
                <a:solidFill>
                  <a:srgbClr val="000000"/>
                </a:solidFill>
                <a:latin typeface="Montserrat"/>
                <a:ea typeface="Lato"/>
                <a:cs typeface="Lato"/>
              </a:rPr>
              <a:t>Outcome:</a:t>
            </a:r>
            <a:r>
              <a:rPr lang="en-US" sz="1600" b="1">
                <a:solidFill>
                  <a:srgbClr val="000000"/>
                </a:solidFill>
                <a:latin typeface="Montserrat"/>
                <a:ea typeface="Lato"/>
                <a:cs typeface="Lato"/>
              </a:rPr>
              <a:t> </a:t>
            </a:r>
          </a:p>
          <a:p>
            <a:pPr>
              <a:spcBef>
                <a:spcPts val="0"/>
              </a:spcBef>
              <a:spcAft>
                <a:spcPts val="0"/>
              </a:spcAft>
              <a:defRPr sz="1300">
                <a:latin typeface="Open Sans"/>
                <a:ea typeface="Open Sans"/>
                <a:cs typeface="Open Sans"/>
                <a:sym typeface="Open Sans"/>
              </a:defRPr>
            </a:pPr>
            <a:endParaRPr lang="en-IN" sz="1333">
              <a:solidFill>
                <a:srgbClr val="000000"/>
              </a:solidFill>
              <a:latin typeface="Montserrat"/>
              <a:ea typeface="Lato"/>
              <a:cs typeface="Lato"/>
            </a:endParaRP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01506683"/>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Mobile DEVELOPMENT  - SUMMARY</a:t>
            </a:r>
            <a:endParaRPr lang="en-US" sz="2800"/>
          </a:p>
        </p:txBody>
      </p:sp>
      <p:graphicFrame>
        <p:nvGraphicFramePr>
          <p:cNvPr id="2" name="Table 3">
            <a:extLst>
              <a:ext uri="{FF2B5EF4-FFF2-40B4-BE49-F238E27FC236}">
                <a16:creationId xmlns:a16="http://schemas.microsoft.com/office/drawing/2014/main" id="{6C79D0B3-A024-0356-3E1C-FC5E20A2F8BA}"/>
              </a:ext>
            </a:extLst>
          </p:cNvPr>
          <p:cNvGraphicFramePr>
            <a:graphicFrameLocks noGrp="1"/>
          </p:cNvGraphicFramePr>
          <p:nvPr/>
        </p:nvGraphicFramePr>
        <p:xfrm>
          <a:off x="653332" y="1285593"/>
          <a:ext cx="10906022" cy="4382314"/>
        </p:xfrm>
        <a:graphic>
          <a:graphicData uri="http://schemas.openxmlformats.org/drawingml/2006/table">
            <a:tbl>
              <a:tblPr firstRow="1" bandRow="1">
                <a:tableStyleId>{5C22544A-7EE6-4342-B048-85BDC9FD1C3A}</a:tableStyleId>
              </a:tblPr>
              <a:tblGrid>
                <a:gridCol w="529609">
                  <a:extLst>
                    <a:ext uri="{9D8B030D-6E8A-4147-A177-3AD203B41FA5}">
                      <a16:colId xmlns:a16="http://schemas.microsoft.com/office/drawing/2014/main" val="573855117"/>
                    </a:ext>
                  </a:extLst>
                </a:gridCol>
                <a:gridCol w="3528391">
                  <a:extLst>
                    <a:ext uri="{9D8B030D-6E8A-4147-A177-3AD203B41FA5}">
                      <a16:colId xmlns:a16="http://schemas.microsoft.com/office/drawing/2014/main" val="3851467384"/>
                    </a:ext>
                  </a:extLst>
                </a:gridCol>
                <a:gridCol w="1420714">
                  <a:extLst>
                    <a:ext uri="{9D8B030D-6E8A-4147-A177-3AD203B41FA5}">
                      <a16:colId xmlns:a16="http://schemas.microsoft.com/office/drawing/2014/main" val="3238490688"/>
                    </a:ext>
                  </a:extLst>
                </a:gridCol>
                <a:gridCol w="3456547">
                  <a:extLst>
                    <a:ext uri="{9D8B030D-6E8A-4147-A177-3AD203B41FA5}">
                      <a16:colId xmlns:a16="http://schemas.microsoft.com/office/drawing/2014/main" val="3131115859"/>
                    </a:ext>
                  </a:extLst>
                </a:gridCol>
                <a:gridCol w="1970761">
                  <a:extLst>
                    <a:ext uri="{9D8B030D-6E8A-4147-A177-3AD203B41FA5}">
                      <a16:colId xmlns:a16="http://schemas.microsoft.com/office/drawing/2014/main" val="1557777572"/>
                    </a:ext>
                  </a:extLst>
                </a:gridCol>
              </a:tblGrid>
              <a:tr h="361983">
                <a:tc>
                  <a:txBody>
                    <a:bodyPr/>
                    <a:lstStyle/>
                    <a:p>
                      <a:r>
                        <a:rPr lang="en-US"/>
                        <a:t>#</a:t>
                      </a:r>
                    </a:p>
                  </a:txBody>
                  <a:tcPr/>
                </a:tc>
                <a:tc>
                  <a:txBody>
                    <a:bodyPr/>
                    <a:lstStyle/>
                    <a:p>
                      <a:r>
                        <a:rPr lang="en-US"/>
                        <a:t>Business Case Study</a:t>
                      </a:r>
                    </a:p>
                  </a:txBody>
                  <a:tcPr/>
                </a:tc>
                <a:tc>
                  <a:txBody>
                    <a:bodyPr/>
                    <a:lstStyle/>
                    <a:p>
                      <a:r>
                        <a:rPr lang="en-US"/>
                        <a:t>Platforms </a:t>
                      </a:r>
                    </a:p>
                  </a:txBody>
                  <a:tcPr/>
                </a:tc>
                <a:tc>
                  <a:txBody>
                    <a:bodyPr/>
                    <a:lstStyle/>
                    <a:p>
                      <a:r>
                        <a:rPr lang="en-US"/>
                        <a:t>Development Approach </a:t>
                      </a:r>
                    </a:p>
                  </a:txBody>
                  <a:tcPr/>
                </a:tc>
                <a:tc>
                  <a:txBody>
                    <a:bodyPr/>
                    <a:lstStyle/>
                    <a:p>
                      <a:pPr lvl="0">
                        <a:buNone/>
                      </a:pPr>
                      <a:r>
                        <a:rPr lang="en-US"/>
                        <a:t>Industry Domain</a:t>
                      </a:r>
                    </a:p>
                  </a:txBody>
                  <a:tcPr/>
                </a:tc>
                <a:extLst>
                  <a:ext uri="{0D108BD9-81ED-4DB2-BD59-A6C34878D82A}">
                    <a16:rowId xmlns:a16="http://schemas.microsoft.com/office/drawing/2014/main" val="792243105"/>
                  </a:ext>
                </a:extLst>
              </a:tr>
              <a:tr h="330505">
                <a:tc>
                  <a:txBody>
                    <a:bodyPr/>
                    <a:lstStyle/>
                    <a:p>
                      <a:r>
                        <a:rPr lang="en-US" sz="1400"/>
                        <a:t>1</a:t>
                      </a:r>
                    </a:p>
                  </a:txBody>
                  <a:tcPr/>
                </a:tc>
                <a:tc>
                  <a:txBody>
                    <a:bodyPr/>
                    <a:lstStyle/>
                    <a:p>
                      <a:r>
                        <a:rPr lang="en-US" sz="1400"/>
                        <a:t>Idaho STAR (AEYC App)</a:t>
                      </a:r>
                    </a:p>
                  </a:txBody>
                  <a:tcPr/>
                </a:tc>
                <a:tc>
                  <a:txBody>
                    <a:bodyPr/>
                    <a:lstStyle/>
                    <a:p>
                      <a:r>
                        <a:rPr lang="en-US" sz="1400"/>
                        <a:t>Android, iOS </a:t>
                      </a:r>
                    </a:p>
                  </a:txBody>
                  <a:tcPr/>
                </a:tc>
                <a:tc>
                  <a:txBody>
                    <a:bodyPr/>
                    <a:lstStyle/>
                    <a:p>
                      <a:r>
                        <a:rPr lang="en-US" sz="1400"/>
                        <a:t>Cross Platform (React Native)</a:t>
                      </a:r>
                    </a:p>
                  </a:txBody>
                  <a:tcPr/>
                </a:tc>
                <a:tc>
                  <a:txBody>
                    <a:bodyPr/>
                    <a:lstStyle/>
                    <a:p>
                      <a:pPr lvl="0">
                        <a:buNone/>
                      </a:pPr>
                      <a:r>
                        <a:rPr lang="en-US" sz="1400"/>
                        <a:t>Education </a:t>
                      </a:r>
                    </a:p>
                  </a:txBody>
                  <a:tcPr/>
                </a:tc>
                <a:extLst>
                  <a:ext uri="{0D108BD9-81ED-4DB2-BD59-A6C34878D82A}">
                    <a16:rowId xmlns:a16="http://schemas.microsoft.com/office/drawing/2014/main" val="1065339560"/>
                  </a:ext>
                </a:extLst>
              </a:tr>
              <a:tr h="330505">
                <a:tc>
                  <a:txBody>
                    <a:bodyPr/>
                    <a:lstStyle/>
                    <a:p>
                      <a:r>
                        <a:rPr lang="en-US" sz="1400"/>
                        <a:t>2</a:t>
                      </a:r>
                    </a:p>
                  </a:txBody>
                  <a:tcPr/>
                </a:tc>
                <a:tc>
                  <a:txBody>
                    <a:bodyPr/>
                    <a:lstStyle/>
                    <a:p>
                      <a:r>
                        <a:rPr lang="en-US" sz="1400"/>
                        <a:t>Alert Sense (Communicator App)</a:t>
                      </a:r>
                    </a:p>
                  </a:txBody>
                  <a:tcPr/>
                </a:tc>
                <a:tc>
                  <a:txBody>
                    <a:bodyPr/>
                    <a:lstStyle/>
                    <a:p>
                      <a:pPr lvl="0" algn="l">
                        <a:lnSpc>
                          <a:spcPct val="100000"/>
                        </a:lnSpc>
                        <a:spcBef>
                          <a:spcPts val="0"/>
                        </a:spcBef>
                        <a:spcAft>
                          <a:spcPts val="0"/>
                        </a:spcAft>
                        <a:buNone/>
                      </a:pPr>
                      <a:r>
                        <a:rPr lang="en-US" sz="1400" b="0" i="0" u="none" strike="noStrike" noProof="0">
                          <a:latin typeface="Calibri"/>
                        </a:rPr>
                        <a:t>Android</a:t>
                      </a:r>
                    </a:p>
                  </a:txBody>
                  <a:tcPr/>
                </a:tc>
                <a:tc>
                  <a:txBody>
                    <a:bodyPr/>
                    <a:lstStyle/>
                    <a:p>
                      <a:r>
                        <a:rPr lang="en-US" sz="1400"/>
                        <a:t>Native </a:t>
                      </a:r>
                    </a:p>
                  </a:txBody>
                  <a:tcPr/>
                </a:tc>
                <a:tc>
                  <a:txBody>
                    <a:bodyPr/>
                    <a:lstStyle/>
                    <a:p>
                      <a:pPr lvl="0">
                        <a:buNone/>
                      </a:pPr>
                      <a:r>
                        <a:rPr lang="en-US" sz="1400"/>
                        <a:t>Communication</a:t>
                      </a:r>
                    </a:p>
                  </a:txBody>
                  <a:tcPr/>
                </a:tc>
                <a:extLst>
                  <a:ext uri="{0D108BD9-81ED-4DB2-BD59-A6C34878D82A}">
                    <a16:rowId xmlns:a16="http://schemas.microsoft.com/office/drawing/2014/main" val="800245557"/>
                  </a:ext>
                </a:extLst>
              </a:tr>
              <a:tr h="330505">
                <a:tc>
                  <a:txBody>
                    <a:bodyPr/>
                    <a:lstStyle/>
                    <a:p>
                      <a:r>
                        <a:rPr lang="en-US" sz="1400"/>
                        <a:t>3</a:t>
                      </a:r>
                    </a:p>
                  </a:txBody>
                  <a:tcPr/>
                </a:tc>
                <a:tc>
                  <a:txBody>
                    <a:bodyPr/>
                    <a:lstStyle/>
                    <a:p>
                      <a:r>
                        <a:rPr lang="en-US" sz="1400"/>
                        <a:t>Alert Sense (</a:t>
                      </a:r>
                      <a:r>
                        <a:rPr lang="en-US" sz="1400" err="1"/>
                        <a:t>MyAlerts</a:t>
                      </a:r>
                      <a:r>
                        <a:rPr lang="en-US" sz="1400"/>
                        <a:t> App)</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a:t>
                      </a:r>
                    </a:p>
                  </a:txBody>
                  <a:tcPr/>
                </a:tc>
                <a:tc>
                  <a:txBody>
                    <a:bodyPr/>
                    <a:lstStyle/>
                    <a:p>
                      <a:r>
                        <a:rPr lang="en-US" sz="1400"/>
                        <a:t>Cross Platform (Cordovia-Ionic)</a:t>
                      </a:r>
                    </a:p>
                  </a:txBody>
                  <a:tcPr/>
                </a:tc>
                <a:tc>
                  <a:txBody>
                    <a:bodyPr/>
                    <a:lstStyle/>
                    <a:p>
                      <a:pPr lvl="0">
                        <a:buNone/>
                      </a:pPr>
                      <a:r>
                        <a:rPr lang="en-US" sz="1400"/>
                        <a:t>Communication </a:t>
                      </a:r>
                    </a:p>
                  </a:txBody>
                  <a:tcPr/>
                </a:tc>
                <a:extLst>
                  <a:ext uri="{0D108BD9-81ED-4DB2-BD59-A6C34878D82A}">
                    <a16:rowId xmlns:a16="http://schemas.microsoft.com/office/drawing/2014/main" val="2282024292"/>
                  </a:ext>
                </a:extLst>
              </a:tr>
              <a:tr h="330505">
                <a:tc>
                  <a:txBody>
                    <a:bodyPr/>
                    <a:lstStyle/>
                    <a:p>
                      <a:r>
                        <a:rPr lang="en-US" sz="1400"/>
                        <a:t>4</a:t>
                      </a:r>
                    </a:p>
                  </a:txBody>
                  <a:tcPr/>
                </a:tc>
                <a:tc>
                  <a:txBody>
                    <a:bodyPr/>
                    <a:lstStyle/>
                    <a:p>
                      <a:r>
                        <a:rPr lang="en-US" sz="1400" err="1"/>
                        <a:t>Skytrace</a:t>
                      </a:r>
                      <a:r>
                        <a:rPr lang="en-US" sz="1400"/>
                        <a:t> (UBI App</a:t>
                      </a:r>
                    </a:p>
                  </a:txBody>
                  <a:tcPr/>
                </a:tc>
                <a:tc>
                  <a:txBody>
                    <a:bodyPr/>
                    <a:lstStyle/>
                    <a:p>
                      <a:r>
                        <a:rPr lang="en-US" sz="1400"/>
                        <a:t>Android, iOS</a:t>
                      </a:r>
                    </a:p>
                  </a:txBody>
                  <a:tcPr/>
                </a:tc>
                <a:tc>
                  <a:txBody>
                    <a:bodyPr/>
                    <a:lstStyle/>
                    <a:p>
                      <a:pPr lvl="0">
                        <a:buNone/>
                      </a:pPr>
                      <a:r>
                        <a:rPr lang="en-US" sz="1400" b="0" i="0" u="none" strike="noStrike" noProof="0">
                          <a:latin typeface="Calibri"/>
                        </a:rPr>
                        <a:t>Cross Platform (Cordovia-Ionic)</a:t>
                      </a:r>
                      <a:endParaRPr lang="en-US" sz="1400"/>
                    </a:p>
                  </a:txBody>
                  <a:tcPr/>
                </a:tc>
                <a:tc>
                  <a:txBody>
                    <a:bodyPr/>
                    <a:lstStyle/>
                    <a:p>
                      <a:pPr lvl="0">
                        <a:buNone/>
                      </a:pPr>
                      <a:r>
                        <a:rPr lang="en-US" sz="1400"/>
                        <a:t>Transport</a:t>
                      </a:r>
                    </a:p>
                  </a:txBody>
                  <a:tcPr/>
                </a:tc>
                <a:extLst>
                  <a:ext uri="{0D108BD9-81ED-4DB2-BD59-A6C34878D82A}">
                    <a16:rowId xmlns:a16="http://schemas.microsoft.com/office/drawing/2014/main" val="3714027114"/>
                  </a:ext>
                </a:extLst>
              </a:tr>
              <a:tr h="381000">
                <a:tc>
                  <a:txBody>
                    <a:bodyPr/>
                    <a:lstStyle/>
                    <a:p>
                      <a:r>
                        <a:rPr lang="en-US" sz="1400"/>
                        <a:t>5</a:t>
                      </a:r>
                    </a:p>
                  </a:txBody>
                  <a:tcPr/>
                </a:tc>
                <a:tc>
                  <a:txBody>
                    <a:bodyPr/>
                    <a:lstStyle/>
                    <a:p>
                      <a:r>
                        <a:rPr lang="en-US" sz="1400" err="1"/>
                        <a:t>Kount</a:t>
                      </a:r>
                      <a:r>
                        <a:rPr lang="en-US" sz="1400"/>
                        <a:t> (</a:t>
                      </a:r>
                      <a:r>
                        <a:rPr lang="en-US" sz="1400" err="1"/>
                        <a:t>Kount</a:t>
                      </a:r>
                      <a:r>
                        <a:rPr lang="en-US" sz="1400"/>
                        <a:t> App)</a:t>
                      </a:r>
                    </a:p>
                  </a:txBody>
                  <a:tcPr/>
                </a:tc>
                <a:tc>
                  <a:txBody>
                    <a:bodyPr/>
                    <a:lstStyle/>
                    <a:p>
                      <a:r>
                        <a:rPr lang="en-US" sz="1400"/>
                        <a:t>Android, iOS</a:t>
                      </a:r>
                    </a:p>
                  </a:txBody>
                  <a:tcPr/>
                </a:tc>
                <a:tc>
                  <a:txBody>
                    <a:bodyPr/>
                    <a:lstStyle/>
                    <a:p>
                      <a:r>
                        <a:rPr lang="en-US" sz="1400"/>
                        <a:t>Cross Platform (React Native, Flutter), Native</a:t>
                      </a:r>
                    </a:p>
                  </a:txBody>
                  <a:tcPr/>
                </a:tc>
                <a:tc>
                  <a:txBody>
                    <a:bodyPr/>
                    <a:lstStyle/>
                    <a:p>
                      <a:pPr lvl="0">
                        <a:buNone/>
                      </a:pPr>
                      <a:r>
                        <a:rPr lang="en-US" sz="1400"/>
                        <a:t>BFSI</a:t>
                      </a:r>
                    </a:p>
                  </a:txBody>
                  <a:tcPr/>
                </a:tc>
                <a:extLst>
                  <a:ext uri="{0D108BD9-81ED-4DB2-BD59-A6C34878D82A}">
                    <a16:rowId xmlns:a16="http://schemas.microsoft.com/office/drawing/2014/main" val="3888339252"/>
                  </a:ext>
                </a:extLst>
              </a:tr>
              <a:tr h="330505">
                <a:tc>
                  <a:txBody>
                    <a:bodyPr/>
                    <a:lstStyle/>
                    <a:p>
                      <a:r>
                        <a:rPr lang="en-US" sz="1400"/>
                        <a:t>6</a:t>
                      </a:r>
                    </a:p>
                  </a:txBody>
                  <a:tcPr/>
                </a:tc>
                <a:tc>
                  <a:txBody>
                    <a:bodyPr/>
                    <a:lstStyle/>
                    <a:p>
                      <a:r>
                        <a:rPr lang="en-US" sz="1400"/>
                        <a:t>Simplified Compliance (</a:t>
                      </a:r>
                      <a:r>
                        <a:rPr lang="en-US" sz="1400" err="1"/>
                        <a:t>BasicSafe</a:t>
                      </a:r>
                      <a:r>
                        <a:rPr lang="en-US" sz="1400"/>
                        <a:t>)</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a:t>
                      </a:r>
                    </a:p>
                  </a:txBody>
                  <a:tcPr/>
                </a:tc>
                <a:tc>
                  <a:txBody>
                    <a:bodyPr/>
                    <a:lstStyle/>
                    <a:p>
                      <a:pPr lvl="0" algn="l">
                        <a:lnSpc>
                          <a:spcPct val="100000"/>
                        </a:lnSpc>
                        <a:spcBef>
                          <a:spcPts val="0"/>
                        </a:spcBef>
                        <a:spcAft>
                          <a:spcPts val="0"/>
                        </a:spcAft>
                        <a:buNone/>
                      </a:pPr>
                      <a:r>
                        <a:rPr lang="en-US" sz="1400" b="0" i="0" u="none" strike="noStrike" noProof="0">
                          <a:latin typeface="Calibri"/>
                        </a:rPr>
                        <a:t>Cross Platform (React Native)</a:t>
                      </a:r>
                    </a:p>
                  </a:txBody>
                  <a:tcPr/>
                </a:tc>
                <a:tc>
                  <a:txBody>
                    <a:bodyPr/>
                    <a:lstStyle/>
                    <a:p>
                      <a:pPr lvl="0">
                        <a:buNone/>
                      </a:pPr>
                      <a:r>
                        <a:rPr lang="en-US" sz="1400"/>
                        <a:t>IT</a:t>
                      </a:r>
                    </a:p>
                  </a:txBody>
                  <a:tcPr/>
                </a:tc>
                <a:extLst>
                  <a:ext uri="{0D108BD9-81ED-4DB2-BD59-A6C34878D82A}">
                    <a16:rowId xmlns:a16="http://schemas.microsoft.com/office/drawing/2014/main" val="2305045402"/>
                  </a:ext>
                </a:extLst>
              </a:tr>
              <a:tr h="330505">
                <a:tc>
                  <a:txBody>
                    <a:bodyPr/>
                    <a:lstStyle/>
                    <a:p>
                      <a:r>
                        <a:rPr lang="en-US" sz="1400"/>
                        <a:t>7</a:t>
                      </a:r>
                    </a:p>
                  </a:txBody>
                  <a:tcPr/>
                </a:tc>
                <a:tc>
                  <a:txBody>
                    <a:bodyPr/>
                    <a:lstStyle/>
                    <a:p>
                      <a:r>
                        <a:rPr lang="en-US" sz="1400"/>
                        <a:t>In Time Tec PMI Chapter Event </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a:t>
                      </a:r>
                    </a:p>
                  </a:txBody>
                  <a:tcPr/>
                </a:tc>
                <a:tc>
                  <a:txBody>
                    <a:bodyPr/>
                    <a:lstStyle/>
                    <a:p>
                      <a:pPr lvl="0" algn="l">
                        <a:lnSpc>
                          <a:spcPct val="100000"/>
                        </a:lnSpc>
                        <a:spcBef>
                          <a:spcPts val="0"/>
                        </a:spcBef>
                        <a:spcAft>
                          <a:spcPts val="0"/>
                        </a:spcAft>
                        <a:buNone/>
                      </a:pPr>
                      <a:r>
                        <a:rPr lang="en-US" sz="1400" b="0" i="0" u="none" strike="noStrike" noProof="0">
                          <a:latin typeface="Calibri"/>
                        </a:rPr>
                        <a:t>Cross Platform (React Native)</a:t>
                      </a:r>
                    </a:p>
                  </a:txBody>
                  <a:tcPr/>
                </a:tc>
                <a:tc>
                  <a:txBody>
                    <a:bodyPr/>
                    <a:lstStyle/>
                    <a:p>
                      <a:pPr lvl="0">
                        <a:buNone/>
                      </a:pPr>
                      <a:r>
                        <a:rPr lang="en-US" sz="1400"/>
                        <a:t>Events</a:t>
                      </a:r>
                    </a:p>
                  </a:txBody>
                  <a:tcPr/>
                </a:tc>
                <a:extLst>
                  <a:ext uri="{0D108BD9-81ED-4DB2-BD59-A6C34878D82A}">
                    <a16:rowId xmlns:a16="http://schemas.microsoft.com/office/drawing/2014/main" val="2724505216"/>
                  </a:ext>
                </a:extLst>
              </a:tr>
              <a:tr h="330505">
                <a:tc>
                  <a:txBody>
                    <a:bodyPr/>
                    <a:lstStyle/>
                    <a:p>
                      <a:pPr lvl="0">
                        <a:buNone/>
                      </a:pPr>
                      <a:r>
                        <a:rPr lang="en-US" sz="1400"/>
                        <a:t>8</a:t>
                      </a:r>
                    </a:p>
                  </a:txBody>
                  <a:tcPr/>
                </a:tc>
                <a:tc>
                  <a:txBody>
                    <a:bodyPr/>
                    <a:lstStyle/>
                    <a:p>
                      <a:pPr lvl="0">
                        <a:buNone/>
                      </a:pPr>
                      <a:r>
                        <a:rPr lang="en-US" sz="1400"/>
                        <a:t>St Luke's (St Luke's App)</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a:t>
                      </a:r>
                    </a:p>
                  </a:txBody>
                  <a:tcPr/>
                </a:tc>
                <a:tc>
                  <a:txBody>
                    <a:bodyPr/>
                    <a:lstStyle/>
                    <a:p>
                      <a:pPr lvl="0">
                        <a:buNone/>
                      </a:pPr>
                      <a:r>
                        <a:rPr lang="en-US" sz="1400"/>
                        <a:t>Native </a:t>
                      </a:r>
                    </a:p>
                  </a:txBody>
                  <a:tcPr/>
                </a:tc>
                <a:tc>
                  <a:txBody>
                    <a:bodyPr/>
                    <a:lstStyle/>
                    <a:p>
                      <a:pPr lvl="0">
                        <a:buNone/>
                      </a:pPr>
                      <a:r>
                        <a:rPr lang="en-US" sz="1400"/>
                        <a:t>Healthcare</a:t>
                      </a:r>
                    </a:p>
                  </a:txBody>
                  <a:tcPr/>
                </a:tc>
                <a:extLst>
                  <a:ext uri="{0D108BD9-81ED-4DB2-BD59-A6C34878D82A}">
                    <a16:rowId xmlns:a16="http://schemas.microsoft.com/office/drawing/2014/main" val="2531378714"/>
                  </a:ext>
                </a:extLst>
              </a:tr>
              <a:tr h="330505">
                <a:tc>
                  <a:txBody>
                    <a:bodyPr/>
                    <a:lstStyle/>
                    <a:p>
                      <a:pPr lvl="0">
                        <a:buNone/>
                      </a:pPr>
                      <a:r>
                        <a:rPr lang="en-US" sz="1400"/>
                        <a:t>9</a:t>
                      </a:r>
                    </a:p>
                  </a:txBody>
                  <a:tcPr/>
                </a:tc>
                <a:tc>
                  <a:txBody>
                    <a:bodyPr/>
                    <a:lstStyle/>
                    <a:p>
                      <a:pPr lvl="0">
                        <a:buNone/>
                      </a:pPr>
                      <a:r>
                        <a:rPr lang="en-US" sz="1400"/>
                        <a:t>NGAT (Feedlot Manager App)</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a:t>
                      </a:r>
                    </a:p>
                  </a:txBody>
                  <a:tcPr/>
                </a:tc>
                <a:tc>
                  <a:txBody>
                    <a:bodyPr/>
                    <a:lstStyle/>
                    <a:p>
                      <a:pPr lvl="0">
                        <a:buNone/>
                      </a:pPr>
                      <a:r>
                        <a:rPr lang="en-US" sz="1400"/>
                        <a:t>Native</a:t>
                      </a:r>
                    </a:p>
                  </a:txBody>
                  <a:tcPr/>
                </a:tc>
                <a:tc>
                  <a:txBody>
                    <a:bodyPr/>
                    <a:lstStyle/>
                    <a:p>
                      <a:pPr lvl="0">
                        <a:buNone/>
                      </a:pPr>
                      <a:r>
                        <a:rPr lang="en-US" sz="1400" err="1"/>
                        <a:t>AgTech</a:t>
                      </a:r>
                      <a:r>
                        <a:rPr lang="en-US" sz="1400"/>
                        <a:t> </a:t>
                      </a:r>
                    </a:p>
                  </a:txBody>
                  <a:tcPr/>
                </a:tc>
                <a:extLst>
                  <a:ext uri="{0D108BD9-81ED-4DB2-BD59-A6C34878D82A}">
                    <a16:rowId xmlns:a16="http://schemas.microsoft.com/office/drawing/2014/main" val="3258315546"/>
                  </a:ext>
                </a:extLst>
              </a:tr>
              <a:tr h="330505">
                <a:tc>
                  <a:txBody>
                    <a:bodyPr/>
                    <a:lstStyle/>
                    <a:p>
                      <a:pPr lvl="0">
                        <a:buNone/>
                      </a:pPr>
                      <a:r>
                        <a:rPr lang="en-US" sz="1400"/>
                        <a:t>10</a:t>
                      </a:r>
                    </a:p>
                  </a:txBody>
                  <a:tcPr/>
                </a:tc>
                <a:tc>
                  <a:txBody>
                    <a:bodyPr/>
                    <a:lstStyle/>
                    <a:p>
                      <a:pPr lvl="0">
                        <a:buNone/>
                      </a:pPr>
                      <a:r>
                        <a:rPr lang="en-US" sz="1400"/>
                        <a:t>In Time Tec (</a:t>
                      </a:r>
                      <a:r>
                        <a:rPr lang="en-US" sz="1400" err="1"/>
                        <a:t>TouchFree</a:t>
                      </a:r>
                      <a:r>
                        <a:rPr lang="en-US" sz="1400"/>
                        <a:t> MFP)</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 </a:t>
                      </a:r>
                    </a:p>
                  </a:txBody>
                  <a:tcPr/>
                </a:tc>
                <a:tc>
                  <a:txBody>
                    <a:bodyPr/>
                    <a:lstStyle/>
                    <a:p>
                      <a:pPr lvl="0" algn="l">
                        <a:lnSpc>
                          <a:spcPct val="100000"/>
                        </a:lnSpc>
                        <a:spcBef>
                          <a:spcPts val="0"/>
                        </a:spcBef>
                        <a:spcAft>
                          <a:spcPts val="0"/>
                        </a:spcAft>
                        <a:buNone/>
                      </a:pPr>
                      <a:r>
                        <a:rPr lang="en-US" sz="1400" b="0" i="0" u="none" strike="noStrike" noProof="0">
                          <a:latin typeface="Calibri"/>
                        </a:rPr>
                        <a:t>Cross Platform (React Native)</a:t>
                      </a:r>
                    </a:p>
                  </a:txBody>
                  <a:tcPr/>
                </a:tc>
                <a:tc>
                  <a:txBody>
                    <a:bodyPr/>
                    <a:lstStyle/>
                    <a:p>
                      <a:pPr lvl="0">
                        <a:buNone/>
                      </a:pPr>
                      <a:r>
                        <a:rPr lang="en-US" sz="1400"/>
                        <a:t>Printing </a:t>
                      </a:r>
                    </a:p>
                  </a:txBody>
                  <a:tcPr/>
                </a:tc>
                <a:extLst>
                  <a:ext uri="{0D108BD9-81ED-4DB2-BD59-A6C34878D82A}">
                    <a16:rowId xmlns:a16="http://schemas.microsoft.com/office/drawing/2014/main" val="51185276"/>
                  </a:ext>
                </a:extLst>
              </a:tr>
              <a:tr h="330505">
                <a:tc>
                  <a:txBody>
                    <a:bodyPr/>
                    <a:lstStyle/>
                    <a:p>
                      <a:pPr lvl="0">
                        <a:buNone/>
                      </a:pPr>
                      <a:r>
                        <a:rPr lang="en-US" sz="1400"/>
                        <a:t>11</a:t>
                      </a:r>
                    </a:p>
                  </a:txBody>
                  <a:tcPr/>
                </a:tc>
                <a:tc>
                  <a:txBody>
                    <a:bodyPr/>
                    <a:lstStyle/>
                    <a:p>
                      <a:pPr lvl="0">
                        <a:buNone/>
                      </a:pPr>
                      <a:r>
                        <a:rPr lang="en-US" sz="1400"/>
                        <a:t>HP (HP Roam App)</a:t>
                      </a:r>
                    </a:p>
                  </a:txBody>
                  <a:tcPr/>
                </a:tc>
                <a:tc>
                  <a:txBody>
                    <a:bodyPr/>
                    <a:lstStyle/>
                    <a:p>
                      <a:pPr lvl="0" algn="l">
                        <a:lnSpc>
                          <a:spcPct val="100000"/>
                        </a:lnSpc>
                        <a:spcBef>
                          <a:spcPts val="0"/>
                        </a:spcBef>
                        <a:spcAft>
                          <a:spcPts val="0"/>
                        </a:spcAft>
                        <a:buNone/>
                      </a:pPr>
                      <a:r>
                        <a:rPr lang="en-US" sz="1400" b="0" i="0" u="none" strike="noStrike" noProof="0">
                          <a:latin typeface="Calibri"/>
                        </a:rPr>
                        <a:t>Android, iOS </a:t>
                      </a:r>
                    </a:p>
                  </a:txBody>
                  <a:tcPr/>
                </a:tc>
                <a:tc>
                  <a:txBody>
                    <a:bodyPr/>
                    <a:lstStyle/>
                    <a:p>
                      <a:pPr lvl="0">
                        <a:buNone/>
                      </a:pPr>
                      <a:r>
                        <a:rPr lang="en-US" sz="1400"/>
                        <a:t>Native</a:t>
                      </a:r>
                    </a:p>
                  </a:txBody>
                  <a:tcPr/>
                </a:tc>
                <a:tc>
                  <a:txBody>
                    <a:bodyPr/>
                    <a:lstStyle/>
                    <a:p>
                      <a:pPr lvl="0">
                        <a:buNone/>
                      </a:pPr>
                      <a:r>
                        <a:rPr lang="en-US" sz="1400"/>
                        <a:t>Printing </a:t>
                      </a:r>
                    </a:p>
                  </a:txBody>
                  <a:tcPr/>
                </a:tc>
                <a:extLst>
                  <a:ext uri="{0D108BD9-81ED-4DB2-BD59-A6C34878D82A}">
                    <a16:rowId xmlns:a16="http://schemas.microsoft.com/office/drawing/2014/main" val="2942057487"/>
                  </a:ext>
                </a:extLst>
              </a:tr>
              <a:tr h="330504">
                <a:tc>
                  <a:txBody>
                    <a:bodyPr/>
                    <a:lstStyle/>
                    <a:p>
                      <a:pPr lvl="0">
                        <a:buNone/>
                      </a:pPr>
                      <a:r>
                        <a:rPr lang="en-US" sz="1400"/>
                        <a:t>12</a:t>
                      </a:r>
                    </a:p>
                  </a:txBody>
                  <a:tcPr/>
                </a:tc>
                <a:tc>
                  <a:txBody>
                    <a:bodyPr/>
                    <a:lstStyle/>
                    <a:p>
                      <a:pPr lvl="0">
                        <a:buNone/>
                      </a:pPr>
                      <a:r>
                        <a:rPr lang="en-US" sz="1400"/>
                        <a:t>Life's Abundance (L.A. App)</a:t>
                      </a:r>
                    </a:p>
                  </a:txBody>
                  <a:tcPr/>
                </a:tc>
                <a:tc>
                  <a:txBody>
                    <a:bodyPr/>
                    <a:lstStyle/>
                    <a:p>
                      <a:pPr lvl="0" algn="l">
                        <a:lnSpc>
                          <a:spcPct val="100000"/>
                        </a:lnSpc>
                        <a:spcBef>
                          <a:spcPts val="0"/>
                        </a:spcBef>
                        <a:spcAft>
                          <a:spcPts val="0"/>
                        </a:spcAft>
                        <a:buNone/>
                      </a:pPr>
                      <a:r>
                        <a:rPr lang="en-US" sz="1400" b="0" i="0" u="none" strike="noStrike" noProof="0">
                          <a:latin typeface="Calibri"/>
                        </a:rPr>
                        <a:t>iOS</a:t>
                      </a:r>
                    </a:p>
                  </a:txBody>
                  <a:tcPr/>
                </a:tc>
                <a:tc>
                  <a:txBody>
                    <a:bodyPr/>
                    <a:lstStyle/>
                    <a:p>
                      <a:pPr lvl="0">
                        <a:buNone/>
                      </a:pPr>
                      <a:r>
                        <a:rPr lang="en-US" sz="1400"/>
                        <a:t>Cross Platform (React Native)</a:t>
                      </a:r>
                    </a:p>
                  </a:txBody>
                  <a:tcPr/>
                </a:tc>
                <a:tc>
                  <a:txBody>
                    <a:bodyPr/>
                    <a:lstStyle/>
                    <a:p>
                      <a:pPr lvl="0">
                        <a:buNone/>
                      </a:pPr>
                      <a:r>
                        <a:rPr lang="en-US" sz="1400"/>
                        <a:t>Sales</a:t>
                      </a:r>
                    </a:p>
                  </a:txBody>
                  <a:tcPr/>
                </a:tc>
                <a:extLst>
                  <a:ext uri="{0D108BD9-81ED-4DB2-BD59-A6C34878D82A}">
                    <a16:rowId xmlns:a16="http://schemas.microsoft.com/office/drawing/2014/main" val="4257207969"/>
                  </a:ext>
                </a:extLst>
              </a:tr>
            </a:tbl>
          </a:graphicData>
        </a:graphic>
      </p:graphicFrame>
      <p:pic>
        <p:nvPicPr>
          <p:cNvPr id="4" name="Picture 2" descr="A black and orange text&#10;&#10;Description automatically generated">
            <a:extLst>
              <a:ext uri="{FF2B5EF4-FFF2-40B4-BE49-F238E27FC236}">
                <a16:creationId xmlns:a16="http://schemas.microsoft.com/office/drawing/2014/main" id="{AE431A89-84A4-AFAB-389A-EA742767511B}"/>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67198996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COMMUNICATION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UBI</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err="1"/>
                        <a:t>AlertSense</a:t>
                      </a:r>
                    </a:p>
                  </a:txBody>
                  <a:tcPr/>
                </a:tc>
                <a:tc>
                  <a:txBody>
                    <a:bodyPr/>
                    <a:lstStyle/>
                    <a:p>
                      <a:r>
                        <a:rPr lang="en-US"/>
                        <a:t>2</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t>Android, iOS, Cordova-Ionic, Kotlin, .NET</a:t>
                      </a:r>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DB8C2DE9-0F00-D61B-113E-F9E266F7CF4D}"/>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13022873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COMMUNICATION- CASE STUDY 2 (ALERTSENSE – 1) </a:t>
            </a:r>
          </a:p>
        </p:txBody>
      </p:sp>
      <p:sp>
        <p:nvSpPr>
          <p:cNvPr id="9" name="TextBox 4">
            <a:extLst>
              <a:ext uri="{FF2B5EF4-FFF2-40B4-BE49-F238E27FC236}">
                <a16:creationId xmlns:a16="http://schemas.microsoft.com/office/drawing/2014/main" id="{D266ECEF-D0F0-7441-B43D-4D2FF10E8DB4}"/>
              </a:ext>
            </a:extLst>
          </p:cNvPr>
          <p:cNvSpPr txBox="1"/>
          <p:nvPr/>
        </p:nvSpPr>
        <p:spPr>
          <a:xfrm>
            <a:off x="575398" y="884982"/>
            <a:ext cx="10260766" cy="3775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Communicator  App</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p>
          <a:p>
            <a:pPr>
              <a:spcBef>
                <a:spcPts val="533"/>
              </a:spcBef>
              <a:buSzPct val="100000"/>
              <a:defRPr sz="1300">
                <a:latin typeface="Open Sans"/>
                <a:ea typeface="Open Sans"/>
                <a:cs typeface="Open Sans"/>
                <a:sym typeface="Open Sans"/>
              </a:defRPr>
            </a:pPr>
            <a:r>
              <a:rPr lang="en-IN" sz="1400" err="1">
                <a:latin typeface="Open Sans"/>
                <a:ea typeface="+mn-lt"/>
                <a:cs typeface="+mn-lt"/>
              </a:rPr>
              <a:t>Alertsense</a:t>
            </a:r>
            <a:r>
              <a:rPr lang="en-IN" sz="1400">
                <a:latin typeface="Open Sans"/>
                <a:ea typeface="+mn-lt"/>
                <a:cs typeface="+mn-lt"/>
              </a:rPr>
              <a:t> had a development team and needed an extended team. A web application was already in place and they wanted a mobile app with similar features. In Time Tec started with mobile app development as well as maintenance of their existing web application. </a:t>
            </a:r>
          </a:p>
          <a:p>
            <a:pPr>
              <a:spcBef>
                <a:spcPts val="533"/>
              </a:spcBef>
              <a:defRPr sz="1300">
                <a:latin typeface="Open Sans"/>
                <a:ea typeface="Open Sans"/>
                <a:cs typeface="Open Sans"/>
                <a:sym typeface="Open Sans"/>
              </a:defRPr>
            </a:pPr>
            <a:endParaRPr lang="en-IN" sz="1850">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Cross Platform)</a:t>
            </a:r>
          </a:p>
          <a:p>
            <a:pPr>
              <a:defRPr sz="1300">
                <a:latin typeface="Open Sans"/>
                <a:ea typeface="Open Sans"/>
                <a:cs typeface="Open Sans"/>
                <a:sym typeface="Open Sans"/>
              </a:defRPr>
            </a:pPr>
            <a:r>
              <a:rPr lang="en-IN" sz="1400" err="1">
                <a:ea typeface="+mn-lt"/>
                <a:cs typeface="+mn-lt"/>
              </a:rPr>
              <a:t>AlertSense</a:t>
            </a:r>
            <a:r>
              <a:rPr lang="en-IN" sz="1400">
                <a:ea typeface="+mn-lt"/>
                <a:cs typeface="+mn-lt"/>
              </a:rPr>
              <a:t> Communicator fulfils following objectives - </a:t>
            </a:r>
            <a:endParaRPr lang="en-IN" sz="1400">
              <a:ea typeface="Open Sans"/>
              <a:cs typeface="Calibri"/>
            </a:endParaRPr>
          </a:p>
          <a:p>
            <a:pPr>
              <a:defRPr sz="1300">
                <a:latin typeface="Open Sans"/>
                <a:ea typeface="Open Sans"/>
                <a:cs typeface="Open Sans"/>
                <a:sym typeface="Open Sans"/>
              </a:defRPr>
            </a:pPr>
            <a:endParaRPr lang="en-IN" sz="1400">
              <a:ea typeface="+mn-lt"/>
              <a:cs typeface="+mn-lt"/>
            </a:endParaRPr>
          </a:p>
          <a:p>
            <a:pPr marL="285750" indent="-285750">
              <a:buFont typeface="Arial"/>
              <a:buChar char="•"/>
              <a:defRPr sz="1300">
                <a:latin typeface="Open Sans"/>
                <a:ea typeface="Open Sans"/>
                <a:cs typeface="Open Sans"/>
                <a:sym typeface="Open Sans"/>
              </a:defRPr>
            </a:pPr>
            <a:r>
              <a:rPr lang="en-IN" sz="1400">
                <a:ea typeface="+mn-lt"/>
                <a:cs typeface="+mn-lt"/>
              </a:rPr>
              <a:t>Simplify Crisis &amp; Incident Reporting: Situational intelligence from mobile users, with images/assessments, delivered to automated escalation paths by event type.</a:t>
            </a:r>
            <a:endParaRPr lang="en-IN" sz="1400"/>
          </a:p>
          <a:p>
            <a:pPr marL="285750" indent="-285750">
              <a:buFont typeface="Arial"/>
              <a:buChar char="•"/>
              <a:defRPr sz="1300">
                <a:latin typeface="Open Sans"/>
                <a:ea typeface="Open Sans"/>
                <a:cs typeface="Open Sans"/>
                <a:sym typeface="Open Sans"/>
              </a:defRPr>
            </a:pPr>
            <a:r>
              <a:rPr lang="en-IN" sz="1400">
                <a:ea typeface="+mn-lt"/>
                <a:cs typeface="+mn-lt"/>
              </a:rPr>
              <a:t>Location-based Alerts: Assess safety/status of mobile travellers &amp; site users in a map-selected area. Identify/alert those in harm’s way, while preserving battery life &amp; respecting users’ privacy</a:t>
            </a:r>
            <a:endParaRPr lang="en-IN" sz="1400"/>
          </a:p>
        </p:txBody>
      </p:sp>
      <p:pic>
        <p:nvPicPr>
          <p:cNvPr id="3" name="Picture 2" descr="A black and orange text&#10;&#10;Description automatically generated">
            <a:extLst>
              <a:ext uri="{FF2B5EF4-FFF2-40B4-BE49-F238E27FC236}">
                <a16:creationId xmlns:a16="http://schemas.microsoft.com/office/drawing/2014/main" id="{2EE68265-4A2E-FDA8-5F60-CD0A13796DC5}"/>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407412686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2800">
                <a:latin typeface="Lato Black"/>
                <a:ea typeface="Lato Black"/>
                <a:cs typeface="Lato Black"/>
              </a:rPr>
            </a:br>
            <a:r>
              <a:rPr lang="en-US" sz="2800">
                <a:latin typeface="Lato Black"/>
                <a:ea typeface="Lato Black"/>
                <a:cs typeface="Lato Black"/>
              </a:rPr>
              <a:t>COMMUNICATION- CASE STUDY 2 (ALERTSENSE – 1) </a:t>
            </a:r>
            <a:endParaRPr lang="en-US" sz="2800" b="0">
              <a:latin typeface="Lato Black"/>
              <a:ea typeface="Lato Black"/>
              <a:cs typeface="Lato Black"/>
            </a:endParaRPr>
          </a:p>
          <a:p>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43473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Communicator  App</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ea typeface="+mn-lt"/>
              <a:cs typeface="+mn-lt"/>
            </a:endParaRPr>
          </a:p>
          <a:p>
            <a:pPr>
              <a:defRPr sz="1300">
                <a:latin typeface="Open Sans"/>
                <a:ea typeface="Open Sans"/>
                <a:cs typeface="Open Sans"/>
                <a:sym typeface="Open Sans"/>
              </a:defRPr>
            </a:pPr>
            <a:endParaRPr lang="en-IN" sz="1850" b="1">
              <a:solidFill>
                <a:srgbClr val="474C53"/>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474C53"/>
                </a:solidFill>
                <a:latin typeface="Open Sans"/>
                <a:ea typeface="Lato"/>
                <a:cs typeface="Calibri"/>
              </a:rPr>
              <a:t>In Time Tec helped </a:t>
            </a:r>
            <a:r>
              <a:rPr lang="en-IN" sz="1400" err="1">
                <a:solidFill>
                  <a:srgbClr val="474C53"/>
                </a:solidFill>
                <a:latin typeface="Open Sans"/>
                <a:ea typeface="Lato"/>
                <a:cs typeface="Calibri"/>
              </a:rPr>
              <a:t>Alertsense</a:t>
            </a:r>
            <a:r>
              <a:rPr lang="en-IN" sz="1400">
                <a:solidFill>
                  <a:srgbClr val="474C53"/>
                </a:solidFill>
                <a:latin typeface="Open Sans"/>
                <a:ea typeface="Lato"/>
                <a:cs typeface="Calibri"/>
              </a:rPr>
              <a:t> in launching their apps. Earlier their apps were internal to their team. Entire process of Go-Live was done by In Time Tec. </a:t>
            </a:r>
          </a:p>
          <a:p>
            <a:pPr>
              <a:defRPr sz="1300">
                <a:latin typeface="Open Sans"/>
                <a:ea typeface="Open Sans"/>
                <a:cs typeface="Open Sans"/>
                <a:sym typeface="Open Sans"/>
              </a:defRPr>
            </a:pPr>
            <a:endParaRPr lang="en-IN" sz="1400">
              <a:ea typeface="Lato"/>
              <a:cs typeface="Calibri"/>
            </a:endParaRPr>
          </a:p>
          <a:p>
            <a:pPr>
              <a:defRPr sz="1300">
                <a:latin typeface="Open Sans"/>
                <a:ea typeface="Open Sans"/>
                <a:cs typeface="Open Sans"/>
                <a:sym typeface="Open Sans"/>
              </a:defRPr>
            </a:pPr>
            <a:endParaRPr lang="en-IN" sz="1400">
              <a:solidFill>
                <a:srgbClr val="474C53"/>
              </a:solidFill>
              <a:latin typeface="Lato"/>
              <a:ea typeface="Lato"/>
              <a:cs typeface="Calibri"/>
            </a:endParaRPr>
          </a:p>
          <a:p>
            <a:pPr>
              <a:defRPr sz="1300">
                <a:latin typeface="Open Sans"/>
                <a:ea typeface="Open Sans"/>
                <a:cs typeface="Open Sans"/>
                <a:sym typeface="Open Sans"/>
              </a:defRPr>
            </a:pPr>
            <a:endParaRPr lang="en-IN" sz="1300">
              <a:solidFill>
                <a:srgbClr val="474C53"/>
              </a:solidFill>
              <a:latin typeface="Open Sans"/>
              <a:ea typeface="Open Sans"/>
              <a:cs typeface="Open Sans"/>
            </a:endParaRPr>
          </a:p>
          <a:p>
            <a:pPr>
              <a:defRPr sz="1300">
                <a:latin typeface="Open Sans"/>
                <a:ea typeface="Open Sans"/>
                <a:cs typeface="Open Sans"/>
                <a:sym typeface="Open Sans"/>
              </a:defRPr>
            </a:pPr>
            <a:r>
              <a:rPr lang="en-IN" sz="1400" b="1">
                <a:solidFill>
                  <a:srgbClr val="474C53"/>
                </a:solidFill>
                <a:latin typeface="Open Sans"/>
                <a:ea typeface="Lato"/>
                <a:cs typeface="Calibri"/>
              </a:rPr>
              <a:t>Access: </a:t>
            </a:r>
            <a:r>
              <a:rPr lang="en-IN" sz="1400">
                <a:solidFill>
                  <a:srgbClr val="474C53"/>
                </a:solidFill>
                <a:latin typeface="Open Sans"/>
                <a:ea typeface="Lato"/>
                <a:cs typeface="Calibri"/>
              </a:rPr>
              <a:t>Internal</a:t>
            </a:r>
          </a:p>
          <a:p>
            <a:pPr>
              <a:defRPr sz="1300">
                <a:latin typeface="Open Sans"/>
                <a:ea typeface="Open Sans"/>
                <a:cs typeface="Open Sans"/>
                <a:sym typeface="Open Sans"/>
              </a:defRPr>
            </a:pPr>
            <a:r>
              <a:rPr lang="en-IN" sz="1400" b="1">
                <a:solidFill>
                  <a:srgbClr val="474C53"/>
                </a:solidFill>
                <a:latin typeface="Open Sans"/>
                <a:ea typeface="Lato"/>
                <a:cs typeface="Calibri"/>
              </a:rPr>
              <a:t>Target User Group: </a:t>
            </a:r>
            <a:r>
              <a:rPr lang="en-IN" sz="1400">
                <a:solidFill>
                  <a:srgbClr val="474C53"/>
                </a:solidFill>
                <a:latin typeface="Open Sans"/>
                <a:ea typeface="Lato"/>
                <a:cs typeface="Calibri"/>
              </a:rPr>
              <a:t>B2B</a:t>
            </a:r>
            <a:r>
              <a:rPr lang="en-IN" sz="1400" b="1">
                <a:solidFill>
                  <a:srgbClr val="474C53"/>
                </a:solidFill>
                <a:latin typeface="Open Sans"/>
                <a:ea typeface="Lato"/>
                <a:cs typeface="Calibri"/>
              </a:rPr>
              <a:t> (Internal use within organisations) </a:t>
            </a:r>
            <a:endParaRPr lang="en-IN" sz="1400">
              <a:solidFill>
                <a:srgbClr val="474C53"/>
              </a:solidFill>
              <a:latin typeface="Open Sans"/>
              <a:ea typeface="Lato"/>
              <a:cs typeface="Calibri"/>
            </a:endParaRPr>
          </a:p>
          <a:p>
            <a:pPr>
              <a:defRPr sz="1300">
                <a:latin typeface="Open Sans"/>
                <a:ea typeface="Open Sans"/>
                <a:cs typeface="Open Sans"/>
                <a:sym typeface="Open Sans"/>
              </a:defRPr>
            </a:pPr>
            <a:r>
              <a:rPr lang="en-IN" sz="1400" b="1">
                <a:solidFill>
                  <a:srgbClr val="474C53"/>
                </a:solidFill>
                <a:latin typeface="Open Sans"/>
                <a:ea typeface="Lato"/>
                <a:cs typeface="Calibri"/>
              </a:rPr>
              <a:t>Team Structure:</a:t>
            </a:r>
            <a:r>
              <a:rPr lang="en-IN" sz="1400">
                <a:solidFill>
                  <a:srgbClr val="474C53"/>
                </a:solidFill>
                <a:latin typeface="Open Sans"/>
                <a:ea typeface="Lato"/>
                <a:cs typeface="Calibri"/>
              </a:rPr>
              <a:t>  </a:t>
            </a:r>
            <a:endParaRPr lang="en-US" sz="1400">
              <a:solidFill>
                <a:srgbClr val="474C53"/>
              </a:solidFill>
              <a:latin typeface="Open Sans"/>
              <a:ea typeface="Lato"/>
              <a:cs typeface="Calibri"/>
            </a:endParaRPr>
          </a:p>
          <a:p>
            <a:pPr>
              <a:defRPr sz="1300">
                <a:latin typeface="Open Sans"/>
                <a:ea typeface="Open Sans"/>
                <a:cs typeface="Open Sans"/>
                <a:sym typeface="Open Sans"/>
              </a:defRPr>
            </a:pPr>
            <a:r>
              <a:rPr lang="en-IN" sz="1400">
                <a:solidFill>
                  <a:srgbClr val="474C53"/>
                </a:solidFill>
                <a:latin typeface="Open Sans"/>
                <a:ea typeface="Lato"/>
                <a:cs typeface="Calibri"/>
              </a:rPr>
              <a:t>1 Software Engineer (BE Development) ;  </a:t>
            </a:r>
            <a:endParaRPr lang="en-US" sz="1400">
              <a:solidFill>
                <a:srgbClr val="474C53"/>
              </a:solidFill>
              <a:ea typeface="Lato"/>
              <a:cs typeface="+mn-lt"/>
            </a:endParaRPr>
          </a:p>
          <a:p>
            <a:pPr>
              <a:defRPr sz="1300">
                <a:latin typeface="Open Sans"/>
                <a:ea typeface="Open Sans"/>
                <a:cs typeface="Open Sans"/>
                <a:sym typeface="Open Sans"/>
              </a:defRPr>
            </a:pPr>
            <a:r>
              <a:rPr lang="en-IN" sz="1400">
                <a:solidFill>
                  <a:srgbClr val="474C53"/>
                </a:solidFill>
                <a:ea typeface="+mn-lt"/>
                <a:cs typeface="+mn-lt"/>
              </a:rPr>
              <a:t>2 Software Engineer (Mobile-Native) ;</a:t>
            </a:r>
            <a:r>
              <a:rPr lang="en-IN" sz="1400">
                <a:solidFill>
                  <a:srgbClr val="474C53"/>
                </a:solidFill>
                <a:latin typeface="Open Sans"/>
                <a:ea typeface="Lato"/>
                <a:cs typeface="Calibri"/>
              </a:rPr>
              <a:t> </a:t>
            </a:r>
            <a:endParaRPr lang="en-US" sz="1400">
              <a:solidFill>
                <a:srgbClr val="474C53"/>
              </a:solidFill>
              <a:latin typeface="Open Sans"/>
              <a:ea typeface="Lato"/>
              <a:cs typeface="Calibri"/>
            </a:endParaRP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endParaRPr lang="en-IN" sz="1850">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C7E2F490-88BA-AC9E-D3F3-F0FA398EEA16}"/>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41700592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50" b="1">
                <a:solidFill>
                  <a:srgbClr val="000000"/>
                </a:solidFill>
                <a:latin typeface="Montserrat ExtraBold"/>
                <a:ea typeface="Lato"/>
                <a:cs typeface="Lato"/>
              </a:rPr>
              <a:t>AEYC-education</a:t>
            </a:r>
            <a:endParaRPr lang="en-US" sz="4267" b="1">
              <a:solidFill>
                <a:srgbClr val="000000"/>
              </a:solidFill>
              <a:latin typeface="Montserrat ExtraBold"/>
              <a:ea typeface="Lato"/>
              <a:cs typeface="Lato"/>
            </a:endParaRP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8"/>
            <a:ext cx="11452917" cy="4955203"/>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30 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8+ Years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Active</a:t>
            </a: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lgn="just">
              <a:defRPr sz="1300">
                <a:latin typeface="Open Sans"/>
                <a:ea typeface="Open Sans"/>
                <a:cs typeface="Open Sans"/>
                <a:sym typeface="Open Sans"/>
              </a:defRPr>
            </a:pPr>
            <a:r>
              <a:rPr lang="en-IN" sz="1333">
                <a:solidFill>
                  <a:srgbClr val="000000"/>
                </a:solidFill>
                <a:latin typeface="Montserrat"/>
                <a:ea typeface="Lato"/>
                <a:cs typeface="Lato"/>
              </a:rPr>
              <a:t>Association for the Education of Young Children (AEYC) is a non-profit association in US focused on improving the well-being of young children, with particular emphasis on the quality of educational and developmental services for children from birth through age 8 .  AEYC provides many different programs to assist professionals who work to educate young children . People who offers facilities for young children education, AEYC supports them with qualified staff, state licenses (if required for facility) etc. AEYC team keeps track of background verifications, trainings of staff and offers scholarship programs. AEYC has various processes and flows where manual, and paperwork was involved which slowed down the process and not easy to maintain the data. They were looking for digital solution.</a:t>
            </a:r>
          </a:p>
          <a:p>
            <a:pPr>
              <a:spcBef>
                <a:spcPts val="711"/>
              </a:spcBef>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defRPr sz="1300">
                <a:latin typeface="Open Sans"/>
                <a:ea typeface="Open Sans"/>
                <a:cs typeface="Open Sans"/>
                <a:sym typeface="Open Sans"/>
              </a:defRPr>
            </a:pPr>
            <a:r>
              <a:rPr lang="en-IN" sz="1333">
                <a:solidFill>
                  <a:srgbClr val="000000"/>
                </a:solidFill>
                <a:latin typeface="Montserrat"/>
                <a:ea typeface="Lato"/>
                <a:cs typeface="Lato"/>
              </a:rPr>
              <a:t>In Time Tec developed RISE web application where they users get all the required features and things were automated and easy to maintain.</a:t>
            </a: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defRPr sz="1300">
                <a:latin typeface="Open Sans"/>
                <a:ea typeface="Open Sans"/>
                <a:cs typeface="Open Sans"/>
                <a:sym typeface="Open Sans"/>
              </a:defRPr>
            </a:pPr>
            <a:r>
              <a:rPr lang="en-IN" sz="1333">
                <a:ea typeface="+mn-lt"/>
                <a:cs typeface="+mn-lt"/>
              </a:rPr>
              <a:t>Access: Public ; Total Users: 25000+ ; Language Support: English and Spanish ; </a:t>
            </a:r>
            <a:endParaRPr lang="en-IN" sz="1733"/>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defRPr sz="1300">
                <a:latin typeface="Open Sans"/>
                <a:ea typeface="Open Sans"/>
                <a:cs typeface="Open Sans"/>
                <a:sym typeface="Open Sans"/>
              </a:defRPr>
            </a:pPr>
            <a:endParaRPr lang="en-IN" sz="1333">
              <a:solidFill>
                <a:srgbClr val="000000"/>
              </a:solidFill>
              <a:latin typeface="Montserrat"/>
              <a:ea typeface="Lato"/>
              <a:cs typeface="Lato"/>
            </a:endParaRPr>
          </a:p>
          <a:p>
            <a:pPr>
              <a:spcBef>
                <a:spcPts val="0"/>
              </a:spcBef>
              <a:spcAft>
                <a:spcPts val="800"/>
              </a:spcAft>
              <a:defRPr sz="1300">
                <a:latin typeface="Open Sans"/>
                <a:ea typeface="Open Sans"/>
                <a:cs typeface="Open Sans"/>
                <a:sym typeface="Open Sans"/>
              </a:defRPr>
            </a:pPr>
            <a:r>
              <a:rPr lang="en-IN" sz="1600" b="1">
                <a:solidFill>
                  <a:srgbClr val="474C53"/>
                </a:solidFill>
                <a:latin typeface="Montserrat"/>
                <a:ea typeface="Lato"/>
                <a:cs typeface="Lato"/>
              </a:rPr>
              <a:t>Outcome:</a:t>
            </a:r>
            <a:r>
              <a:rPr lang="en-US" sz="1600">
                <a:solidFill>
                  <a:srgbClr val="474C53"/>
                </a:solidFill>
                <a:latin typeface="Montserrat"/>
                <a:ea typeface="Lato"/>
                <a:cs typeface="Lato"/>
              </a:rPr>
              <a:t> </a:t>
            </a: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RISE Web Application helps AEYC to automate their various process which were manual and time consuming.</a:t>
            </a:r>
            <a:endParaRPr lang="en-US" sz="1333">
              <a:solidFill>
                <a:srgbClr val="000000"/>
              </a:solidFill>
              <a:latin typeface="Montserrat"/>
              <a:ea typeface="Lato"/>
              <a:cs typeface="Lato"/>
            </a:endParaRPr>
          </a:p>
          <a:p>
            <a:pPr>
              <a:spcBef>
                <a:spcPts val="0"/>
              </a:spcBef>
              <a:spcAft>
                <a:spcPts val="0"/>
              </a:spcAft>
              <a:defRPr sz="1300">
                <a:latin typeface="Open Sans"/>
                <a:ea typeface="Open Sans"/>
                <a:cs typeface="Open Sans"/>
                <a:sym typeface="Open Sans"/>
              </a:defRPr>
            </a:pPr>
            <a:r>
              <a:rPr lang="en-IN" sz="1333">
                <a:solidFill>
                  <a:srgbClr val="000000"/>
                </a:solidFill>
                <a:latin typeface="Montserrat"/>
                <a:ea typeface="Lato"/>
                <a:cs typeface="Lato"/>
              </a:rPr>
              <a:t>RISE application has set of features for facility creation, grants approval, Trainings etc which enables users and AEYC team to get rid of manual and paper-work.</a:t>
            </a: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64506930"/>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87244" y="354035"/>
            <a:ext cx="10972800" cy="855135"/>
          </a:xfrm>
          <a:prstGeom prst="rect">
            <a:avLst/>
          </a:prstGeom>
        </p:spPr>
        <p:txBody>
          <a:bodyPr/>
          <a:lstStyle/>
          <a:p>
            <a:br>
              <a:rPr lang="en-US" sz="2800" b="0">
                <a:latin typeface="Lato Black"/>
                <a:ea typeface="Lato Black"/>
                <a:cs typeface="Lato Black"/>
              </a:rPr>
            </a:br>
            <a:r>
              <a:rPr lang="en-US" sz="2800">
                <a:latin typeface="Lato Black"/>
                <a:ea typeface="Lato Black"/>
                <a:cs typeface="Lato Black"/>
              </a:rPr>
              <a:t>COMMUNICATION- CASE STUDY 2 (ALERTSENSE– 1)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2664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US" sz="1400">
                <a:ea typeface="+mn-lt"/>
                <a:cs typeface="+mn-lt"/>
              </a:rPr>
              <a:t>Push Notification</a:t>
            </a:r>
            <a:endParaRPr lang="en-US"/>
          </a:p>
          <a:p>
            <a:pPr marL="285750" indent="-285750">
              <a:buFont typeface="Arial"/>
              <a:buChar char="•"/>
              <a:defRPr sz="1300">
                <a:latin typeface="Open Sans"/>
                <a:ea typeface="Open Sans"/>
                <a:cs typeface="Open Sans"/>
                <a:sym typeface="Open Sans"/>
              </a:defRPr>
            </a:pPr>
            <a:r>
              <a:rPr lang="en-US" sz="1400">
                <a:ea typeface="+mn-lt"/>
                <a:cs typeface="+mn-lt"/>
              </a:rPr>
              <a:t>Server-Client REST Connectivity</a:t>
            </a:r>
            <a:endParaRPr lang="en-US"/>
          </a:p>
          <a:p>
            <a:pPr marL="285750" indent="-285750">
              <a:buFont typeface="Arial"/>
              <a:buChar char="•"/>
              <a:defRPr sz="1300">
                <a:latin typeface="Open Sans"/>
                <a:ea typeface="Open Sans"/>
                <a:cs typeface="Open Sans"/>
                <a:sym typeface="Open Sans"/>
              </a:defRPr>
            </a:pPr>
            <a:r>
              <a:rPr lang="en-US" sz="1400">
                <a:ea typeface="+mn-lt"/>
                <a:cs typeface="+mn-lt"/>
              </a:rPr>
              <a:t>Map Integration</a:t>
            </a:r>
            <a:endParaRPr lang="en-US"/>
          </a:p>
          <a:p>
            <a:pPr marL="285750" indent="-285750">
              <a:buFont typeface="Arial"/>
              <a:buChar char="•"/>
              <a:defRPr sz="1300">
                <a:latin typeface="Open Sans"/>
                <a:ea typeface="Open Sans"/>
                <a:cs typeface="Open Sans"/>
                <a:sym typeface="Open Sans"/>
              </a:defRPr>
            </a:pPr>
            <a:r>
              <a:rPr lang="en-US" sz="1400">
                <a:ea typeface="+mn-lt"/>
                <a:cs typeface="+mn-lt"/>
              </a:rPr>
              <a:t>Create Alerts from App</a:t>
            </a:r>
            <a:endParaRPr lang="en-US"/>
          </a:p>
          <a:p>
            <a:pPr marL="285750" indent="-285750">
              <a:buFont typeface="Arial"/>
              <a:buChar char="•"/>
              <a:defRPr sz="1300">
                <a:latin typeface="Open Sans"/>
                <a:ea typeface="Open Sans"/>
                <a:cs typeface="Open Sans"/>
                <a:sym typeface="Open Sans"/>
              </a:defRPr>
            </a:pPr>
            <a:r>
              <a:rPr lang="en-US" sz="1400">
                <a:ea typeface="+mn-lt"/>
                <a:cs typeface="+mn-lt"/>
              </a:rPr>
              <a:t>Upload Media Files</a:t>
            </a:r>
            <a:endParaRPr lang="en-US"/>
          </a:p>
          <a:p>
            <a:pPr marL="285750" indent="-285750">
              <a:buFont typeface="Arial"/>
              <a:buChar char="•"/>
              <a:defRPr sz="1300">
                <a:latin typeface="Open Sans"/>
                <a:ea typeface="Open Sans"/>
                <a:cs typeface="Open Sans"/>
                <a:sym typeface="Open Sans"/>
              </a:defRPr>
            </a:pPr>
            <a:r>
              <a:rPr lang="en-US" sz="1400">
                <a:ea typeface="+mn-lt"/>
                <a:cs typeface="+mn-lt"/>
              </a:rPr>
              <a:t>Chat</a:t>
            </a:r>
            <a:endParaRPr lang="en-US"/>
          </a:p>
          <a:p>
            <a:pPr marL="285750" indent="-285750">
              <a:buFont typeface="Arial"/>
              <a:buChar char="•"/>
              <a:defRPr sz="1300">
                <a:latin typeface="Open Sans"/>
                <a:ea typeface="Open Sans"/>
                <a:cs typeface="Open Sans"/>
                <a:sym typeface="Open Sans"/>
              </a:defRPr>
            </a:pPr>
            <a:endParaRPr lang="en-IN" sz="1400">
              <a:solidFill>
                <a:srgbClr val="474C53"/>
              </a:solidFill>
              <a:latin typeface="Open Sans"/>
              <a:ea typeface="Open Sans"/>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Android</a:t>
            </a:r>
            <a:br>
              <a:rPr lang="en-IN" sz="1400">
                <a:latin typeface="Open Sans"/>
                <a:ea typeface="+mn-lt"/>
                <a:cs typeface="+mn-lt"/>
              </a:rPr>
            </a:br>
            <a:r>
              <a:rPr lang="en-IN" sz="1400" b="1">
                <a:latin typeface="Open Sans"/>
                <a:ea typeface="+mn-lt"/>
                <a:cs typeface="+mn-lt"/>
              </a:rPr>
              <a:t>Technology: </a:t>
            </a:r>
            <a:r>
              <a:rPr lang="en-IN" sz="1400">
                <a:latin typeface="Open Sans"/>
                <a:ea typeface="+mn-lt"/>
                <a:cs typeface="+mn-lt"/>
              </a:rPr>
              <a:t>Native </a:t>
            </a:r>
            <a:endParaRPr lang="en-IN" sz="1400">
              <a:cs typeface="Calibri"/>
            </a:endParaRPr>
          </a:p>
        </p:txBody>
      </p:sp>
      <p:pic>
        <p:nvPicPr>
          <p:cNvPr id="2" name="Picture 4" descr="Graphical user interface&#10;&#10;Description automatically generated">
            <a:extLst>
              <a:ext uri="{FF2B5EF4-FFF2-40B4-BE49-F238E27FC236}">
                <a16:creationId xmlns:a16="http://schemas.microsoft.com/office/drawing/2014/main" id="{E62C900A-E9B2-9B64-71C9-A5C68B9B7EC6}"/>
              </a:ext>
            </a:extLst>
          </p:cNvPr>
          <p:cNvPicPr>
            <a:picLocks noChangeAspect="1"/>
          </p:cNvPicPr>
          <p:nvPr/>
        </p:nvPicPr>
        <p:blipFill>
          <a:blip r:embed="rId2"/>
          <a:stretch>
            <a:fillRect/>
          </a:stretch>
        </p:blipFill>
        <p:spPr>
          <a:xfrm>
            <a:off x="5552661" y="1101347"/>
            <a:ext cx="5283199" cy="4666350"/>
          </a:xfrm>
          <a:prstGeom prst="rect">
            <a:avLst/>
          </a:prstGeom>
        </p:spPr>
      </p:pic>
      <p:pic>
        <p:nvPicPr>
          <p:cNvPr id="5" name="Picture 2" descr="A black and orange text&#10;&#10;Description automatically generated">
            <a:extLst>
              <a:ext uri="{FF2B5EF4-FFF2-40B4-BE49-F238E27FC236}">
                <a16:creationId xmlns:a16="http://schemas.microsoft.com/office/drawing/2014/main" id="{1E0C87E9-BAF0-5088-D8B0-5B1F43FDC63B}"/>
              </a:ext>
            </a:extLst>
          </p:cNvPr>
          <p:cNvPicPr>
            <a:picLocks noChangeAspect="1"/>
          </p:cNvPicPr>
          <p:nvPr/>
        </p:nvPicPr>
        <p:blipFill rotWithShape="1">
          <a:blip r:embed="rId3"/>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58406894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COMMUNICATION- CASE STUDY 3 (ALERTSENSE – 2)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65787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MyAlerts</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p>
          <a:p>
            <a:pPr>
              <a:spcBef>
                <a:spcPts val="533"/>
              </a:spcBef>
              <a:defRPr sz="1300">
                <a:latin typeface="Open Sans"/>
                <a:ea typeface="Open Sans"/>
                <a:cs typeface="Open Sans"/>
                <a:sym typeface="Open Sans"/>
              </a:defRPr>
            </a:pPr>
            <a:r>
              <a:rPr lang="en-IN" sz="1400" err="1">
                <a:ea typeface="+mn-lt"/>
                <a:cs typeface="+mn-lt"/>
              </a:rPr>
              <a:t>Alertsense</a:t>
            </a:r>
            <a:r>
              <a:rPr lang="en-IN" sz="1400">
                <a:ea typeface="+mn-lt"/>
                <a:cs typeface="+mn-lt"/>
              </a:rPr>
              <a:t> had a development team and needed an extended team. A web application was already in place and they wanted a mobile app with similar features. In Time Tec </a:t>
            </a:r>
            <a:r>
              <a:rPr lang="en-IN" sz="1400" err="1">
                <a:ea typeface="+mn-lt"/>
                <a:cs typeface="+mn-lt"/>
              </a:rPr>
              <a:t>Tec</a:t>
            </a:r>
            <a:r>
              <a:rPr lang="en-IN" sz="1400">
                <a:ea typeface="+mn-lt"/>
                <a:cs typeface="+mn-lt"/>
              </a:rPr>
              <a:t> started with mobile app development as well as maintenance of their existing web application. </a:t>
            </a:r>
            <a:endParaRPr lang="en-IN" sz="1400"/>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Cross Platform)</a:t>
            </a:r>
          </a:p>
          <a:p>
            <a:pPr>
              <a:defRPr sz="1300">
                <a:latin typeface="Open Sans"/>
                <a:ea typeface="Open Sans"/>
                <a:cs typeface="Open Sans"/>
                <a:sym typeface="Open Sans"/>
              </a:defRPr>
            </a:pPr>
            <a:r>
              <a:rPr lang="en-IN" sz="1400">
                <a:ea typeface="+mn-lt"/>
                <a:cs typeface="+mn-lt"/>
              </a:rPr>
              <a:t>•User can receive life-saving emergency alerts from public safety agencies, advanced warning of severe weather and community notifications that impact you and your family. </a:t>
            </a:r>
            <a:endParaRPr lang="en-IN" sz="1400"/>
          </a:p>
          <a:p>
            <a:pPr>
              <a:defRPr sz="1300">
                <a:latin typeface="Open Sans"/>
                <a:ea typeface="Open Sans"/>
                <a:cs typeface="Open Sans"/>
                <a:sym typeface="Open Sans"/>
              </a:defRPr>
            </a:pPr>
            <a:r>
              <a:rPr lang="en-IN" sz="1400">
                <a:ea typeface="+mn-lt"/>
                <a:cs typeface="+mn-lt"/>
              </a:rPr>
              <a:t>•Location based alerts with live location monitoring to keep the user updated.</a:t>
            </a:r>
            <a:endParaRPr lang="en-IN" sz="1400"/>
          </a:p>
          <a:p>
            <a:pPr>
              <a:defRPr sz="1300">
                <a:latin typeface="Open Sans"/>
                <a:ea typeface="Open Sans"/>
                <a:cs typeface="Open Sans"/>
                <a:sym typeface="Open Sans"/>
              </a:defRPr>
            </a:pPr>
            <a:r>
              <a:rPr lang="en-IN" sz="1400">
                <a:ea typeface="+mn-lt"/>
                <a:cs typeface="+mn-lt"/>
              </a:rPr>
              <a:t>•Alerts include Severe Weather, Public Safety, Community Notifications.</a:t>
            </a:r>
            <a:endParaRPr lang="en-IN" sz="1400"/>
          </a:p>
          <a:p>
            <a:pPr>
              <a:defRPr sz="1300">
                <a:latin typeface="Open Sans"/>
                <a:ea typeface="Open Sans"/>
                <a:cs typeface="Open Sans"/>
                <a:sym typeface="Open Sans"/>
              </a:defRPr>
            </a:pPr>
            <a:endParaRPr lang="en-IN" sz="1850">
              <a:ea typeface="Open Sans"/>
              <a:cs typeface="+mn-lt"/>
            </a:endParaRPr>
          </a:p>
          <a:p>
            <a:pPr>
              <a:defRPr sz="1300">
                <a:latin typeface="Open Sans"/>
                <a:ea typeface="Open Sans"/>
                <a:cs typeface="Open Sans"/>
                <a:sym typeface="Open Sans"/>
              </a:defRPr>
            </a:pPr>
            <a:endParaRPr lang="en-IN" sz="1850">
              <a:latin typeface="Open Sans"/>
              <a:ea typeface="+mn-lt"/>
              <a:cs typeface="+mn-lt"/>
            </a:endParaRPr>
          </a:p>
          <a:p>
            <a:pPr>
              <a:defRPr sz="1300">
                <a:latin typeface="Open Sans"/>
                <a:ea typeface="Open Sans"/>
                <a:cs typeface="Open Sans"/>
                <a:sym typeface="Open Sans"/>
              </a:defRPr>
            </a:pPr>
            <a:endParaRPr lang="en-IN" sz="1850">
              <a:latin typeface="Century Gothic"/>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A35A95A3-23E3-F125-0624-C4ABF795B85E}"/>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24800060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2800">
                <a:latin typeface="Lato Black"/>
                <a:ea typeface="Lato Black"/>
                <a:cs typeface="Lato Black"/>
              </a:rPr>
            </a:br>
            <a:r>
              <a:rPr lang="en-US" sz="2800">
                <a:latin typeface="Lato Black"/>
                <a:ea typeface="Lato Black"/>
                <a:cs typeface="Lato Black"/>
              </a:rPr>
              <a:t>COMMUNICATION- CASE STUDY 3 (ALERTSENSE – 2) </a:t>
            </a:r>
            <a:endParaRPr lang="en-US" sz="2800" b="0">
              <a:latin typeface="Lato Black"/>
              <a:ea typeface="Lato Black"/>
              <a:cs typeface="Lato Black"/>
            </a:endParaRPr>
          </a:p>
          <a:p>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5745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MyAlerts</a:t>
            </a:r>
            <a:r>
              <a:rPr lang="en-IN" sz="1850" b="1">
                <a:solidFill>
                  <a:srgbClr val="0070C0"/>
                </a:solidFill>
                <a:latin typeface="Century Gothic"/>
                <a:ea typeface="Lato"/>
                <a:cs typeface="Lato"/>
              </a:rPr>
              <a:t> App</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474C53"/>
                </a:solidFill>
                <a:ea typeface="+mn-lt"/>
                <a:cs typeface="+mn-lt"/>
              </a:rPr>
              <a:t>In Time Tec helped </a:t>
            </a:r>
            <a:r>
              <a:rPr lang="en-IN" sz="1400" err="1">
                <a:solidFill>
                  <a:srgbClr val="474C53"/>
                </a:solidFill>
                <a:ea typeface="+mn-lt"/>
                <a:cs typeface="+mn-lt"/>
              </a:rPr>
              <a:t>Alertsense</a:t>
            </a:r>
            <a:r>
              <a:rPr lang="en-IN" sz="1400">
                <a:solidFill>
                  <a:srgbClr val="474C53"/>
                </a:solidFill>
                <a:ea typeface="+mn-lt"/>
                <a:cs typeface="+mn-lt"/>
              </a:rPr>
              <a:t> in launching their apps. Earlier their apps were internal to their team. Entire process of Go-Live was done by In Time Tec.</a:t>
            </a:r>
            <a:r>
              <a:rPr lang="en-IN" sz="1850">
                <a:solidFill>
                  <a:srgbClr val="474C53"/>
                </a:solidFill>
                <a:ea typeface="+mn-lt"/>
                <a:cs typeface="+mn-lt"/>
              </a:rPr>
              <a:t> </a:t>
            </a:r>
            <a:endParaRPr lang="en-US"/>
          </a:p>
          <a:p>
            <a:pPr>
              <a:spcBef>
                <a:spcPts val="533"/>
              </a:spcBef>
              <a:defRPr sz="1300">
                <a:latin typeface="Open Sans"/>
                <a:ea typeface="Open Sans"/>
                <a:cs typeface="Open Sans"/>
                <a:sym typeface="Open Sans"/>
              </a:defRPr>
            </a:pPr>
            <a:endParaRPr lang="en-IN" sz="1850">
              <a:ea typeface="Lato"/>
              <a:cs typeface="+mn-lt"/>
            </a:endParaRPr>
          </a:p>
          <a:p>
            <a:pPr>
              <a:defRPr sz="1300">
                <a:latin typeface="Open Sans"/>
                <a:ea typeface="Open Sans"/>
                <a:cs typeface="Open Sans"/>
                <a:sym typeface="Open Sans"/>
              </a:defRPr>
            </a:pPr>
            <a:endParaRPr lang="en-IN" sz="1400">
              <a:latin typeface="Open Sans"/>
              <a:ea typeface="+mn-lt"/>
              <a:cs typeface="+mn-lt"/>
            </a:endParaRPr>
          </a:p>
          <a:p>
            <a:pPr>
              <a:defRPr sz="1300">
                <a:latin typeface="Open Sans"/>
                <a:ea typeface="Open Sans"/>
                <a:cs typeface="Open Sans"/>
                <a:sym typeface="Open Sans"/>
              </a:defRPr>
            </a:pPr>
            <a:r>
              <a:rPr lang="en-IN" sz="1400" b="1">
                <a:ea typeface="+mn-lt"/>
                <a:cs typeface="+mn-lt"/>
              </a:rPr>
              <a:t>Access: </a:t>
            </a:r>
            <a:r>
              <a:rPr lang="en-IN" sz="1400">
                <a:ea typeface="+mn-lt"/>
                <a:cs typeface="+mn-lt"/>
              </a:rPr>
              <a:t>Internal</a:t>
            </a:r>
            <a:endParaRPr lang="en-US" sz="1400">
              <a:ea typeface="+mn-lt"/>
              <a:cs typeface="+mn-lt"/>
            </a:endParaRPr>
          </a:p>
          <a:p>
            <a:pPr>
              <a:defRPr sz="1300">
                <a:latin typeface="Open Sans"/>
                <a:ea typeface="Open Sans"/>
                <a:cs typeface="Open Sans"/>
                <a:sym typeface="Open Sans"/>
              </a:defRPr>
            </a:pPr>
            <a:r>
              <a:rPr lang="en-IN" sz="1400" b="1">
                <a:ea typeface="+mn-lt"/>
                <a:cs typeface="+mn-lt"/>
              </a:rPr>
              <a:t>Target User Group: </a:t>
            </a:r>
            <a:r>
              <a:rPr lang="en-IN" sz="1400">
                <a:ea typeface="+mn-lt"/>
                <a:cs typeface="+mn-lt"/>
              </a:rPr>
              <a:t>B2C</a:t>
            </a:r>
            <a:r>
              <a:rPr lang="en-IN" sz="1400" b="1">
                <a:ea typeface="+mn-lt"/>
                <a:cs typeface="+mn-lt"/>
              </a:rPr>
              <a:t> (Internal use within organisations) </a:t>
            </a:r>
            <a:endParaRPr lang="en-IN" sz="1400">
              <a:ea typeface="+mn-lt"/>
              <a:cs typeface="+mn-lt"/>
            </a:endParaRPr>
          </a:p>
          <a:p>
            <a:pPr>
              <a:defRPr sz="1300">
                <a:latin typeface="Open Sans"/>
                <a:ea typeface="Open Sans"/>
                <a:cs typeface="Open Sans"/>
                <a:sym typeface="Open Sans"/>
              </a:defRPr>
            </a:pPr>
            <a:r>
              <a:rPr lang="en-IN" sz="1400" b="1">
                <a:ea typeface="+mn-lt"/>
                <a:cs typeface="+mn-lt"/>
              </a:rPr>
              <a:t>Team Structure:</a:t>
            </a:r>
            <a:r>
              <a:rPr lang="en-IN" sz="1400">
                <a:ea typeface="+mn-lt"/>
                <a:cs typeface="+mn-lt"/>
              </a:rPr>
              <a:t>  </a:t>
            </a:r>
            <a:endParaRPr lang="en-US" sz="1400">
              <a:ea typeface="+mn-lt"/>
              <a:cs typeface="+mn-lt"/>
            </a:endParaRPr>
          </a:p>
          <a:p>
            <a:pPr>
              <a:defRPr sz="1300">
                <a:latin typeface="Open Sans"/>
                <a:ea typeface="Open Sans"/>
                <a:cs typeface="Open Sans"/>
                <a:sym typeface="Open Sans"/>
              </a:defRPr>
            </a:pPr>
            <a:r>
              <a:rPr lang="en-IN" sz="1400">
                <a:ea typeface="+mn-lt"/>
                <a:cs typeface="+mn-lt"/>
              </a:rPr>
              <a:t>2 Software Engineer (BE Development) ;  </a:t>
            </a:r>
            <a:endParaRPr lang="en-US" sz="1400">
              <a:ea typeface="+mn-lt"/>
              <a:cs typeface="+mn-lt"/>
            </a:endParaRPr>
          </a:p>
          <a:p>
            <a:pPr>
              <a:defRPr sz="1300">
                <a:latin typeface="Open Sans"/>
                <a:ea typeface="Open Sans"/>
                <a:cs typeface="Open Sans"/>
                <a:sym typeface="Open Sans"/>
              </a:defRPr>
            </a:pPr>
            <a:r>
              <a:rPr lang="en-IN" sz="1400">
                <a:ea typeface="+mn-lt"/>
                <a:cs typeface="+mn-lt"/>
              </a:rPr>
              <a:t>2 Software Engineer (Mobile-Cordova Ionic) ; </a:t>
            </a:r>
            <a:endParaRPr lang="en-US" sz="1400">
              <a:ea typeface="+mn-lt"/>
              <a:cs typeface="+mn-lt"/>
            </a:endParaRPr>
          </a:p>
          <a:p>
            <a:pPr>
              <a:defRPr sz="1300">
                <a:latin typeface="Open Sans"/>
                <a:ea typeface="Open Sans"/>
                <a:cs typeface="Open Sans"/>
                <a:sym typeface="Open Sans"/>
              </a:defRPr>
            </a:pPr>
            <a:r>
              <a:rPr lang="en-IN" sz="1400">
                <a:ea typeface="+mn-lt"/>
                <a:cs typeface="+mn-lt"/>
              </a:rPr>
              <a:t>1 Software Engineer (QA)</a:t>
            </a:r>
            <a:endParaRPr lang="en-IN" sz="1400"/>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5370FC89-E61E-7A2B-8912-FF9A5AB8CA8D}"/>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75704760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87244" y="354035"/>
            <a:ext cx="10972800" cy="855135"/>
          </a:xfrm>
          <a:prstGeom prst="rect">
            <a:avLst/>
          </a:prstGeom>
        </p:spPr>
        <p:txBody>
          <a:bodyPr/>
          <a:lstStyle/>
          <a:p>
            <a:br>
              <a:rPr lang="en-US" sz="2800" b="0">
                <a:latin typeface="Lato Black"/>
                <a:ea typeface="Lato Black"/>
                <a:cs typeface="Lato Black"/>
              </a:rPr>
            </a:br>
            <a:r>
              <a:rPr lang="en-US" sz="2800">
                <a:latin typeface="Lato Black"/>
                <a:ea typeface="Lato Black"/>
                <a:cs typeface="Lato Black"/>
              </a:rPr>
              <a:t>COMMUNICATION- CASE STUDY 3 (ALERTSENSE– 2)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70071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 Push Notification</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 Server-Client REST Connectivity</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 Location Based Services</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 Motion Sensors</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 Map Integration</a:t>
            </a: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Android</a:t>
            </a:r>
            <a:br>
              <a:rPr lang="en-IN" sz="1400">
                <a:latin typeface="Open Sans"/>
                <a:ea typeface="+mn-lt"/>
                <a:cs typeface="+mn-lt"/>
              </a:rPr>
            </a:br>
            <a:r>
              <a:rPr lang="en-IN" sz="1400" b="1">
                <a:latin typeface="Open Sans"/>
                <a:ea typeface="+mn-lt"/>
                <a:cs typeface="+mn-lt"/>
              </a:rPr>
              <a:t>Technology: </a:t>
            </a:r>
            <a:r>
              <a:rPr lang="en-IN" sz="1400">
                <a:latin typeface="Open Sans"/>
                <a:ea typeface="+mn-lt"/>
                <a:cs typeface="+mn-lt"/>
              </a:rPr>
              <a:t>Cross Platform (Hybrid)</a:t>
            </a:r>
            <a:endParaRPr lang="en-IN" sz="140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endParaRPr lang="en-IN" sz="1400">
              <a:latin typeface="Open Sans"/>
              <a:ea typeface="+mn-lt"/>
              <a:cs typeface="+mn-lt"/>
            </a:endParaRPr>
          </a:p>
          <a:p>
            <a:pPr>
              <a:defRPr sz="1300">
                <a:latin typeface="Open Sans"/>
                <a:ea typeface="Open Sans"/>
                <a:cs typeface="Open Sans"/>
                <a:sym typeface="Open Sans"/>
              </a:defRPr>
            </a:pPr>
            <a:endParaRPr lang="en-IN" sz="1400">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4" name="Picture 4" descr="Graphical user interface, application&#10;&#10;Description automatically generated">
            <a:extLst>
              <a:ext uri="{FF2B5EF4-FFF2-40B4-BE49-F238E27FC236}">
                <a16:creationId xmlns:a16="http://schemas.microsoft.com/office/drawing/2014/main" id="{BE45B8E7-DB26-3403-1504-A7F73AF03ACE}"/>
              </a:ext>
            </a:extLst>
          </p:cNvPr>
          <p:cNvPicPr>
            <a:picLocks noChangeAspect="1"/>
          </p:cNvPicPr>
          <p:nvPr/>
        </p:nvPicPr>
        <p:blipFill>
          <a:blip r:embed="rId2"/>
          <a:stretch>
            <a:fillRect/>
          </a:stretch>
        </p:blipFill>
        <p:spPr>
          <a:xfrm>
            <a:off x="5387009" y="1203022"/>
            <a:ext cx="5791199" cy="5125608"/>
          </a:xfrm>
          <a:prstGeom prst="rect">
            <a:avLst/>
          </a:prstGeom>
        </p:spPr>
      </p:pic>
      <p:pic>
        <p:nvPicPr>
          <p:cNvPr id="5" name="Picture 2" descr="A black and orange text&#10;&#10;Description automatically generated">
            <a:extLst>
              <a:ext uri="{FF2B5EF4-FFF2-40B4-BE49-F238E27FC236}">
                <a16:creationId xmlns:a16="http://schemas.microsoft.com/office/drawing/2014/main" id="{57CD60F6-466B-3356-4E39-5F047098D18C}"/>
              </a:ext>
            </a:extLst>
          </p:cNvPr>
          <p:cNvPicPr>
            <a:picLocks noChangeAspect="1"/>
          </p:cNvPicPr>
          <p:nvPr/>
        </p:nvPicPr>
        <p:blipFill rotWithShape="1">
          <a:blip r:embed="rId3"/>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02435977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TRANSPORT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UBI</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err="1"/>
                        <a:t>SkyTrace</a:t>
                      </a:r>
                      <a:r>
                        <a:rPr lang="en-US"/>
                        <a:t> (UBI)</a:t>
                      </a:r>
                    </a:p>
                  </a:txBody>
                  <a:tcPr/>
                </a:tc>
                <a:tc>
                  <a:txBody>
                    <a:bodyPr/>
                    <a:lstStyle/>
                    <a:p>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t>Angular, Python, Ionic, DevOps</a:t>
                      </a:r>
                      <a:endParaRPr lang="en-US"/>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489D9E50-61EE-85F5-1A6F-913E42E7D408}"/>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30527457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TRANSPORT - CASE STUDY 4 (SKYTRACE )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256743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UBI App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4</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Active4</a:t>
            </a:r>
            <a:endParaRPr lang="en-US"/>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Client needed live tracking for vehicles and sending notifications to the end users for car services and other services.</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Ionic)</a:t>
            </a:r>
          </a:p>
          <a:p>
            <a:pPr>
              <a:defRPr sz="1300">
                <a:latin typeface="Open Sans"/>
                <a:ea typeface="Open Sans"/>
                <a:cs typeface="Open Sans"/>
                <a:sym typeface="Open Sans"/>
              </a:defRPr>
            </a:pPr>
            <a:r>
              <a:rPr lang="en-IN" sz="1400">
                <a:solidFill>
                  <a:srgbClr val="474C53"/>
                </a:solidFill>
                <a:latin typeface="Open Sans"/>
                <a:ea typeface="Lato"/>
                <a:cs typeface="Calibri"/>
              </a:rPr>
              <a:t>Developed mobile app as well as web portal for vehicle inventory management and services. </a:t>
            </a: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defRPr sz="1300">
                <a:latin typeface="Open Sans"/>
                <a:ea typeface="Open Sans"/>
                <a:cs typeface="Open Sans"/>
                <a:sym typeface="Open Sans"/>
              </a:defRPr>
            </a:pPr>
            <a:r>
              <a:rPr lang="en-IN" sz="1400">
                <a:solidFill>
                  <a:srgbClr val="474C53"/>
                </a:solidFill>
                <a:latin typeface="Open Sans"/>
                <a:ea typeface="Lato"/>
                <a:cs typeface="Calibri"/>
              </a:rPr>
              <a:t>Mobile Application is not Live yet, however client found few customers, and we have given demos to them and this is ongoing, Developed software for managing hardware devices used for live tracking.</a:t>
            </a:r>
            <a:endParaRPr lang="en-IN" sz="1300">
              <a:solidFill>
                <a:srgbClr val="474C53"/>
              </a:solidFill>
              <a:latin typeface="Open Sans"/>
              <a:ea typeface="Open Sans"/>
              <a:cs typeface="Open Sans"/>
            </a:endParaRPr>
          </a:p>
        </p:txBody>
      </p:sp>
      <p:pic>
        <p:nvPicPr>
          <p:cNvPr id="3" name="Picture 2" descr="A black and orange text&#10;&#10;Description automatically generated">
            <a:extLst>
              <a:ext uri="{FF2B5EF4-FFF2-40B4-BE49-F238E27FC236}">
                <a16:creationId xmlns:a16="http://schemas.microsoft.com/office/drawing/2014/main" id="{F1BE33B2-66AC-6CC4-1871-6009094F3AB3}"/>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400302008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TRANSPORT - CASE STUDY 4 (SKYTRACE)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57349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UBI App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a:t>
            </a:r>
            <a:r>
              <a:rPr lang="en-IN" sz="1850">
                <a:solidFill>
                  <a:srgbClr val="0070C0"/>
                </a:solidFill>
                <a:latin typeface="Century Gothic"/>
                <a:ea typeface="Lato"/>
                <a:cs typeface="Lato"/>
              </a:rPr>
              <a:t>| Duration: 5+</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defRPr sz="1300">
                <a:latin typeface="Open Sans"/>
                <a:ea typeface="Open Sans"/>
                <a:cs typeface="Open Sans"/>
                <a:sym typeface="Open Sans"/>
              </a:defRPr>
            </a:pPr>
            <a:endParaRPr lang="en-IN" sz="1850" b="1">
              <a:solidFill>
                <a:srgbClr val="474C53"/>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474C53"/>
                </a:solidFill>
                <a:latin typeface="Open Sans"/>
                <a:ea typeface="Lato"/>
                <a:cs typeface="Calibri"/>
              </a:rPr>
              <a:t>User who subscribe to the mobile application get notifications for due car services, and they can also track their vehicles live. Vehicle lot can be managed.</a:t>
            </a:r>
          </a:p>
          <a:p>
            <a:pPr>
              <a:defRPr sz="1300">
                <a:latin typeface="Open Sans"/>
                <a:ea typeface="Open Sans"/>
                <a:cs typeface="Open Sans"/>
                <a:sym typeface="Open Sans"/>
              </a:defRPr>
            </a:pPr>
            <a:endParaRPr lang="en-IN" sz="1300">
              <a:cs typeface="Open Sans"/>
            </a:endParaRPr>
          </a:p>
          <a:p>
            <a:pPr>
              <a:defRPr sz="1300">
                <a:latin typeface="Open Sans"/>
                <a:ea typeface="Open Sans"/>
                <a:cs typeface="Open Sans"/>
                <a:sym typeface="Open Sans"/>
              </a:defRPr>
            </a:pPr>
            <a:endParaRPr lang="en-IN" sz="1400">
              <a:solidFill>
                <a:srgbClr val="474C53"/>
              </a:solidFill>
              <a:latin typeface="Open Sans"/>
              <a:ea typeface="Lato"/>
              <a:cs typeface="Calibri"/>
            </a:endParaRPr>
          </a:p>
          <a:p>
            <a:pPr>
              <a:defRPr sz="1300">
                <a:latin typeface="Open Sans"/>
                <a:ea typeface="Open Sans"/>
                <a:cs typeface="Open Sans"/>
                <a:sym typeface="Open Sans"/>
              </a:defRPr>
            </a:pPr>
            <a:r>
              <a:rPr lang="en-IN" sz="1400" b="1">
                <a:solidFill>
                  <a:srgbClr val="474C53"/>
                </a:solidFill>
                <a:latin typeface="Open Sans"/>
                <a:ea typeface="Lato"/>
                <a:cs typeface="Calibri"/>
              </a:rPr>
              <a:t>Access: </a:t>
            </a:r>
            <a:r>
              <a:rPr lang="en-IN" sz="1400">
                <a:solidFill>
                  <a:srgbClr val="474C53"/>
                </a:solidFill>
                <a:latin typeface="Open Sans"/>
                <a:ea typeface="Lato"/>
                <a:cs typeface="Calibri"/>
              </a:rPr>
              <a:t>External</a:t>
            </a:r>
          </a:p>
          <a:p>
            <a:pPr>
              <a:defRPr sz="1300">
                <a:latin typeface="Open Sans"/>
                <a:ea typeface="Open Sans"/>
                <a:cs typeface="Open Sans"/>
                <a:sym typeface="Open Sans"/>
              </a:defRPr>
            </a:pPr>
            <a:r>
              <a:rPr lang="en-IN" sz="1400" b="1">
                <a:solidFill>
                  <a:srgbClr val="474C53"/>
                </a:solidFill>
                <a:latin typeface="Open Sans"/>
                <a:ea typeface="Lato"/>
                <a:cs typeface="Calibri"/>
              </a:rPr>
              <a:t>Target User Group:</a:t>
            </a:r>
            <a:r>
              <a:rPr lang="en-IN" sz="1400">
                <a:solidFill>
                  <a:srgbClr val="474C53"/>
                </a:solidFill>
                <a:latin typeface="Open Sans"/>
                <a:ea typeface="Lato"/>
                <a:cs typeface="Calibri"/>
              </a:rPr>
              <a:t> Global</a:t>
            </a:r>
          </a:p>
          <a:p>
            <a:pPr>
              <a:defRPr sz="1300">
                <a:latin typeface="Open Sans"/>
                <a:ea typeface="Open Sans"/>
                <a:cs typeface="Open Sans"/>
                <a:sym typeface="Open Sans"/>
              </a:defRPr>
            </a:pPr>
            <a:r>
              <a:rPr lang="en-IN" sz="1400" b="1">
                <a:solidFill>
                  <a:srgbClr val="474C53"/>
                </a:solidFill>
                <a:latin typeface="Open Sans"/>
                <a:ea typeface="Lato"/>
                <a:cs typeface="Calibri"/>
              </a:rPr>
              <a:t>Team Structure:</a:t>
            </a:r>
            <a:r>
              <a:rPr lang="en-IN" sz="1400">
                <a:solidFill>
                  <a:srgbClr val="474C53"/>
                </a:solidFill>
                <a:latin typeface="Open Sans"/>
                <a:ea typeface="Lato"/>
                <a:cs typeface="Calibri"/>
              </a:rPr>
              <a:t>  2 Software Engineers (Development) ;  1 Software Engineer (QA)</a:t>
            </a:r>
            <a:endParaRPr lang="en-US" sz="1400">
              <a:solidFill>
                <a:srgbClr val="474C53"/>
              </a:solidFill>
              <a:latin typeface="Open Sans"/>
              <a:ea typeface="Lato"/>
              <a:cs typeface="Calibri"/>
            </a:endParaRPr>
          </a:p>
          <a:p>
            <a:pPr>
              <a:spcBef>
                <a:spcPts val="533"/>
              </a:spcBef>
              <a:defRPr sz="1300">
                <a:latin typeface="Open Sans"/>
                <a:ea typeface="Open Sans"/>
                <a:cs typeface="Open Sans"/>
                <a:sym typeface="Open Sans"/>
              </a:defRPr>
            </a:pPr>
            <a:endParaRPr lang="en-IN" sz="1850">
              <a:ea typeface="+mn-lt"/>
              <a:cs typeface="+mn-lt"/>
            </a:endParaRPr>
          </a:p>
          <a:p>
            <a:pPr>
              <a:defRPr sz="1300">
                <a:latin typeface="Open Sans"/>
                <a:ea typeface="Open Sans"/>
                <a:cs typeface="Open Sans"/>
                <a:sym typeface="Open Sans"/>
              </a:defRPr>
            </a:pPr>
            <a:endParaRPr lang="en-IN" sz="1850">
              <a:latin typeface="Open Sans"/>
              <a:ea typeface="+mn-lt"/>
              <a:cs typeface="+mn-lt"/>
            </a:endParaRPr>
          </a:p>
          <a:p>
            <a:pPr>
              <a:defRPr sz="1300">
                <a:latin typeface="Open Sans"/>
                <a:ea typeface="Open Sans"/>
                <a:cs typeface="Open Sans"/>
                <a:sym typeface="Open Sans"/>
              </a:defRPr>
            </a:pPr>
            <a:endParaRPr lang="en-IN" sz="1850">
              <a:latin typeface="Century Gothic"/>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C962711B-DE89-1589-42AD-171E46BE186B}"/>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68690420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87244" y="354035"/>
            <a:ext cx="10972800" cy="855135"/>
          </a:xfrm>
          <a:prstGeom prst="rect">
            <a:avLst/>
          </a:prstGeom>
        </p:spPr>
        <p:txBody>
          <a:bodyPr/>
          <a:lstStyle/>
          <a:p>
            <a:br>
              <a:rPr lang="en-US" sz="2800" b="0">
                <a:latin typeface="Lato Black"/>
                <a:ea typeface="Lato Black"/>
                <a:cs typeface="Lato Black"/>
              </a:rPr>
            </a:br>
            <a:r>
              <a:rPr lang="en-US" sz="2800">
                <a:latin typeface="Lato Black"/>
                <a:ea typeface="Lato Black"/>
                <a:cs typeface="Lato Black"/>
              </a:rPr>
              <a:t>TRANSPORT- CASE STUDY 4 (SKYTRACE )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396355" cy="31496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latin typeface="Century Gothic"/>
                <a:ea typeface="Lato"/>
                <a:cs typeface="Lato"/>
              </a:rPr>
              <a:t>Key Features:</a:t>
            </a:r>
            <a:r>
              <a:rPr lang="en-US" sz="1850">
                <a:latin typeface="Century Gothic"/>
                <a:ea typeface="Lato"/>
                <a:cs typeface="Lato"/>
              </a:rPr>
              <a:t> </a:t>
            </a:r>
            <a:endParaRPr lang="en-IN" sz="1850">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US" sz="1400">
                <a:latin typeface="Open Sans"/>
                <a:ea typeface="Lato"/>
                <a:cs typeface="Calibri"/>
              </a:rPr>
              <a:t>Live tracking of vehicles</a:t>
            </a:r>
            <a:endParaRPr lang="en-US"/>
          </a:p>
          <a:p>
            <a:pPr marL="285750" indent="-285750">
              <a:buFont typeface="Arial"/>
              <a:buChar char="•"/>
              <a:defRPr sz="1300">
                <a:latin typeface="Open Sans"/>
                <a:ea typeface="Open Sans"/>
                <a:cs typeface="Open Sans"/>
                <a:sym typeface="Open Sans"/>
              </a:defRPr>
            </a:pPr>
            <a:r>
              <a:rPr lang="en-US" sz="1400">
                <a:latin typeface="Open Sans"/>
                <a:ea typeface="Lato"/>
                <a:cs typeface="Calibri"/>
              </a:rPr>
              <a:t>Securing vehicle from thefts</a:t>
            </a:r>
            <a:endParaRPr lang="en-US"/>
          </a:p>
          <a:p>
            <a:pPr marL="285750" indent="-285750">
              <a:buFont typeface="Arial"/>
              <a:buChar char="•"/>
              <a:defRPr sz="1300">
                <a:latin typeface="Open Sans"/>
                <a:ea typeface="Open Sans"/>
                <a:cs typeface="Open Sans"/>
                <a:sym typeface="Open Sans"/>
              </a:defRPr>
            </a:pPr>
            <a:r>
              <a:rPr lang="en-US" sz="1400">
                <a:latin typeface="Open Sans"/>
                <a:ea typeface="Lato"/>
                <a:cs typeface="Calibri"/>
              </a:rPr>
              <a:t>Share live location anytime</a:t>
            </a:r>
            <a:endParaRPr lang="en-US"/>
          </a:p>
          <a:p>
            <a:pPr marL="285750" indent="-285750">
              <a:buFont typeface="Arial"/>
              <a:buChar char="•"/>
              <a:defRPr sz="1300">
                <a:latin typeface="Open Sans"/>
                <a:ea typeface="Open Sans"/>
                <a:cs typeface="Open Sans"/>
                <a:sym typeface="Open Sans"/>
              </a:defRPr>
            </a:pPr>
            <a:r>
              <a:rPr lang="en-US" sz="1400">
                <a:latin typeface="Open Sans"/>
                <a:ea typeface="Lato"/>
                <a:cs typeface="Calibri"/>
              </a:rPr>
              <a:t>Notification of vehicle status</a:t>
            </a:r>
            <a:endParaRPr lang="en-US"/>
          </a:p>
          <a:p>
            <a:pPr marL="285750" indent="-285750">
              <a:buFont typeface="Arial"/>
              <a:buChar char="•"/>
              <a:defRPr sz="1300">
                <a:latin typeface="Open Sans"/>
                <a:ea typeface="Open Sans"/>
                <a:cs typeface="Open Sans"/>
                <a:sym typeface="Open Sans"/>
              </a:defRPr>
            </a:pPr>
            <a:r>
              <a:rPr lang="en-US" sz="1400">
                <a:latin typeface="Open Sans"/>
                <a:ea typeface="Lato"/>
                <a:cs typeface="Calibri"/>
              </a:rPr>
              <a:t>Server-client REST connectivity</a:t>
            </a:r>
            <a:endParaRPr lang="en-US"/>
          </a:p>
          <a:p>
            <a:pPr marL="285750" indent="-285750">
              <a:buFont typeface="Arial"/>
              <a:buChar char="•"/>
              <a:defRPr sz="1300">
                <a:latin typeface="Open Sans"/>
                <a:ea typeface="Open Sans"/>
                <a:cs typeface="Open Sans"/>
                <a:sym typeface="Open Sans"/>
              </a:defRPr>
            </a:pPr>
            <a:endParaRPr lang="en-IN" sz="1400">
              <a:latin typeface="Open Sans"/>
              <a:ea typeface="Open Sans"/>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r>
              <a:rPr lang="en-IN" sz="1400" b="1">
                <a:latin typeface="Open Sans"/>
                <a:ea typeface="Lato"/>
                <a:cs typeface="Calibri"/>
              </a:rPr>
              <a:t>Platform:</a:t>
            </a:r>
            <a:r>
              <a:rPr lang="en-IN" sz="1400">
                <a:latin typeface="Open Sans"/>
                <a:ea typeface="Lato"/>
                <a:cs typeface="Calibri"/>
              </a:rPr>
              <a:t> iOS, Android</a:t>
            </a:r>
            <a:br>
              <a:rPr lang="en-IN" sz="1400">
                <a:latin typeface="Open Sans"/>
                <a:ea typeface="+mn-lt"/>
                <a:cs typeface="+mn-lt"/>
              </a:rPr>
            </a:br>
            <a:r>
              <a:rPr lang="en-IN" sz="1400" b="1">
                <a:latin typeface="Open Sans"/>
                <a:ea typeface="Lato"/>
                <a:cs typeface="Calibri"/>
              </a:rPr>
              <a:t>Technology:</a:t>
            </a:r>
            <a:r>
              <a:rPr lang="en-IN" sz="1400">
                <a:latin typeface="Open Sans"/>
                <a:ea typeface="Lato"/>
                <a:cs typeface="Calibri"/>
              </a:rPr>
              <a:t> Cross Platform</a:t>
            </a:r>
            <a:endParaRPr lang="en-IN" sz="1400">
              <a:latin typeface="Open Sans"/>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a:ea typeface="Lato"/>
              <a:cs typeface="Lato"/>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4" name="Picture 4" descr="Graphical user interface, application&#10;&#10;Description automatically generated">
            <a:extLst>
              <a:ext uri="{FF2B5EF4-FFF2-40B4-BE49-F238E27FC236}">
                <a16:creationId xmlns:a16="http://schemas.microsoft.com/office/drawing/2014/main" id="{C7747A95-AD5E-C248-3321-F67C86A0371F}"/>
              </a:ext>
            </a:extLst>
          </p:cNvPr>
          <p:cNvPicPr>
            <a:picLocks noChangeAspect="1"/>
          </p:cNvPicPr>
          <p:nvPr/>
        </p:nvPicPr>
        <p:blipFill>
          <a:blip r:embed="rId2"/>
          <a:stretch>
            <a:fillRect/>
          </a:stretch>
        </p:blipFill>
        <p:spPr>
          <a:xfrm>
            <a:off x="4227443" y="1388112"/>
            <a:ext cx="7370417" cy="4092819"/>
          </a:xfrm>
          <a:prstGeom prst="rect">
            <a:avLst/>
          </a:prstGeom>
        </p:spPr>
      </p:pic>
      <p:pic>
        <p:nvPicPr>
          <p:cNvPr id="5" name="Picture 2" descr="A black and orange text&#10;&#10;Description automatically generated">
            <a:extLst>
              <a:ext uri="{FF2B5EF4-FFF2-40B4-BE49-F238E27FC236}">
                <a16:creationId xmlns:a16="http://schemas.microsoft.com/office/drawing/2014/main" id="{E1DB52D2-1079-FFD1-5B50-A96EB84E1781}"/>
              </a:ext>
            </a:extLst>
          </p:cNvPr>
          <p:cNvPicPr>
            <a:picLocks noChangeAspect="1"/>
          </p:cNvPicPr>
          <p:nvPr/>
        </p:nvPicPr>
        <p:blipFill rotWithShape="1">
          <a:blip r:embed="rId3"/>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60920673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EVENTS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IN" sz="1800" b="0" i="0" u="none" strike="noStrike" kern="1200" noProof="0">
                          <a:solidFill>
                            <a:schemeClr val="dk1"/>
                          </a:solidFill>
                          <a:latin typeface="Calibri"/>
                          <a:ea typeface="+mn-ea"/>
                          <a:cs typeface="+mn-cs"/>
                        </a:rPr>
                        <a:t>PMI Chapter Event</a:t>
                      </a:r>
                      <a:endParaRPr lang="en-US" sz="1800" b="0" i="0" u="none" strike="noStrike" kern="1200">
                        <a:solidFill>
                          <a:schemeClr val="dk1"/>
                        </a:solidFill>
                        <a:latin typeface="Calibri"/>
                        <a:ea typeface="+mn-ea"/>
                        <a:cs typeface="+mn-cs"/>
                      </a:endParaRPr>
                    </a:p>
                  </a:txBody>
                  <a:tcPr/>
                </a:tc>
                <a:tc>
                  <a:txBody>
                    <a:bodyPr/>
                    <a:lstStyle/>
                    <a:p>
                      <a:pPr lvl="0">
                        <a:buNone/>
                      </a:pPr>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t>Cross Platform </a:t>
                      </a:r>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20F16433-1C2F-774A-590C-94225BBE4773}"/>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59026773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EVENTS - CASE STUDY 7 (PMI CHAPTER EVENT)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9554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PMI Chapter Event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2</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ea typeface="+mn-lt"/>
              <a:cs typeface="+mn-lt"/>
            </a:endParaRPr>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a:t>
            </a:r>
          </a:p>
          <a:p>
            <a:pPr>
              <a:spcBef>
                <a:spcPts val="533"/>
              </a:spcBef>
              <a:defRPr sz="1300">
                <a:latin typeface="Open Sans"/>
                <a:ea typeface="Open Sans"/>
                <a:cs typeface="Open Sans"/>
                <a:sym typeface="Open Sans"/>
              </a:defRPr>
            </a:pPr>
            <a:r>
              <a:rPr lang="en-IN" sz="1400">
                <a:latin typeface="Open Sans"/>
                <a:ea typeface="+mn-lt"/>
                <a:cs typeface="+mn-lt"/>
              </a:rPr>
              <a:t>Ease PDU submission and increase participant engagement at local chapter events with the PMI Chapter Events app. It uses gamification to engage users with sponsors</a:t>
            </a:r>
          </a:p>
          <a:p>
            <a:pPr marL="170815" indent="-170815">
              <a:spcBef>
                <a:spcPts val="533"/>
              </a:spcBef>
              <a:buSzPct val="100000"/>
              <a:buFont typeface="Arial"/>
              <a:buChar char="•"/>
              <a:defRPr sz="1300">
                <a:latin typeface="Open Sans"/>
                <a:ea typeface="Open Sans"/>
                <a:cs typeface="Open Sans"/>
                <a:sym typeface="Open Sans"/>
              </a:defRPr>
            </a:pPr>
            <a:endParaRPr lang="en-IN" sz="1850">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React Native)</a:t>
            </a:r>
            <a:endParaRPr lang="en-IN"/>
          </a:p>
          <a:p>
            <a:pPr algn="just">
              <a:defRPr sz="1300">
                <a:latin typeface="Open Sans"/>
                <a:ea typeface="Open Sans"/>
                <a:cs typeface="Open Sans"/>
                <a:sym typeface="Open Sans"/>
              </a:defRPr>
            </a:pPr>
            <a:r>
              <a:rPr lang="en-IN" sz="1400">
                <a:ea typeface="+mn-lt"/>
                <a:cs typeface="+mn-lt"/>
              </a:rPr>
              <a:t>In Time Tec offered following solution via mobile app development that helped the stakeholders in following way - </a:t>
            </a:r>
          </a:p>
          <a:p>
            <a:pPr algn="just">
              <a:defRPr sz="1300">
                <a:latin typeface="Open Sans"/>
                <a:ea typeface="Open Sans"/>
                <a:cs typeface="Open Sans"/>
                <a:sym typeface="Open Sans"/>
              </a:defRPr>
            </a:pPr>
            <a:endParaRPr lang="en-IN" sz="1400">
              <a:ea typeface="+mn-lt"/>
              <a:cs typeface="+mn-lt"/>
            </a:endParaRPr>
          </a:p>
          <a:p>
            <a:pPr algn="just">
              <a:defRPr sz="1300">
                <a:latin typeface="Open Sans"/>
                <a:ea typeface="Open Sans"/>
                <a:cs typeface="Open Sans"/>
                <a:sym typeface="Open Sans"/>
              </a:defRPr>
            </a:pPr>
            <a:r>
              <a:rPr lang="en-IN" sz="1400" b="1">
                <a:ea typeface="+mn-lt"/>
                <a:cs typeface="+mn-lt"/>
              </a:rPr>
              <a:t>•Admin:</a:t>
            </a:r>
            <a:r>
              <a:rPr lang="en-IN" sz="1400">
                <a:ea typeface="+mn-lt"/>
                <a:cs typeface="+mn-lt"/>
              </a:rPr>
              <a:t> Event organizers can scan and register their attendees using their mobile phones or iPad at the event streamlining the onsite check-in and PMI PDU crediting process. </a:t>
            </a:r>
            <a:endParaRPr lang="en-IN" sz="1300">
              <a:ea typeface="Open Sans"/>
              <a:cs typeface="Open Sans"/>
            </a:endParaRPr>
          </a:p>
          <a:p>
            <a:pPr algn="just">
              <a:defRPr sz="1300">
                <a:latin typeface="Open Sans"/>
                <a:ea typeface="Open Sans"/>
                <a:cs typeface="Open Sans"/>
                <a:sym typeface="Open Sans"/>
              </a:defRPr>
            </a:pPr>
            <a:endParaRPr lang="en-IN" sz="1400">
              <a:cs typeface="Calibri"/>
            </a:endParaRPr>
          </a:p>
          <a:p>
            <a:pPr algn="just">
              <a:defRPr sz="1300">
                <a:latin typeface="Open Sans"/>
                <a:ea typeface="Open Sans"/>
                <a:cs typeface="Open Sans"/>
                <a:sym typeface="Open Sans"/>
              </a:defRPr>
            </a:pPr>
            <a:r>
              <a:rPr lang="en-IN" sz="1400" b="1">
                <a:ea typeface="+mn-lt"/>
                <a:cs typeface="+mn-lt"/>
              </a:rPr>
              <a:t>•User: </a:t>
            </a:r>
            <a:r>
              <a:rPr lang="en-IN" sz="1400">
                <a:ea typeface="+mn-lt"/>
                <a:cs typeface="+mn-lt"/>
              </a:rPr>
              <a:t>Event attendees can view and register their attendance using their mobile phone at the event streamlining the onsite check-in and PMI PDU crediting process. </a:t>
            </a:r>
            <a:endParaRPr lang="en-IN"/>
          </a:p>
          <a:p>
            <a:pPr algn="just">
              <a:defRPr sz="1300">
                <a:latin typeface="Open Sans"/>
                <a:ea typeface="Open Sans"/>
                <a:cs typeface="Open Sans"/>
                <a:sym typeface="Open Sans"/>
              </a:defRPr>
            </a:pPr>
            <a:endParaRPr lang="en-IN" sz="1400">
              <a:solidFill>
                <a:srgbClr val="000000"/>
              </a:solidFill>
              <a:latin typeface="Open Sans"/>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a:ea typeface="Lato"/>
              <a:cs typeface="Lato"/>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DD60949A-1920-A6BA-B88C-5AB91DB52E48}"/>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07262891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ge of a brochure&#10;&#10;Description automatically generated">
            <a:extLst>
              <a:ext uri="{FF2B5EF4-FFF2-40B4-BE49-F238E27FC236}">
                <a16:creationId xmlns:a16="http://schemas.microsoft.com/office/drawing/2014/main" id="{A4F0F7DA-EB7E-07C6-C3AB-043ED6E048D7}"/>
              </a:ext>
            </a:extLst>
          </p:cNvPr>
          <p:cNvPicPr>
            <a:picLocks noChangeAspect="1"/>
          </p:cNvPicPr>
          <p:nvPr/>
        </p:nvPicPr>
        <p:blipFill>
          <a:blip r:embed="rId2"/>
          <a:stretch>
            <a:fillRect/>
          </a:stretch>
        </p:blipFill>
        <p:spPr>
          <a:xfrm>
            <a:off x="1829681" y="197379"/>
            <a:ext cx="6303081" cy="6773686"/>
          </a:xfrm>
          <a:prstGeom prst="rect">
            <a:avLst/>
          </a:prstGeom>
        </p:spPr>
      </p:pic>
    </p:spTree>
    <p:extLst>
      <p:ext uri="{BB962C8B-B14F-4D97-AF65-F5344CB8AC3E}">
        <p14:creationId xmlns:p14="http://schemas.microsoft.com/office/powerpoint/2010/main" val="2995089884"/>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EVENTS - CASE STUDY 7 (PMI CHAPTER EVENT) </a:t>
            </a:r>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106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PMI Chapter Event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2</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IN" sz="1850">
              <a:ea typeface="+mn-lt"/>
              <a:cs typeface="+mn-lt"/>
            </a:endParaRPr>
          </a:p>
          <a:p>
            <a:pPr>
              <a:defRPr sz="1300">
                <a:latin typeface="Open Sans"/>
                <a:ea typeface="Open Sans"/>
                <a:cs typeface="Open Sans"/>
                <a:sym typeface="Open Sans"/>
              </a:defRPr>
            </a:pPr>
            <a:endParaRPr lang="en-IN" sz="1850" b="1">
              <a:solidFill>
                <a:srgbClr val="474C53"/>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latin typeface="Open Sans"/>
                <a:ea typeface="+mn-lt"/>
                <a:cs typeface="+mn-lt"/>
              </a:rPr>
              <a:t>Participating local PMI chapters use the app to take attendance and submit PDUs for members. Chapter members and guests register for events and even choose conference sessions, where applicable, in the app.</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6BD5329A-8995-D42E-38BB-F4597A24ADCB}"/>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20673477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br>
              <a:rPr lang="en-US" sz="4250" b="0">
                <a:latin typeface="Lato Black"/>
                <a:ea typeface="Lato Black"/>
                <a:cs typeface="Lato Black"/>
              </a:rPr>
            </a:br>
            <a:r>
              <a:rPr lang="en-US" sz="2800">
                <a:latin typeface="Lato Black"/>
                <a:ea typeface="Lato Black"/>
                <a:cs typeface="Lato Black"/>
              </a:rPr>
              <a:t>EVENT- CASE STUDY 7 (PMI Chapter EVENT)</a:t>
            </a:r>
            <a:r>
              <a:rPr lang="en-US" sz="4250">
                <a:latin typeface="Lato Black"/>
                <a:ea typeface="Lato Black"/>
                <a:cs typeface="Lato Black"/>
              </a:rPr>
              <a:t> </a:t>
            </a:r>
            <a:endParaRPr lang="en-US" sz="4250" b="0">
              <a:latin typeface="Lato Black"/>
              <a:ea typeface="Lato Black"/>
              <a:cs typeface="Lato Black"/>
            </a:endParaRPr>
          </a:p>
          <a:p>
            <a:endParaRPr lang="en-US" sz="4250" b="0"/>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67224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Server-Client REST Connectivity</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Event Attendance</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Event Details &amp; Location</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Event Calendar</a:t>
            </a:r>
          </a:p>
          <a:p>
            <a:pPr marL="342900" indent="-342900">
              <a:buFont typeface="Arial"/>
              <a:buChar char="•"/>
              <a:defRPr sz="1300">
                <a:latin typeface="Open Sans"/>
                <a:ea typeface="Open Sans"/>
                <a:cs typeface="Open Sans"/>
                <a:sym typeface="Open Sans"/>
              </a:defRPr>
            </a:pPr>
            <a:r>
              <a:rPr lang="en-US" sz="1400">
                <a:latin typeface="Open Sans"/>
                <a:ea typeface="+mn-lt"/>
                <a:cs typeface="+mn-lt"/>
              </a:rPr>
              <a:t>QR Scanner / Generator</a:t>
            </a:r>
          </a:p>
          <a:p>
            <a:pPr marL="285750" indent="-285750">
              <a:buFont typeface="Arial"/>
              <a:buChar char="•"/>
              <a:defRPr sz="1300">
                <a:latin typeface="Open Sans"/>
                <a:ea typeface="Open Sans"/>
                <a:cs typeface="Open Sans"/>
                <a:sym typeface="Open Sans"/>
              </a:defRPr>
            </a:pPr>
            <a:endParaRPr lang="en-IN" sz="1400">
              <a:solidFill>
                <a:srgbClr val="474C53"/>
              </a:solidFill>
              <a:latin typeface="Open Sans"/>
              <a:ea typeface="Open Sans"/>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Android</a:t>
            </a:r>
            <a:br>
              <a:rPr lang="en-IN" sz="1400">
                <a:latin typeface="Open Sans"/>
                <a:ea typeface="+mn-lt"/>
                <a:cs typeface="+mn-lt"/>
              </a:rPr>
            </a:br>
            <a:r>
              <a:rPr lang="en-IN" sz="1400" b="1">
                <a:latin typeface="Open Sans"/>
                <a:ea typeface="+mn-lt"/>
                <a:cs typeface="+mn-lt"/>
              </a:rPr>
              <a:t>Technology:  </a:t>
            </a:r>
            <a:r>
              <a:rPr lang="en-IN" sz="1400">
                <a:latin typeface="Open Sans"/>
                <a:ea typeface="+mn-lt"/>
                <a:cs typeface="+mn-lt"/>
              </a:rPr>
              <a:t>Cross Platform</a:t>
            </a:r>
            <a:endParaRPr lang="en-IN" sz="140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endParaRPr lang="en-IN" sz="1400" b="1">
              <a:latin typeface="Open Sans"/>
              <a:ea typeface="+mn-lt"/>
              <a:cs typeface="+mn-lt"/>
            </a:endParaRPr>
          </a:p>
          <a:p>
            <a:pPr>
              <a:defRPr sz="1300">
                <a:latin typeface="Open Sans"/>
                <a:ea typeface="Open Sans"/>
                <a:cs typeface="Open Sans"/>
                <a:sym typeface="Open Sans"/>
              </a:defRPr>
            </a:pPr>
            <a:endParaRPr lang="en-IN" sz="1400">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2" name="Picture 3" descr="Qr code&#10;&#10;Description automatically generated">
            <a:extLst>
              <a:ext uri="{FF2B5EF4-FFF2-40B4-BE49-F238E27FC236}">
                <a16:creationId xmlns:a16="http://schemas.microsoft.com/office/drawing/2014/main" id="{B8561FEE-747C-1D19-319B-93E5A3166A19}"/>
              </a:ext>
            </a:extLst>
          </p:cNvPr>
          <p:cNvPicPr>
            <a:picLocks noChangeAspect="1"/>
          </p:cNvPicPr>
          <p:nvPr/>
        </p:nvPicPr>
        <p:blipFill>
          <a:blip r:embed="rId2"/>
          <a:stretch>
            <a:fillRect/>
          </a:stretch>
        </p:blipFill>
        <p:spPr>
          <a:xfrm>
            <a:off x="4326834" y="1168050"/>
            <a:ext cx="7458764" cy="4532943"/>
          </a:xfrm>
          <a:prstGeom prst="rect">
            <a:avLst/>
          </a:prstGeom>
        </p:spPr>
      </p:pic>
      <p:pic>
        <p:nvPicPr>
          <p:cNvPr id="5" name="Picture 2" descr="A black and orange text&#10;&#10;Description automatically generated">
            <a:extLst>
              <a:ext uri="{FF2B5EF4-FFF2-40B4-BE49-F238E27FC236}">
                <a16:creationId xmlns:a16="http://schemas.microsoft.com/office/drawing/2014/main" id="{9CCB7AC1-49FE-0417-1FF5-8CC0C8266F30}"/>
              </a:ext>
            </a:extLst>
          </p:cNvPr>
          <p:cNvPicPr>
            <a:picLocks noChangeAspect="1"/>
          </p:cNvPicPr>
          <p:nvPr/>
        </p:nvPicPr>
        <p:blipFill rotWithShape="1">
          <a:blip r:embed="rId3"/>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03927588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AGTECH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sz="1800" b="0" i="0" u="none" strike="noStrike" noProof="0">
                          <a:latin typeface="Calibri"/>
                        </a:rPr>
                        <a:t>NGAT (Feedlot Manager)</a:t>
                      </a:r>
                    </a:p>
                  </a:txBody>
                  <a:tcPr/>
                </a:tc>
                <a:tc>
                  <a:txBody>
                    <a:bodyPr/>
                    <a:lstStyle/>
                    <a:p>
                      <a:pPr lvl="0">
                        <a:buNone/>
                      </a:pPr>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t>IOS, ReactJS, .NET, Azure</a:t>
                      </a:r>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6A3CBEC7-9EBA-E6E6-E857-34B602B8EEEE}"/>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67100115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AGTECH CASE STUDY 8 (NGAT)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3857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a:t>
            </a:r>
            <a:r>
              <a:rPr lang="en-IN" sz="1850" b="1">
                <a:solidFill>
                  <a:srgbClr val="0070C0"/>
                </a:solidFill>
                <a:latin typeface="Century Gothic"/>
                <a:ea typeface="Lato"/>
                <a:cs typeface="Lato"/>
              </a:rPr>
              <a:t> Feedlot Manager App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14.5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400">
                <a:solidFill>
                  <a:srgbClr val="000000"/>
                </a:solidFill>
                <a:ea typeface="+mn-lt"/>
                <a:cs typeface="+mn-lt"/>
              </a:rPr>
              <a:t>Next Gen/Ag Tech offers tech innovation to the agriculture industry by allowing feedlot managers to track cattle shipments, manage feedlots, and finance cattle using cloud software. Feedlot Manager is product of NextGen </a:t>
            </a:r>
            <a:r>
              <a:rPr lang="en-IN" sz="1400" err="1">
                <a:solidFill>
                  <a:srgbClr val="000000"/>
                </a:solidFill>
                <a:ea typeface="+mn-lt"/>
                <a:cs typeface="+mn-lt"/>
              </a:rPr>
              <a:t>AgTech</a:t>
            </a:r>
            <a:r>
              <a:rPr lang="en-IN" sz="1400">
                <a:solidFill>
                  <a:srgbClr val="000000"/>
                </a:solidFill>
                <a:ea typeface="+mn-lt"/>
                <a:cs typeface="+mn-lt"/>
              </a:rPr>
              <a:t>.</a:t>
            </a:r>
            <a:endParaRPr lang="en-IN" sz="1400">
              <a:ea typeface="+mn-lt"/>
              <a:cs typeface="+mn-lt"/>
            </a:endParaRPr>
          </a:p>
          <a:p>
            <a:pPr>
              <a:spcBef>
                <a:spcPts val="533"/>
              </a:spcBef>
              <a:defRPr sz="1300">
                <a:latin typeface="Open Sans"/>
                <a:ea typeface="Open Sans"/>
                <a:cs typeface="Open Sans"/>
                <a:sym typeface="Open Sans"/>
              </a:defRPr>
            </a:pPr>
            <a:endParaRPr lang="en-IN" sz="1400">
              <a:latin typeface="Open Sans"/>
              <a:ea typeface="+mn-lt"/>
              <a:cs typeface="+mn-lt"/>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Native)</a:t>
            </a:r>
            <a:endParaRPr lang="en-IN"/>
          </a:p>
          <a:p>
            <a:pPr algn="just">
              <a:defRPr sz="1300">
                <a:latin typeface="Open Sans"/>
                <a:ea typeface="Open Sans"/>
                <a:cs typeface="Open Sans"/>
                <a:sym typeface="Open Sans"/>
              </a:defRPr>
            </a:pPr>
            <a:r>
              <a:rPr lang="en-IN" sz="1400">
                <a:solidFill>
                  <a:srgbClr val="000000"/>
                </a:solidFill>
                <a:ea typeface="+mn-lt"/>
                <a:cs typeface="+mn-lt"/>
              </a:rPr>
              <a:t>Cattle Country Capital app is a solution for tracking finance data of cattle for various feed lots. CCC helps in cutting paperwork and multiple spreadsheets required for managing cattle and related finances. CCC has multiple software applications to cover lifecycle of livestock from procurement, animal husbandry involving feeding, rationing, health and reporting, and transportation for further processing in the cattle supply chain.</a:t>
            </a:r>
            <a:endParaRPr lang="en-IN"/>
          </a:p>
          <a:p>
            <a:pPr algn="just">
              <a:defRPr sz="1300">
                <a:latin typeface="Open Sans"/>
                <a:ea typeface="Open Sans"/>
                <a:cs typeface="Open Sans"/>
                <a:sym typeface="Open Sans"/>
              </a:defRPr>
            </a:pPr>
            <a:endParaRPr lang="en-IN" sz="1400">
              <a:solidFill>
                <a:srgbClr val="000000"/>
              </a:solidFill>
              <a:latin typeface="Open Sans"/>
              <a:ea typeface="+mn-lt"/>
              <a:cs typeface="+mn-lt"/>
            </a:endParaRPr>
          </a:p>
          <a:p>
            <a:pPr>
              <a:spcBef>
                <a:spcPts val="533"/>
              </a:spcBef>
              <a:buSzPct val="100000"/>
              <a:defRPr sz="1300">
                <a:latin typeface="Open Sans"/>
                <a:ea typeface="Open Sans"/>
                <a:cs typeface="Open Sans"/>
                <a:sym typeface="Open Sans"/>
              </a:defRPr>
            </a:pPr>
            <a:r>
              <a:rPr lang="en-IN" sz="1400">
                <a:solidFill>
                  <a:srgbClr val="000000"/>
                </a:solidFill>
                <a:latin typeface="Open Sans"/>
                <a:ea typeface="+mn-lt"/>
                <a:cs typeface="+mn-lt"/>
              </a:rPr>
              <a:t>In Time Tec has developed the product and releasing MVP version in 2023. Mobile App is expected to be published on </a:t>
            </a:r>
            <a:r>
              <a:rPr lang="en-IN" sz="1400" err="1">
                <a:solidFill>
                  <a:srgbClr val="000000"/>
                </a:solidFill>
                <a:latin typeface="Open Sans"/>
                <a:ea typeface="+mn-lt"/>
                <a:cs typeface="+mn-lt"/>
              </a:rPr>
              <a:t>itunes</a:t>
            </a:r>
            <a:r>
              <a:rPr lang="en-IN" sz="1400">
                <a:solidFill>
                  <a:srgbClr val="000000"/>
                </a:solidFill>
                <a:latin typeface="Open Sans"/>
                <a:ea typeface="+mn-lt"/>
                <a:cs typeface="+mn-lt"/>
              </a:rPr>
              <a:t> this year.</a:t>
            </a:r>
          </a:p>
        </p:txBody>
      </p:sp>
      <p:pic>
        <p:nvPicPr>
          <p:cNvPr id="3" name="Picture 2" descr="A black and orange text&#10;&#10;Description automatically generated">
            <a:extLst>
              <a:ext uri="{FF2B5EF4-FFF2-40B4-BE49-F238E27FC236}">
                <a16:creationId xmlns:a16="http://schemas.microsoft.com/office/drawing/2014/main" id="{1713E52E-AC4F-23D1-D7DC-EAE375CA820B}"/>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25161589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2800">
                <a:latin typeface="Lato Black"/>
                <a:ea typeface="Lato Black"/>
                <a:cs typeface="Lato Black"/>
              </a:rPr>
            </a:br>
            <a:r>
              <a:rPr lang="en-US" sz="2800">
                <a:latin typeface="Lato Black"/>
                <a:ea typeface="Lato Black"/>
                <a:cs typeface="Lato Black"/>
              </a:rPr>
              <a:t>AGTECH CASE STUDY 8 (NGAT) </a:t>
            </a:r>
            <a:endParaRPr lang="en-US" sz="2800" b="0">
              <a:latin typeface="Lato Black"/>
              <a:ea typeface="Lato Black"/>
              <a:cs typeface="Lato Black"/>
            </a:endParaRPr>
          </a:p>
          <a:p>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38908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a:t>
            </a:r>
            <a:r>
              <a:rPr lang="en-IN" sz="1850" b="1">
                <a:solidFill>
                  <a:srgbClr val="0070C0"/>
                </a:solidFill>
                <a:latin typeface="Century Gothic"/>
                <a:ea typeface="Lato"/>
                <a:cs typeface="Lato"/>
              </a:rPr>
              <a:t> Feedlot Manager App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14.5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solidFill>
                  <a:srgbClr val="000000"/>
                </a:solidFill>
                <a:latin typeface="Open Sans"/>
                <a:ea typeface="+mn-lt"/>
                <a:cs typeface="+mn-lt"/>
              </a:rPr>
              <a:t>App has been tested in production environment. Development work is ongoing and not published on </a:t>
            </a:r>
            <a:r>
              <a:rPr lang="en-IN" sz="1400" err="1">
                <a:solidFill>
                  <a:srgbClr val="000000"/>
                </a:solidFill>
                <a:latin typeface="Open Sans"/>
                <a:ea typeface="+mn-lt"/>
                <a:cs typeface="+mn-lt"/>
              </a:rPr>
              <a:t>itunes</a:t>
            </a:r>
            <a:r>
              <a:rPr lang="en-IN" sz="1400">
                <a:solidFill>
                  <a:srgbClr val="000000"/>
                </a:solidFill>
                <a:latin typeface="Open Sans"/>
                <a:ea typeface="+mn-lt"/>
                <a:cs typeface="+mn-lt"/>
              </a:rPr>
              <a:t> yet.</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37A28A91-A2B4-1295-A663-96ED1809084B}"/>
              </a:ext>
            </a:extLst>
          </p:cNvPr>
          <p:cNvSpPr txBox="1"/>
          <p:nvPr/>
        </p:nvSpPr>
        <p:spPr>
          <a:xfrm>
            <a:off x="1046922" y="3200400"/>
            <a:ext cx="642067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Open Sans"/>
                <a:cs typeface="Segoe UI"/>
              </a:rPr>
              <a:t>Access</a:t>
            </a:r>
            <a:r>
              <a:rPr lang="en-US" sz="1400">
                <a:latin typeface="Open Sans"/>
                <a:cs typeface="Segoe UI"/>
              </a:rPr>
              <a:t> –</a:t>
            </a:r>
            <a:r>
              <a:rPr lang="en-US" sz="1400" b="1">
                <a:latin typeface="Open Sans"/>
                <a:cs typeface="Segoe UI"/>
              </a:rPr>
              <a:t> </a:t>
            </a:r>
            <a:r>
              <a:rPr lang="en-US" sz="1400">
                <a:latin typeface="Open Sans"/>
                <a:cs typeface="Segoe UI"/>
              </a:rPr>
              <a:t>B2</a:t>
            </a:r>
            <a:r>
              <a:rPr lang="en-IN" sz="1400">
                <a:latin typeface="Open Sans"/>
                <a:cs typeface="Segoe UI"/>
              </a:rPr>
              <a:t>B (Customers subscribing for NGAT)</a:t>
            </a:r>
            <a:endParaRPr lang="en-US" sz="1400">
              <a:latin typeface="Calibri"/>
              <a:cs typeface="Calibri"/>
            </a:endParaRPr>
          </a:p>
          <a:p>
            <a:r>
              <a:rPr lang="en-IN" sz="1400" b="1">
                <a:latin typeface="Open Sans"/>
                <a:cs typeface="Segoe UI"/>
              </a:rPr>
              <a:t>User Group:</a:t>
            </a:r>
            <a:r>
              <a:rPr lang="en-IN" sz="1400">
                <a:latin typeface="Open Sans"/>
                <a:cs typeface="Segoe UI"/>
              </a:rPr>
              <a:t> US</a:t>
            </a:r>
            <a:endParaRPr lang="en-US" sz="1400">
              <a:cs typeface="Calibri"/>
            </a:endParaRPr>
          </a:p>
          <a:p>
            <a:r>
              <a:rPr lang="en-IN" sz="1400" b="1">
                <a:latin typeface="Open Sans"/>
                <a:cs typeface="Segoe UI"/>
              </a:rPr>
              <a:t>Team Structure </a:t>
            </a:r>
            <a:r>
              <a:rPr lang="en-IN" sz="1400">
                <a:latin typeface="Open Sans"/>
                <a:cs typeface="Segoe UI"/>
              </a:rPr>
              <a:t>– </a:t>
            </a:r>
            <a:endParaRPr lang="en-US" sz="1400">
              <a:latin typeface="Open Sans"/>
              <a:ea typeface="Open Sans"/>
              <a:cs typeface="Segoe UI"/>
            </a:endParaRPr>
          </a:p>
          <a:p>
            <a:r>
              <a:rPr lang="en-IN" sz="1400">
                <a:latin typeface="Open Sans"/>
                <a:cs typeface="Segoe UI"/>
              </a:rPr>
              <a:t>2 Software Engineers (Development-Backend), </a:t>
            </a:r>
            <a:endParaRPr lang="en-US" sz="1400">
              <a:latin typeface="Open Sans"/>
              <a:ea typeface="Open Sans"/>
              <a:cs typeface="Segoe UI"/>
            </a:endParaRPr>
          </a:p>
          <a:p>
            <a:r>
              <a:rPr lang="en-IN" sz="1400">
                <a:latin typeface="Open Sans"/>
                <a:ea typeface="Open Sans"/>
                <a:cs typeface="Segoe UI"/>
              </a:rPr>
              <a:t>2 Software Engineers (iOS)</a:t>
            </a:r>
          </a:p>
          <a:p>
            <a:r>
              <a:rPr lang="en-IN" sz="1400">
                <a:latin typeface="Open Sans"/>
                <a:cs typeface="Segoe UI"/>
              </a:rPr>
              <a:t>1Software Engineer (QA)</a:t>
            </a:r>
            <a:r>
              <a:rPr lang="en-US" sz="1400">
                <a:latin typeface="Open Sans"/>
                <a:cs typeface="Segoe UI"/>
              </a:rPr>
              <a:t>​</a:t>
            </a:r>
            <a:endParaRPr lang="en-US" sz="1400">
              <a:latin typeface="Open Sans"/>
              <a:ea typeface="Open Sans"/>
              <a:cs typeface="Segoe UI"/>
            </a:endParaRPr>
          </a:p>
        </p:txBody>
      </p:sp>
      <p:pic>
        <p:nvPicPr>
          <p:cNvPr id="4" name="Picture 2" descr="A black and orange text&#10;&#10;Description automatically generated">
            <a:extLst>
              <a:ext uri="{FF2B5EF4-FFF2-40B4-BE49-F238E27FC236}">
                <a16:creationId xmlns:a16="http://schemas.microsoft.com/office/drawing/2014/main" id="{4E81EFE3-9711-1BC1-7BCA-188EBD8E4C09}"/>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567460528"/>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br>
              <a:rPr lang="en-US" sz="4250" b="0">
                <a:latin typeface="Lato Black"/>
                <a:ea typeface="Lato Black"/>
                <a:cs typeface="Lato Black"/>
              </a:rPr>
            </a:br>
            <a:br>
              <a:rPr lang="en-US" sz="4250" b="0">
                <a:latin typeface="Lato Black"/>
                <a:ea typeface="Lato Black"/>
                <a:cs typeface="Lato Black"/>
              </a:rPr>
            </a:br>
            <a:r>
              <a:rPr lang="en-US" sz="2800">
                <a:latin typeface="Lato Black"/>
                <a:ea typeface="Lato Black"/>
                <a:cs typeface="Lato Black"/>
              </a:rPr>
              <a:t>AGTECH CASE STUDY 8 (NGAT) </a:t>
            </a:r>
            <a:endParaRPr lang="en-US" sz="2800" b="0">
              <a:latin typeface="Lato Black"/>
              <a:ea typeface="Lato Black"/>
              <a:cs typeface="Lato Black"/>
            </a:endParaRPr>
          </a:p>
          <a:p>
            <a:endParaRPr lang="en-US" sz="2800">
              <a:latin typeface="Lato Black"/>
              <a:ea typeface="Lato Black"/>
              <a:cs typeface="Lato Black"/>
            </a:endParaRPr>
          </a:p>
          <a:p>
            <a:endParaRPr lang="en-US" sz="4250" b="0"/>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353912" y="1413054"/>
            <a:ext cx="3827050" cy="201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US" sz="1400">
                <a:ea typeface="+mn-lt"/>
                <a:cs typeface="+mn-lt"/>
              </a:rPr>
              <a:t>Login as Loader or Truck Driver</a:t>
            </a:r>
            <a:endParaRPr lang="en-US" sz="1400"/>
          </a:p>
          <a:p>
            <a:pPr marL="285750" indent="-285750">
              <a:buFont typeface="Arial"/>
              <a:buChar char="•"/>
              <a:defRPr sz="1300">
                <a:latin typeface="Open Sans"/>
                <a:ea typeface="Open Sans"/>
                <a:cs typeface="Open Sans"/>
                <a:sym typeface="Open Sans"/>
              </a:defRPr>
            </a:pPr>
            <a:r>
              <a:rPr lang="en-US" sz="1400">
                <a:ea typeface="+mn-lt"/>
                <a:cs typeface="+mn-lt"/>
              </a:rPr>
              <a:t>Select Ration to load in truck</a:t>
            </a:r>
            <a:endParaRPr lang="en-US" sz="1400"/>
          </a:p>
          <a:p>
            <a:pPr marL="285750" indent="-285750">
              <a:buFont typeface="Arial"/>
              <a:buChar char="•"/>
              <a:defRPr sz="1300">
                <a:latin typeface="Open Sans"/>
                <a:ea typeface="Open Sans"/>
                <a:cs typeface="Open Sans"/>
                <a:sym typeface="Open Sans"/>
              </a:defRPr>
            </a:pPr>
            <a:r>
              <a:rPr lang="en-US" sz="1400">
                <a:ea typeface="+mn-lt"/>
                <a:cs typeface="+mn-lt"/>
              </a:rPr>
              <a:t>Monitor delivery of ration to pens.</a:t>
            </a:r>
            <a:endParaRPr lang="en-US" sz="1400"/>
          </a:p>
          <a:p>
            <a:pPr marL="285750" indent="-285750">
              <a:buFont typeface="Arial"/>
              <a:buChar char="•"/>
              <a:defRPr sz="1300">
                <a:latin typeface="Open Sans"/>
                <a:ea typeface="Open Sans"/>
                <a:cs typeface="Open Sans"/>
                <a:sym typeface="Open Sans"/>
              </a:defRPr>
            </a:pPr>
            <a:r>
              <a:rPr lang="en-US" sz="1400">
                <a:ea typeface="+mn-lt"/>
                <a:cs typeface="+mn-lt"/>
              </a:rPr>
              <a:t>Real time loading and delivery of ration</a:t>
            </a:r>
            <a:endParaRPr lang="en-US" sz="1400"/>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(iPad)</a:t>
            </a:r>
            <a:br>
              <a:rPr lang="en-IN" sz="1400">
                <a:latin typeface="Open Sans"/>
                <a:ea typeface="+mn-lt"/>
                <a:cs typeface="+mn-lt"/>
              </a:rPr>
            </a:br>
            <a:r>
              <a:rPr lang="en-IN" sz="1400" b="1">
                <a:latin typeface="Open Sans"/>
                <a:ea typeface="+mn-lt"/>
                <a:cs typeface="+mn-lt"/>
              </a:rPr>
              <a:t>Technology:  </a:t>
            </a:r>
            <a:r>
              <a:rPr lang="en-IN" sz="1400">
                <a:latin typeface="Open Sans"/>
                <a:ea typeface="+mn-lt"/>
                <a:cs typeface="+mn-lt"/>
              </a:rPr>
              <a:t>Native</a:t>
            </a:r>
            <a:endParaRPr lang="en-IN" sz="1400">
              <a:cs typeface="Calibri"/>
            </a:endParaRPr>
          </a:p>
        </p:txBody>
      </p:sp>
      <p:pic>
        <p:nvPicPr>
          <p:cNvPr id="2" name="Picture 3">
            <a:extLst>
              <a:ext uri="{FF2B5EF4-FFF2-40B4-BE49-F238E27FC236}">
                <a16:creationId xmlns:a16="http://schemas.microsoft.com/office/drawing/2014/main" id="{2882AE48-25E8-CB8E-58B5-2186469C6682}"/>
              </a:ext>
            </a:extLst>
          </p:cNvPr>
          <p:cNvPicPr>
            <a:picLocks noChangeAspect="1"/>
          </p:cNvPicPr>
          <p:nvPr/>
        </p:nvPicPr>
        <p:blipFill>
          <a:blip r:embed="rId2"/>
          <a:stretch>
            <a:fillRect/>
          </a:stretch>
        </p:blipFill>
        <p:spPr>
          <a:xfrm rot="16200000">
            <a:off x="8462618" y="896602"/>
            <a:ext cx="2213113" cy="3143229"/>
          </a:xfrm>
          <a:prstGeom prst="rect">
            <a:avLst/>
          </a:prstGeom>
        </p:spPr>
      </p:pic>
      <p:pic>
        <p:nvPicPr>
          <p:cNvPr id="4" name="Picture 4" descr="A picture containing bar chart&#10;&#10;Description automatically generated">
            <a:extLst>
              <a:ext uri="{FF2B5EF4-FFF2-40B4-BE49-F238E27FC236}">
                <a16:creationId xmlns:a16="http://schemas.microsoft.com/office/drawing/2014/main" id="{51D69378-C7DC-008C-7694-696C7722C9B5}"/>
              </a:ext>
            </a:extLst>
          </p:cNvPr>
          <p:cNvPicPr>
            <a:picLocks noChangeAspect="1"/>
          </p:cNvPicPr>
          <p:nvPr/>
        </p:nvPicPr>
        <p:blipFill>
          <a:blip r:embed="rId3"/>
          <a:stretch>
            <a:fillRect/>
          </a:stretch>
        </p:blipFill>
        <p:spPr>
          <a:xfrm rot="-5400000">
            <a:off x="5171661" y="885559"/>
            <a:ext cx="2213114" cy="3165316"/>
          </a:xfrm>
          <a:prstGeom prst="rect">
            <a:avLst/>
          </a:prstGeom>
        </p:spPr>
      </p:pic>
      <p:pic>
        <p:nvPicPr>
          <p:cNvPr id="5" name="Picture 5">
            <a:extLst>
              <a:ext uri="{FF2B5EF4-FFF2-40B4-BE49-F238E27FC236}">
                <a16:creationId xmlns:a16="http://schemas.microsoft.com/office/drawing/2014/main" id="{0275C6FD-9D7F-9257-536F-5D80E4873106}"/>
              </a:ext>
            </a:extLst>
          </p:cNvPr>
          <p:cNvPicPr>
            <a:picLocks noChangeAspect="1"/>
          </p:cNvPicPr>
          <p:nvPr/>
        </p:nvPicPr>
        <p:blipFill>
          <a:blip r:embed="rId4"/>
          <a:stretch>
            <a:fillRect/>
          </a:stretch>
        </p:blipFill>
        <p:spPr>
          <a:xfrm rot="16200000">
            <a:off x="6458227" y="3154994"/>
            <a:ext cx="2367721" cy="3364098"/>
          </a:xfrm>
          <a:prstGeom prst="rect">
            <a:avLst/>
          </a:prstGeom>
        </p:spPr>
      </p:pic>
      <p:pic>
        <p:nvPicPr>
          <p:cNvPr id="7" name="Picture 2" descr="A black and orange text&#10;&#10;Description automatically generated">
            <a:extLst>
              <a:ext uri="{FF2B5EF4-FFF2-40B4-BE49-F238E27FC236}">
                <a16:creationId xmlns:a16="http://schemas.microsoft.com/office/drawing/2014/main" id="{43A24F41-00F2-F83E-5550-9F8C90D196AA}"/>
              </a:ext>
            </a:extLst>
          </p:cNvPr>
          <p:cNvPicPr>
            <a:picLocks noChangeAspect="1"/>
          </p:cNvPicPr>
          <p:nvPr/>
        </p:nvPicPr>
        <p:blipFill rotWithShape="1">
          <a:blip r:embed="rId5"/>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11305040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HEALTHCARE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a:t>St Luke's Hosptial</a:t>
                      </a:r>
                    </a:p>
                  </a:txBody>
                  <a:tcPr/>
                </a:tc>
                <a:tc>
                  <a:txBody>
                    <a:bodyPr/>
                    <a:lstStyle/>
                    <a:p>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extLst>
              <p:ext uri="{D42A27DB-BD31-4B8C-83A1-F6EECF244321}">
                <p14:modId xmlns:p14="http://schemas.microsoft.com/office/powerpoint/2010/main" val="745965050"/>
              </p:ext>
            </p:extLst>
          </p:nvPr>
        </p:nvGraphicFramePr>
        <p:xfrm>
          <a:off x="5886173" y="1535043"/>
          <a:ext cx="5814391" cy="155956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1179285">
                <a:tc>
                  <a:txBody>
                    <a:bodyPr/>
                    <a:lstStyle/>
                    <a:p>
                      <a:pPr lvl="0" algn="l">
                        <a:lnSpc>
                          <a:spcPct val="100000"/>
                        </a:lnSpc>
                        <a:spcBef>
                          <a:spcPts val="0"/>
                        </a:spcBef>
                        <a:spcAft>
                          <a:spcPts val="0"/>
                        </a:spcAft>
                        <a:buNone/>
                      </a:pPr>
                      <a:r>
                        <a:rPr lang="en-US" sz="1800" b="0" i="0" u="none" strike="noStrike" noProof="0"/>
                        <a:t>IOS : Swift</a:t>
                      </a:r>
                      <a:endParaRPr lang="en-US"/>
                    </a:p>
                    <a:p>
                      <a:pPr lvl="0" algn="l">
                        <a:lnSpc>
                          <a:spcPct val="100000"/>
                        </a:lnSpc>
                        <a:spcBef>
                          <a:spcPts val="0"/>
                        </a:spcBef>
                        <a:spcAft>
                          <a:spcPts val="0"/>
                        </a:spcAft>
                        <a:buNone/>
                      </a:pPr>
                      <a:r>
                        <a:rPr lang="en-US" sz="1800" b="0" i="0" u="none" strike="noStrike" noProof="0"/>
                        <a:t>Android : Kotlin</a:t>
                      </a:r>
                      <a:endParaRPr lang="en-US"/>
                    </a:p>
                    <a:p>
                      <a:pPr lvl="0" algn="l">
                        <a:lnSpc>
                          <a:spcPct val="100000"/>
                        </a:lnSpc>
                        <a:spcBef>
                          <a:spcPts val="0"/>
                        </a:spcBef>
                        <a:spcAft>
                          <a:spcPts val="0"/>
                        </a:spcAft>
                        <a:buNone/>
                      </a:pPr>
                      <a:r>
                        <a:rPr lang="en-US" sz="1800" b="0" i="0" u="none" strike="noStrike" noProof="0"/>
                        <a:t>Backend API: .NET</a:t>
                      </a:r>
                      <a:endParaRPr lang="en-US"/>
                    </a:p>
                    <a:p>
                      <a:pPr lvl="0">
                        <a:buNone/>
                      </a:pPr>
                      <a:r>
                        <a:rPr lang="en-US" sz="1800" b="0" i="0" u="none" strike="noStrike" noProof="0"/>
                        <a:t>Third Party Api to fetch Provide and location : Talix</a:t>
                      </a:r>
                      <a:endParaRPr lang="en-US"/>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B06847F4-DD40-D5E7-14D8-DB5EC736DDCF}"/>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06812442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HEALTHCARE - CASE STUDY 9 (St Luke's)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7068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St Luke's Health System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ea typeface="+mn-lt"/>
                <a:cs typeface="+mn-lt"/>
              </a:rPr>
              <a:t>Mobile app (</a:t>
            </a:r>
            <a:r>
              <a:rPr lang="en-IN" sz="1400" err="1">
                <a:ea typeface="+mn-lt"/>
                <a:cs typeface="+mn-lt"/>
              </a:rPr>
              <a:t>iOS+Android</a:t>
            </a:r>
            <a:r>
              <a:rPr lang="en-IN" sz="1400">
                <a:ea typeface="+mn-lt"/>
                <a:cs typeface="+mn-lt"/>
              </a:rPr>
              <a:t>) for major healthcare provider of Idaho. Has features like Find Providers (Search by name, specialty or Keywords). We can search provider in Family Medicine, paediatrician and urgent care. Find Location by name in same family medicine, urgent care and emergency care. Provide Feedback to app admin. </a:t>
            </a:r>
            <a:endParaRPr lang="en-IN"/>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 </a:t>
            </a:r>
            <a:r>
              <a:rPr lang="en-IN" sz="1850">
                <a:solidFill>
                  <a:srgbClr val="0070C0"/>
                </a:solidFill>
                <a:latin typeface="Century Gothic"/>
                <a:ea typeface="Lato"/>
                <a:cs typeface="Lato"/>
              </a:rPr>
              <a:t>(Mobile Development - Native)  </a:t>
            </a:r>
          </a:p>
          <a:p>
            <a:pPr>
              <a:spcBef>
                <a:spcPts val="533"/>
              </a:spcBef>
              <a:defRPr sz="1300">
                <a:latin typeface="Open Sans"/>
                <a:ea typeface="Open Sans"/>
                <a:cs typeface="Open Sans"/>
                <a:sym typeface="Open Sans"/>
              </a:defRPr>
            </a:pPr>
            <a:r>
              <a:rPr lang="en-IN" sz="1400">
                <a:latin typeface="Open Sans"/>
                <a:ea typeface="+mn-lt"/>
                <a:cs typeface="+mn-lt"/>
              </a:rPr>
              <a:t>In Time Tec app to support following features - </a:t>
            </a:r>
          </a:p>
          <a:p>
            <a:pPr>
              <a:spcBef>
                <a:spcPts val="533"/>
              </a:spcBef>
              <a:defRPr sz="1300">
                <a:latin typeface="Open Sans"/>
                <a:ea typeface="Open Sans"/>
                <a:cs typeface="Open Sans"/>
                <a:sym typeface="Open Sans"/>
              </a:defRPr>
            </a:pPr>
            <a:endParaRPr lang="en-IN" sz="1400">
              <a:ea typeface="+mn-lt"/>
              <a:cs typeface="+mn-lt"/>
            </a:endParaRPr>
          </a:p>
          <a:p>
            <a:pPr>
              <a:defRPr sz="1300">
                <a:latin typeface="Open Sans"/>
                <a:ea typeface="Open Sans"/>
                <a:cs typeface="Open Sans"/>
                <a:sym typeface="Open Sans"/>
              </a:defRPr>
            </a:pPr>
            <a:r>
              <a:rPr lang="en-IN" sz="1400">
                <a:ea typeface="+mn-lt"/>
                <a:cs typeface="+mn-lt"/>
              </a:rPr>
              <a:t>Help users find nearby Hospitals in St. Luke’s network</a:t>
            </a:r>
          </a:p>
          <a:p>
            <a:pPr marL="285750" indent="-285750">
              <a:buFont typeface="Arial"/>
              <a:buChar char="•"/>
              <a:defRPr sz="1300">
                <a:latin typeface="Open Sans"/>
                <a:ea typeface="Open Sans"/>
                <a:cs typeface="Open Sans"/>
                <a:sym typeface="Open Sans"/>
              </a:defRPr>
            </a:pPr>
            <a:r>
              <a:rPr lang="en-IN" sz="1400">
                <a:ea typeface="+mn-lt"/>
                <a:cs typeface="+mn-lt"/>
              </a:rPr>
              <a:t>Help users find nearby Specialty Doctors in St. Luke’s network</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Get details about Hospitals and Doctors</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Access personal medical records with integrated </a:t>
            </a:r>
            <a:r>
              <a:rPr lang="en-IN" sz="1400" err="1">
                <a:ea typeface="+mn-lt"/>
                <a:cs typeface="+mn-lt"/>
              </a:rPr>
              <a:t>MyCharts</a:t>
            </a:r>
            <a:endParaRPr lang="en-IN" err="1"/>
          </a:p>
          <a:p>
            <a:pPr marL="285750" indent="-285750">
              <a:buFont typeface="Arial"/>
              <a:buChar char="•"/>
              <a:defRPr sz="1300">
                <a:latin typeface="Open Sans"/>
                <a:ea typeface="Open Sans"/>
                <a:cs typeface="Open Sans"/>
                <a:sym typeface="Open Sans"/>
              </a:defRPr>
            </a:pPr>
            <a:r>
              <a:rPr lang="en-IN" sz="1400">
                <a:ea typeface="+mn-lt"/>
                <a:cs typeface="+mn-lt"/>
              </a:rPr>
              <a:t>Pay medical bills with Visit Pay</a:t>
            </a:r>
            <a:r>
              <a:rPr lang="en-IN" sz="1400">
                <a:latin typeface="Open Sans"/>
                <a:ea typeface="+mn-lt"/>
                <a:cs typeface="+mn-lt"/>
              </a:rPr>
              <a:t>.</a:t>
            </a:r>
            <a:endParaRPr lang="en-IN"/>
          </a:p>
          <a:p>
            <a:pPr>
              <a:defRPr sz="1300">
                <a:latin typeface="Open Sans"/>
                <a:ea typeface="Open Sans"/>
                <a:cs typeface="Open Sans"/>
                <a:sym typeface="Open Sans"/>
              </a:defRPr>
            </a:pPr>
            <a:endParaRPr lang="en-IN" sz="1850">
              <a:ea typeface="+mn-lt"/>
              <a:cs typeface="+mn-lt"/>
            </a:endParaRPr>
          </a:p>
          <a:p>
            <a:pPr>
              <a:defRPr sz="1300">
                <a:latin typeface="Open Sans"/>
                <a:ea typeface="Open Sans"/>
                <a:cs typeface="Open Sans"/>
                <a:sym typeface="Open Sans"/>
              </a:defRPr>
            </a:pPr>
            <a:endParaRPr lang="en-IN" sz="1850">
              <a:latin typeface="Century Gothic"/>
              <a:ea typeface="+mn-lt"/>
              <a:cs typeface="+mn-lt"/>
            </a:endParaRPr>
          </a:p>
          <a:p>
            <a:pPr marL="342900" indent="-342900">
              <a:spcBef>
                <a:spcPts val="533"/>
              </a:spcBef>
              <a:buFont typeface="Arial"/>
              <a:buChar char="•"/>
              <a:defRPr sz="1300">
                <a:latin typeface="Open Sans"/>
                <a:ea typeface="Open Sans"/>
                <a:cs typeface="Open Sans"/>
                <a:sym typeface="Open Sans"/>
              </a:defRPr>
            </a:pPr>
            <a:endParaRPr lang="en-IN" sz="1850" b="1">
              <a:latin typeface="Century Gothic"/>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2" name="Picture 2" descr="A black and orange text&#10;&#10;Description automatically generated">
            <a:extLst>
              <a:ext uri="{FF2B5EF4-FFF2-40B4-BE49-F238E27FC236}">
                <a16:creationId xmlns:a16="http://schemas.microsoft.com/office/drawing/2014/main" id="{82FF389D-B843-9874-39B0-0E786D1416E1}"/>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pic>
        <p:nvPicPr>
          <p:cNvPr id="3" name="Picture 2" descr="A black and orange text&#10;&#10;Description automatically generated">
            <a:extLst>
              <a:ext uri="{FF2B5EF4-FFF2-40B4-BE49-F238E27FC236}">
                <a16:creationId xmlns:a16="http://schemas.microsoft.com/office/drawing/2014/main" id="{D27BBC26-9073-4662-E021-22F0BD6B7ECE}"/>
              </a:ext>
            </a:extLst>
          </p:cNvPr>
          <p:cNvPicPr>
            <a:picLocks noChangeAspect="1"/>
          </p:cNvPicPr>
          <p:nvPr/>
        </p:nvPicPr>
        <p:blipFill rotWithShape="1">
          <a:blip r:embed="rId2"/>
          <a:srcRect t="22059" r="-415" b="27206"/>
          <a:stretch/>
        </p:blipFill>
        <p:spPr>
          <a:xfrm>
            <a:off x="9259161" y="6035295"/>
            <a:ext cx="2754584" cy="782873"/>
          </a:xfrm>
          <a:prstGeom prst="rect">
            <a:avLst/>
          </a:prstGeom>
        </p:spPr>
      </p:pic>
    </p:spTree>
    <p:extLst>
      <p:ext uri="{BB962C8B-B14F-4D97-AF65-F5344CB8AC3E}">
        <p14:creationId xmlns:p14="http://schemas.microsoft.com/office/powerpoint/2010/main" val="145275500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r>
              <a:rPr lang="en-US" sz="2800">
                <a:latin typeface="Lato Black"/>
                <a:ea typeface="Lato Black"/>
                <a:cs typeface="Lato Black"/>
              </a:rPr>
              <a:t>HEALTHCARE - CASE STUDY 9 (ST LUKE'S) </a:t>
            </a:r>
          </a:p>
          <a:p>
            <a:endParaRPr lang="en-US" sz="4250">
              <a:latin typeface="Lato Black"/>
              <a:ea typeface="Lato Black"/>
              <a:cs typeface="Lato Black"/>
            </a:endParaRP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016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St Luke's Health System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endParaRPr lang="en-US"/>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cs typeface="Calibri"/>
              </a:rPr>
              <a:t>St Luke's hospital was not having a mobile app earlier. In Time Tec helped in bringing experience for their patients on mobile platforms. It is of great use for the patients as it is earlier to get important information about doctors, hospitals and medical help.</a:t>
            </a:r>
          </a:p>
          <a:p>
            <a:pPr>
              <a:defRPr sz="1300">
                <a:latin typeface="Open Sans"/>
                <a:ea typeface="Open Sans"/>
                <a:cs typeface="Open Sans"/>
                <a:sym typeface="Open Sans"/>
              </a:defRPr>
            </a:pPr>
            <a:endParaRPr lang="en-IN" sz="1400">
              <a:solidFill>
                <a:srgbClr val="474C53"/>
              </a:solidFill>
              <a:latin typeface="Open Sans"/>
              <a:ea typeface="Lato" panose="020F0502020204030203" pitchFamily="34" charset="0"/>
              <a:cs typeface="Calibri"/>
            </a:endParaRPr>
          </a:p>
          <a:p>
            <a:pPr>
              <a:spcBef>
                <a:spcPts val="533"/>
              </a:spcBef>
              <a:defRPr sz="1300">
                <a:latin typeface="Open Sans"/>
                <a:ea typeface="Open Sans"/>
                <a:cs typeface="Open Sans"/>
                <a:sym typeface="Open Sans"/>
              </a:defRPr>
            </a:pPr>
            <a:endParaRPr lang="en-IN" sz="1850">
              <a:latin typeface="Open Sans"/>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5012D502-5057-2C8E-29CB-4C672FD890BF}"/>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7260392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420296"/>
            <a:ext cx="10972800" cy="855135"/>
          </a:xfrm>
          <a:prstGeom prst="rect">
            <a:avLst/>
          </a:prstGeom>
        </p:spPr>
        <p:txBody>
          <a:bodyPr/>
          <a:lstStyle/>
          <a:p>
            <a:br>
              <a:rPr lang="en-US" sz="2800">
                <a:latin typeface="Lato Black"/>
                <a:ea typeface="Lato Black"/>
                <a:cs typeface="Lato Black"/>
              </a:rPr>
            </a:br>
            <a:r>
              <a:rPr lang="en-US" sz="2800">
                <a:latin typeface="Lato Black"/>
                <a:ea typeface="Lato Black"/>
                <a:cs typeface="Lato Black"/>
              </a:rPr>
              <a:t>HEALTHCARE </a:t>
            </a:r>
            <a:r>
              <a:rPr lang="en-US" sz="2800" b="1" cap="all">
                <a:latin typeface="Lato Black"/>
                <a:ea typeface="Lato Black"/>
                <a:cs typeface="Lato Black"/>
              </a:rPr>
              <a:t>- CASE STUDY </a:t>
            </a:r>
            <a:r>
              <a:rPr lang="en-US" sz="2800">
                <a:latin typeface="Lato Black"/>
                <a:ea typeface="Lato Black"/>
                <a:cs typeface="Lato Black"/>
              </a:rPr>
              <a:t>9 </a:t>
            </a:r>
            <a:r>
              <a:rPr lang="en-US" sz="2800" b="1" cap="all">
                <a:latin typeface="Lato Black"/>
                <a:ea typeface="Lato Black"/>
                <a:cs typeface="Lato Black"/>
              </a:rPr>
              <a:t>(</a:t>
            </a:r>
            <a:r>
              <a:rPr lang="en-US" sz="2800">
                <a:latin typeface="Lato Black"/>
                <a:ea typeface="Lato Black"/>
                <a:cs typeface="Lato Black"/>
              </a:rPr>
              <a:t>ST LUKE'S)</a:t>
            </a:r>
            <a:r>
              <a:rPr lang="en-US" sz="2800" b="1" cap="all">
                <a:latin typeface="Lato Black"/>
                <a:ea typeface="Lato Black"/>
                <a:cs typeface="Lato Black"/>
              </a:rPr>
              <a:t> </a:t>
            </a:r>
            <a:endParaRPr lang="en-US" sz="2800" b="0">
              <a:latin typeface="Lato Black"/>
              <a:ea typeface="Lato Black"/>
              <a:cs typeface="Lato Black"/>
            </a:endParaRPr>
          </a:p>
          <a:p>
            <a:endParaRPr lang="en-US" sz="4250">
              <a:latin typeface="Lato Black"/>
              <a:ea typeface="Lato Black"/>
              <a:cs typeface="Lato Black"/>
            </a:endParaRPr>
          </a:p>
        </p:txBody>
      </p:sp>
      <p:pic>
        <p:nvPicPr>
          <p:cNvPr id="3" name="Picture 3" descr="Graphical user interface, application&#10;&#10;Description automatically generated">
            <a:extLst>
              <a:ext uri="{FF2B5EF4-FFF2-40B4-BE49-F238E27FC236}">
                <a16:creationId xmlns:a16="http://schemas.microsoft.com/office/drawing/2014/main" id="{F6201F86-E297-61EE-C850-DB38F70AEE57}"/>
              </a:ext>
            </a:extLst>
          </p:cNvPr>
          <p:cNvPicPr>
            <a:picLocks noChangeAspect="1"/>
          </p:cNvPicPr>
          <p:nvPr/>
        </p:nvPicPr>
        <p:blipFill>
          <a:blip r:embed="rId2"/>
          <a:stretch>
            <a:fillRect/>
          </a:stretch>
        </p:blipFill>
        <p:spPr>
          <a:xfrm>
            <a:off x="4272927" y="1273277"/>
            <a:ext cx="2220465" cy="4114800"/>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7AEC2CA3-3243-D7AE-D4AF-4D2EE22305C3}"/>
              </a:ext>
            </a:extLst>
          </p:cNvPr>
          <p:cNvPicPr>
            <a:picLocks noChangeAspect="1"/>
          </p:cNvPicPr>
          <p:nvPr/>
        </p:nvPicPr>
        <p:blipFill>
          <a:blip r:embed="rId3"/>
          <a:stretch>
            <a:fillRect/>
          </a:stretch>
        </p:blipFill>
        <p:spPr>
          <a:xfrm>
            <a:off x="6601389" y="1273277"/>
            <a:ext cx="2209289" cy="411480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71A133FA-D7B2-BF4D-1004-2BD3BD378F5C}"/>
              </a:ext>
            </a:extLst>
          </p:cNvPr>
          <p:cNvPicPr>
            <a:picLocks noChangeAspect="1"/>
          </p:cNvPicPr>
          <p:nvPr/>
        </p:nvPicPr>
        <p:blipFill>
          <a:blip r:embed="rId4"/>
          <a:stretch>
            <a:fillRect/>
          </a:stretch>
        </p:blipFill>
        <p:spPr>
          <a:xfrm>
            <a:off x="8864408" y="1273278"/>
            <a:ext cx="2206086" cy="4114800"/>
          </a:xfrm>
          <a:prstGeom prst="rect">
            <a:avLst/>
          </a:prstGeom>
        </p:spPr>
      </p:pic>
      <p:sp>
        <p:nvSpPr>
          <p:cNvPr id="10" name="TextBox 4">
            <a:extLst>
              <a:ext uri="{FF2B5EF4-FFF2-40B4-BE49-F238E27FC236}">
                <a16:creationId xmlns:a16="http://schemas.microsoft.com/office/drawing/2014/main" id="{80EBBBBA-3FBB-9261-EA7B-35E82A2A63D7}"/>
              </a:ext>
            </a:extLst>
          </p:cNvPr>
          <p:cNvSpPr txBox="1"/>
          <p:nvPr/>
        </p:nvSpPr>
        <p:spPr>
          <a:xfrm>
            <a:off x="496787" y="1384479"/>
            <a:ext cx="3827050" cy="71533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IN" sz="1400">
                <a:ea typeface="+mn-lt"/>
                <a:cs typeface="+mn-lt"/>
              </a:rPr>
              <a:t>Find Nearby Hospitals</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Find Nearby Specialty Doctors</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Pay Bills</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Access Medical Records</a:t>
            </a:r>
            <a:endParaRPr lang="en-IN"/>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Android</a:t>
            </a:r>
            <a:br>
              <a:rPr lang="en-IN" sz="1400">
                <a:latin typeface="Open Sans"/>
                <a:ea typeface="+mn-lt"/>
                <a:cs typeface="+mn-lt"/>
              </a:rPr>
            </a:br>
            <a:r>
              <a:rPr lang="en-IN" sz="1400" b="1">
                <a:latin typeface="Open Sans"/>
                <a:ea typeface="+mn-lt"/>
                <a:cs typeface="+mn-lt"/>
              </a:rPr>
              <a:t>Technology: </a:t>
            </a:r>
            <a:r>
              <a:rPr lang="en-IN" sz="1400">
                <a:latin typeface="Open Sans"/>
                <a:ea typeface="+mn-lt"/>
                <a:cs typeface="+mn-lt"/>
              </a:rPr>
              <a:t>Swift, Kotlin</a:t>
            </a:r>
            <a:endParaRPr lang="en-IN"/>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r>
              <a:rPr lang="en-IN" sz="1400" b="1">
                <a:latin typeface="Open Sans"/>
                <a:ea typeface="+mn-lt"/>
                <a:cs typeface="+mn-lt"/>
              </a:rPr>
              <a:t>Access: </a:t>
            </a:r>
            <a:endParaRPr lang="en-IN"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Global</a:t>
            </a:r>
          </a:p>
          <a:p>
            <a:pPr>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 </a:t>
            </a:r>
            <a:endParaRPr lang="en-US" sz="1400">
              <a:latin typeface="Open Sans"/>
              <a:ea typeface="+mn-lt"/>
              <a:cs typeface="+mn-lt"/>
            </a:endParaRPr>
          </a:p>
          <a:p>
            <a:pPr>
              <a:defRPr sz="1300">
                <a:latin typeface="Open Sans"/>
                <a:ea typeface="Open Sans"/>
                <a:cs typeface="Open Sans"/>
                <a:sym typeface="Open Sans"/>
              </a:defRPr>
            </a:pPr>
            <a:r>
              <a:rPr lang="en-IN" sz="1400">
                <a:latin typeface="Open Sans"/>
                <a:ea typeface="+mn-lt"/>
                <a:cs typeface="+mn-lt"/>
              </a:rPr>
              <a:t>6 Software Engineer (Development) ;  2 Software Engineer (QA)</a:t>
            </a:r>
            <a:endParaRPr lang="en-US" sz="1400">
              <a:latin typeface="Open Sans"/>
              <a:ea typeface="+mn-lt"/>
              <a:cs typeface="+mn-lt"/>
            </a:endParaRPr>
          </a:p>
          <a:p>
            <a:pPr>
              <a:defRPr sz="1300">
                <a:latin typeface="Open Sans"/>
                <a:ea typeface="Open Sans"/>
                <a:cs typeface="Open Sans"/>
                <a:sym typeface="Open Sans"/>
              </a:defRPr>
            </a:pPr>
            <a:r>
              <a:rPr lang="en-IN" sz="1400">
                <a:ea typeface="+mn-lt"/>
                <a:cs typeface="+mn-lt"/>
              </a:rPr>
              <a:t>(*5 Mobile App Developers ; 1 BE Developer)</a:t>
            </a:r>
          </a:p>
          <a:p>
            <a:pPr>
              <a:spcBef>
                <a:spcPts val="533"/>
              </a:spcBef>
              <a:defRPr sz="1300">
                <a:latin typeface="Open Sans"/>
                <a:ea typeface="Open Sans"/>
                <a:cs typeface="Open Sans"/>
                <a:sym typeface="Open Sans"/>
              </a:defRPr>
            </a:pPr>
            <a:endParaRPr lang="en-IN" sz="1850">
              <a:solidFill>
                <a:srgbClr val="474C53"/>
              </a:solidFill>
              <a:latin typeface="Open Sans"/>
              <a:ea typeface="Lato" panose="020F0502020204030203" pitchFamily="34" charset="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6" name="Picture 2" descr="A black and orange text&#10;&#10;Description automatically generated">
            <a:extLst>
              <a:ext uri="{FF2B5EF4-FFF2-40B4-BE49-F238E27FC236}">
                <a16:creationId xmlns:a16="http://schemas.microsoft.com/office/drawing/2014/main" id="{A03DE733-B853-1A0A-B8A0-C336D11D7F7A}"/>
              </a:ext>
            </a:extLst>
          </p:cNvPr>
          <p:cNvPicPr>
            <a:picLocks noChangeAspect="1"/>
          </p:cNvPicPr>
          <p:nvPr/>
        </p:nvPicPr>
        <p:blipFill rotWithShape="1">
          <a:blip r:embed="rId5"/>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9809941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r>
              <a:rPr lang="en-US" sz="2800">
                <a:latin typeface="Lato Black"/>
                <a:ea typeface="Lato Black"/>
                <a:cs typeface="Lato Black"/>
              </a:rPr>
              <a:t>EDUCATION- CASE STUDY 1 (AEYC MOBILE APP)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46243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endParaRPr lang="en-US" sz="1200" b="1">
              <a:latin typeface="Open Sans"/>
              <a:ea typeface="+mn-lt"/>
              <a:cs typeface="+mn-lt"/>
            </a:endParaRPr>
          </a:p>
          <a:p>
            <a:pPr>
              <a:defRPr sz="1300">
                <a:latin typeface="Open Sans"/>
                <a:ea typeface="Open Sans"/>
                <a:cs typeface="Open Sans"/>
                <a:sym typeface="Open Sans"/>
              </a:defRPr>
            </a:pPr>
            <a:r>
              <a:rPr lang="en-US" sz="1200" b="1">
                <a:latin typeface="Open Sans"/>
                <a:ea typeface="+mn-lt"/>
                <a:cs typeface="+mn-lt"/>
              </a:rPr>
              <a:t>Dashboard</a:t>
            </a:r>
            <a:endParaRPr lang="en-US"/>
          </a:p>
          <a:p>
            <a:pPr>
              <a:defRPr sz="1300">
                <a:latin typeface="Open Sans"/>
                <a:ea typeface="Open Sans"/>
                <a:cs typeface="Open Sans"/>
                <a:sym typeface="Open Sans"/>
              </a:defRPr>
            </a:pPr>
            <a:r>
              <a:rPr lang="en-US" sz="1200" b="1">
                <a:ea typeface="+mn-lt"/>
                <a:cs typeface="+mn-lt"/>
              </a:rPr>
              <a:t>Banners </a:t>
            </a:r>
            <a:r>
              <a:rPr lang="en-US" sz="1200">
                <a:ea typeface="+mn-lt"/>
                <a:cs typeface="+mn-lt"/>
              </a:rPr>
              <a:t>- Banners are helpful to display the Important information to the Users</a:t>
            </a:r>
            <a:endParaRPr lang="en-US" sz="1200"/>
          </a:p>
          <a:p>
            <a:pPr>
              <a:defRPr sz="1300">
                <a:latin typeface="Open Sans"/>
                <a:ea typeface="Open Sans"/>
                <a:cs typeface="Open Sans"/>
                <a:sym typeface="Open Sans"/>
              </a:defRPr>
            </a:pPr>
            <a:endParaRPr lang="en-US" sz="1200">
              <a:ea typeface="+mn-lt"/>
              <a:cs typeface="+mn-lt"/>
            </a:endParaRPr>
          </a:p>
          <a:p>
            <a:pPr>
              <a:defRPr sz="1300">
                <a:latin typeface="Open Sans"/>
                <a:ea typeface="Open Sans"/>
                <a:cs typeface="Open Sans"/>
                <a:sym typeface="Open Sans"/>
              </a:defRPr>
            </a:pPr>
            <a:r>
              <a:rPr lang="en-US" sz="1200" b="1">
                <a:ea typeface="+mn-lt"/>
                <a:cs typeface="+mn-lt"/>
              </a:rPr>
              <a:t>Pending Evaluations</a:t>
            </a:r>
            <a:r>
              <a:rPr lang="en-US" sz="1200">
                <a:ea typeface="+mn-lt"/>
                <a:cs typeface="+mn-lt"/>
              </a:rPr>
              <a:t> - Once user register to the training and attended that training, the pending evaluations of that particular training or TTA will be displayed in the dashboard.</a:t>
            </a:r>
            <a:endParaRPr lang="en-US" sz="1200"/>
          </a:p>
          <a:p>
            <a:pPr>
              <a:defRPr sz="1300">
                <a:latin typeface="Open Sans"/>
                <a:ea typeface="Open Sans"/>
                <a:cs typeface="Open Sans"/>
                <a:sym typeface="Open Sans"/>
              </a:defRPr>
            </a:pPr>
            <a:endParaRPr lang="en-US" sz="1200">
              <a:ea typeface="+mn-lt"/>
              <a:cs typeface="+mn-lt"/>
            </a:endParaRPr>
          </a:p>
          <a:p>
            <a:pPr>
              <a:defRPr sz="1300">
                <a:latin typeface="Open Sans"/>
                <a:ea typeface="Open Sans"/>
                <a:cs typeface="Open Sans"/>
                <a:sym typeface="Open Sans"/>
              </a:defRPr>
            </a:pPr>
            <a:r>
              <a:rPr lang="en-US" sz="1200" b="1">
                <a:ea typeface="+mn-lt"/>
                <a:cs typeface="+mn-lt"/>
              </a:rPr>
              <a:t>Trainings </a:t>
            </a:r>
            <a:r>
              <a:rPr lang="en-US" sz="1200">
                <a:ea typeface="+mn-lt"/>
                <a:cs typeface="+mn-lt"/>
              </a:rPr>
              <a:t>- As a Rise user there are mandatory trainings need to complete.</a:t>
            </a:r>
            <a:endParaRPr lang="en-US" sz="1200"/>
          </a:p>
          <a:p>
            <a:pPr>
              <a:defRPr sz="1300">
                <a:latin typeface="Open Sans"/>
                <a:ea typeface="Open Sans"/>
                <a:cs typeface="Open Sans"/>
                <a:sym typeface="Open Sans"/>
              </a:defRPr>
            </a:pPr>
            <a:r>
              <a:rPr lang="en-US" sz="1200">
                <a:ea typeface="+mn-lt"/>
                <a:cs typeface="+mn-lt"/>
              </a:rPr>
              <a:t>User can view and register for all the trainings,  created by the Idaho stars Trainers. Here we have Two types of Trainings which are Live trainings where it will be held on through the location and second one is online trainings these will be work based on the cloud id.</a:t>
            </a:r>
            <a:endParaRPr lang="en-US" sz="1200"/>
          </a:p>
          <a:p>
            <a:pPr>
              <a:defRPr sz="1300">
                <a:latin typeface="Open Sans"/>
                <a:ea typeface="Open Sans"/>
                <a:cs typeface="Open Sans"/>
                <a:sym typeface="Open Sans"/>
              </a:defRPr>
            </a:pPr>
            <a:endParaRPr lang="en-US" sz="1200">
              <a:ea typeface="+mn-lt"/>
              <a:cs typeface="+mn-lt"/>
            </a:endParaRPr>
          </a:p>
          <a:p>
            <a:pPr>
              <a:defRPr sz="1300">
                <a:latin typeface="Open Sans"/>
                <a:ea typeface="Open Sans"/>
                <a:cs typeface="Open Sans"/>
                <a:sym typeface="Open Sans"/>
              </a:defRPr>
            </a:pPr>
            <a:r>
              <a:rPr lang="en-US" sz="1200" b="1" err="1">
                <a:ea typeface="+mn-lt"/>
                <a:cs typeface="+mn-lt"/>
              </a:rPr>
              <a:t>PDRecord</a:t>
            </a:r>
            <a:r>
              <a:rPr lang="en-US" sz="1200">
                <a:ea typeface="+mn-lt"/>
                <a:cs typeface="+mn-lt"/>
              </a:rPr>
              <a:t> -  This is the Professional Development Record from </a:t>
            </a:r>
            <a:r>
              <a:rPr lang="en-US" sz="1200" err="1">
                <a:ea typeface="+mn-lt"/>
                <a:cs typeface="+mn-lt"/>
              </a:rPr>
              <a:t>IdahoSTARS</a:t>
            </a:r>
            <a:r>
              <a:rPr lang="en-US" sz="1200">
                <a:ea typeface="+mn-lt"/>
                <a:cs typeface="+mn-lt"/>
              </a:rPr>
              <a:t>. The record has five tabs. View or download any or all of the tabs on your record</a:t>
            </a:r>
            <a:endParaRPr lang="en-US" sz="1200"/>
          </a:p>
        </p:txBody>
      </p:sp>
      <p:pic>
        <p:nvPicPr>
          <p:cNvPr id="2" name="Picture 3" descr="Graphical user interface, text, application, chat or text message, Teams&#10;&#10;Description automatically generated">
            <a:extLst>
              <a:ext uri="{FF2B5EF4-FFF2-40B4-BE49-F238E27FC236}">
                <a16:creationId xmlns:a16="http://schemas.microsoft.com/office/drawing/2014/main" id="{BF2DB376-2DDF-BFFC-5111-3316FDDF5DDE}"/>
              </a:ext>
            </a:extLst>
          </p:cNvPr>
          <p:cNvPicPr>
            <a:picLocks noChangeAspect="1"/>
          </p:cNvPicPr>
          <p:nvPr/>
        </p:nvPicPr>
        <p:blipFill>
          <a:blip r:embed="rId2"/>
          <a:stretch>
            <a:fillRect/>
          </a:stretch>
        </p:blipFill>
        <p:spPr>
          <a:xfrm>
            <a:off x="5089332" y="1597008"/>
            <a:ext cx="1901389" cy="4114800"/>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34958E22-F29E-4315-4A56-B0E05161A1B7}"/>
              </a:ext>
            </a:extLst>
          </p:cNvPr>
          <p:cNvPicPr>
            <a:picLocks noChangeAspect="1"/>
          </p:cNvPicPr>
          <p:nvPr/>
        </p:nvPicPr>
        <p:blipFill>
          <a:blip r:embed="rId3"/>
          <a:stretch>
            <a:fillRect/>
          </a:stretch>
        </p:blipFill>
        <p:spPr>
          <a:xfrm>
            <a:off x="7318299" y="1603211"/>
            <a:ext cx="1901389" cy="411480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9935558B-D095-0722-2271-BE07E9B16082}"/>
              </a:ext>
            </a:extLst>
          </p:cNvPr>
          <p:cNvPicPr>
            <a:picLocks noChangeAspect="1"/>
          </p:cNvPicPr>
          <p:nvPr/>
        </p:nvPicPr>
        <p:blipFill>
          <a:blip r:embed="rId4"/>
          <a:stretch>
            <a:fillRect/>
          </a:stretch>
        </p:blipFill>
        <p:spPr>
          <a:xfrm>
            <a:off x="9658307" y="1600791"/>
            <a:ext cx="1901389" cy="4114800"/>
          </a:xfrm>
          <a:prstGeom prst="rect">
            <a:avLst/>
          </a:prstGeom>
        </p:spPr>
      </p:pic>
      <p:pic>
        <p:nvPicPr>
          <p:cNvPr id="7" name="Picture 2" descr="A black and orange text&#10;&#10;Description automatically generated">
            <a:extLst>
              <a:ext uri="{FF2B5EF4-FFF2-40B4-BE49-F238E27FC236}">
                <a16:creationId xmlns:a16="http://schemas.microsoft.com/office/drawing/2014/main" id="{ED55DF10-7219-D323-6F53-50860580F981}"/>
              </a:ext>
            </a:extLst>
          </p:cNvPr>
          <p:cNvPicPr>
            <a:picLocks noChangeAspect="1"/>
          </p:cNvPicPr>
          <p:nvPr/>
        </p:nvPicPr>
        <p:blipFill rotWithShape="1">
          <a:blip r:embed="rId5"/>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426938265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PRINTING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a:t>HP, Inc.</a:t>
                      </a:r>
                    </a:p>
                  </a:txBody>
                  <a:tcPr/>
                </a:tc>
                <a:tc>
                  <a:txBody>
                    <a:bodyPr/>
                    <a:lstStyle/>
                    <a:p>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latin typeface="Calibri"/>
                        </a:rPr>
                        <a:t>Android, Kotlin, iOS, Swift, Java, DevOps, API Automation</a:t>
                      </a:r>
                      <a:endParaRPr lang="en-US"/>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0C9EB3CE-634E-B906-FE47-5DE23E0C0722}"/>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02508647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PRINTING - CASE STUDY 10 (TOUCHFREE MFP) </a:t>
            </a:r>
          </a:p>
        </p:txBody>
      </p:sp>
      <p:sp>
        <p:nvSpPr>
          <p:cNvPr id="9" name="TextBox 4">
            <a:extLst>
              <a:ext uri="{FF2B5EF4-FFF2-40B4-BE49-F238E27FC236}">
                <a16:creationId xmlns:a16="http://schemas.microsoft.com/office/drawing/2014/main" id="{D266ECEF-D0F0-7441-B43D-4D2FF10E8DB4}"/>
              </a:ext>
            </a:extLst>
          </p:cNvPr>
          <p:cNvSpPr txBox="1"/>
          <p:nvPr/>
        </p:nvSpPr>
        <p:spPr>
          <a:xfrm>
            <a:off x="877323" y="1028755"/>
            <a:ext cx="10260766" cy="3626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TouchFree</a:t>
            </a:r>
            <a:r>
              <a:rPr lang="en-IN" sz="1850" b="1">
                <a:solidFill>
                  <a:srgbClr val="0070C0"/>
                </a:solidFill>
                <a:latin typeface="Century Gothic"/>
                <a:ea typeface="Lato"/>
                <a:cs typeface="Lato"/>
              </a:rPr>
              <a:t> MFP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Closed</a:t>
            </a: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(SPOC-Riddhi)</a:t>
            </a:r>
            <a:endParaRPr lang="en-IN" sz="1850">
              <a:ea typeface="+mn-lt"/>
              <a:cs typeface="+mn-lt"/>
            </a:endParaRPr>
          </a:p>
          <a:p>
            <a:pPr>
              <a:spcBef>
                <a:spcPts val="533"/>
              </a:spcBef>
              <a:defRPr sz="1300">
                <a:latin typeface="Open Sans"/>
                <a:ea typeface="Open Sans"/>
                <a:cs typeface="Open Sans"/>
                <a:sym typeface="Open Sans"/>
              </a:defRPr>
            </a:pPr>
            <a:r>
              <a:rPr lang="en-IN" sz="1400">
                <a:ea typeface="+mn-lt"/>
                <a:cs typeface="+mn-lt"/>
              </a:rPr>
              <a:t>During the pandemic, In Time Tec realized that most industries were focusing on </a:t>
            </a:r>
            <a:r>
              <a:rPr lang="en-IN" sz="1400" err="1">
                <a:ea typeface="+mn-lt"/>
                <a:cs typeface="+mn-lt"/>
              </a:rPr>
              <a:t>touchfree</a:t>
            </a:r>
            <a:r>
              <a:rPr lang="en-IN" sz="1400">
                <a:ea typeface="+mn-lt"/>
                <a:cs typeface="+mn-lt"/>
              </a:rPr>
              <a:t> experience. This was </a:t>
            </a:r>
            <a:r>
              <a:rPr lang="en-IN" sz="1400" err="1">
                <a:ea typeface="+mn-lt"/>
                <a:cs typeface="+mn-lt"/>
              </a:rPr>
              <a:t>was</a:t>
            </a:r>
            <a:r>
              <a:rPr lang="en-IN" sz="1400">
                <a:ea typeface="+mn-lt"/>
                <a:cs typeface="+mn-lt"/>
              </a:rPr>
              <a:t> a result of an idea to create touchless experience for printers and MFPs.</a:t>
            </a:r>
            <a:endParaRPr lang="en-IN">
              <a:ea typeface="+mn-lt"/>
              <a:cs typeface="+mn-lt"/>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React Native)</a:t>
            </a:r>
          </a:p>
          <a:p>
            <a:pPr>
              <a:spcBef>
                <a:spcPts val="533"/>
              </a:spcBef>
              <a:defRPr sz="1300">
                <a:latin typeface="Open Sans"/>
                <a:ea typeface="Open Sans"/>
                <a:cs typeface="Open Sans"/>
                <a:sym typeface="Open Sans"/>
              </a:defRPr>
            </a:pPr>
            <a:r>
              <a:rPr lang="en-IN" sz="1400">
                <a:ea typeface="+mn-lt"/>
                <a:cs typeface="+mn-lt"/>
              </a:rPr>
              <a:t>In Time Tec developed mobile app that supports following features - </a:t>
            </a:r>
          </a:p>
          <a:p>
            <a:pPr marL="285750" indent="-285750">
              <a:buFont typeface="Arial"/>
              <a:buChar char="•"/>
              <a:defRPr sz="1300">
                <a:latin typeface="Open Sans"/>
                <a:ea typeface="Open Sans"/>
                <a:cs typeface="Open Sans"/>
                <a:sym typeface="Open Sans"/>
              </a:defRPr>
            </a:pPr>
            <a:r>
              <a:rPr lang="en-IN" sz="1400">
                <a:ea typeface="+mn-lt"/>
                <a:cs typeface="+mn-lt"/>
              </a:rPr>
              <a:t>Remotely control compatible HP printers and multi-function devices through your phone on the same network.</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PRINT any supported document on your phone.</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SCAN documents and save them to your phone without touching the MFP control panel.</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SHARE your scanned documents anywhere your phone can share</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COPY documents without touching the MFP control panel.</a:t>
            </a:r>
            <a:endParaRPr lang="en-IN"/>
          </a:p>
        </p:txBody>
      </p:sp>
      <p:pic>
        <p:nvPicPr>
          <p:cNvPr id="3" name="Picture 2" descr="A black and orange text&#10;&#10;Description automatically generated">
            <a:extLst>
              <a:ext uri="{FF2B5EF4-FFF2-40B4-BE49-F238E27FC236}">
                <a16:creationId xmlns:a16="http://schemas.microsoft.com/office/drawing/2014/main" id="{253D2779-1C22-4529-3173-ED805CE3383E}"/>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7834851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PRINTING - CASE STUDY 10 (TOUCHFREE MFP )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09896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TouchFree</a:t>
            </a:r>
            <a:r>
              <a:rPr lang="en-IN" sz="1850" b="1">
                <a:solidFill>
                  <a:srgbClr val="0070C0"/>
                </a:solidFill>
                <a:latin typeface="Century Gothic"/>
                <a:ea typeface="Lato"/>
                <a:cs typeface="Lato"/>
              </a:rPr>
              <a:t> MFP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Closed</a:t>
            </a: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US" sz="1400">
                <a:ea typeface="+mn-lt"/>
                <a:cs typeface="+mn-lt"/>
              </a:rPr>
              <a:t>With </a:t>
            </a:r>
            <a:r>
              <a:rPr lang="en-US" sz="1400" err="1">
                <a:ea typeface="+mn-lt"/>
                <a:cs typeface="+mn-lt"/>
              </a:rPr>
              <a:t>Touchfree</a:t>
            </a:r>
            <a:r>
              <a:rPr lang="en-US" sz="1400">
                <a:ea typeface="+mn-lt"/>
                <a:cs typeface="+mn-lt"/>
              </a:rPr>
              <a:t> MFP App, users no longer need to worry about touching a printer or scanner control panel again. With this app, they can remotely control compatible HP printers and multi-function devices through their phones.</a:t>
            </a:r>
            <a:endParaRPr lang="en-US">
              <a:ea typeface="+mn-lt"/>
              <a:cs typeface="+mn-lt"/>
            </a:endParaRPr>
          </a:p>
          <a:p>
            <a:pPr marL="285750" indent="-285750">
              <a:buFont typeface="Arial"/>
              <a:buChar char="•"/>
              <a:defRPr sz="1300">
                <a:latin typeface="Open Sans"/>
                <a:ea typeface="Open Sans"/>
                <a:cs typeface="Open Sans"/>
                <a:sym typeface="Open Sans"/>
              </a:defRPr>
            </a:pPr>
            <a:endParaRPr lang="en-IN" sz="140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External</a:t>
            </a:r>
          </a:p>
          <a:p>
            <a:pPr>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Global</a:t>
            </a:r>
            <a:endParaRPr lang="en-US"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4 Dev 1 QA</a:t>
            </a:r>
            <a:endParaRPr lang="en-IN" sz="1400">
              <a:solidFill>
                <a:srgbClr val="474C53"/>
              </a:solidFill>
              <a:latin typeface="Open Sans"/>
              <a:ea typeface="Lato" panose="020F0502020204030203" pitchFamily="34" charset="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0AA85A68-92C8-2C1A-8059-C52145F96D7C}"/>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76761292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r>
              <a:rPr lang="en-US" sz="2800">
                <a:latin typeface="Lato Black"/>
                <a:ea typeface="Lato Black"/>
                <a:cs typeface="Lato Black"/>
              </a:rPr>
              <a:t>PRINTING- CASE STUDY 10 (TOUCHFREE MFP)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6145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IN" sz="1400">
                <a:ea typeface="+mn-lt"/>
                <a:cs typeface="+mn-lt"/>
              </a:rPr>
              <a:t>Remote Print, Scan, Copy</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Share scanned documents</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Touchless access</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Multi Printer Support</a:t>
            </a:r>
            <a:endParaRPr lang="en-IN"/>
          </a:p>
          <a:p>
            <a:pPr>
              <a:spcBef>
                <a:spcPts val="533"/>
              </a:spcBef>
              <a:defRPr sz="1300">
                <a:latin typeface="Open Sans"/>
                <a:ea typeface="Open Sans"/>
                <a:cs typeface="Open Sans"/>
                <a:sym typeface="Open Sans"/>
              </a:defRPr>
            </a:pPr>
            <a:endParaRPr lang="en-IN" sz="140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Android</a:t>
            </a:r>
            <a:br>
              <a:rPr lang="en-IN" sz="1400">
                <a:latin typeface="Open Sans"/>
                <a:ea typeface="+mn-lt"/>
                <a:cs typeface="+mn-lt"/>
              </a:rPr>
            </a:br>
            <a:r>
              <a:rPr lang="en-IN" sz="1400">
                <a:latin typeface="Open Sans"/>
                <a:ea typeface="+mn-lt"/>
                <a:cs typeface="+mn-lt"/>
              </a:rPr>
              <a:t> </a:t>
            </a:r>
            <a:r>
              <a:rPr lang="en-IN" sz="1400" b="1">
                <a:latin typeface="Open Sans"/>
                <a:ea typeface="+mn-lt"/>
                <a:cs typeface="+mn-lt"/>
              </a:rPr>
              <a:t>Technology</a:t>
            </a:r>
            <a:r>
              <a:rPr lang="en-IN" sz="1400">
                <a:latin typeface="Open Sans"/>
                <a:ea typeface="+mn-lt"/>
                <a:cs typeface="+mn-lt"/>
              </a:rPr>
              <a:t>: Cross Platform</a:t>
            </a: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endParaRPr lang="en-IN" sz="1400" b="1">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2" name="Picture 4" descr="Graphical user interface, application&#10;&#10;Description automatically generated">
            <a:extLst>
              <a:ext uri="{FF2B5EF4-FFF2-40B4-BE49-F238E27FC236}">
                <a16:creationId xmlns:a16="http://schemas.microsoft.com/office/drawing/2014/main" id="{D3E63382-10F5-E3D1-D904-8A4317C610D0}"/>
              </a:ext>
            </a:extLst>
          </p:cNvPr>
          <p:cNvPicPr>
            <a:picLocks noChangeAspect="1"/>
          </p:cNvPicPr>
          <p:nvPr/>
        </p:nvPicPr>
        <p:blipFill>
          <a:blip r:embed="rId2"/>
          <a:stretch>
            <a:fillRect/>
          </a:stretch>
        </p:blipFill>
        <p:spPr>
          <a:xfrm>
            <a:off x="4028661" y="1123762"/>
            <a:ext cx="7999895" cy="4621518"/>
          </a:xfrm>
          <a:prstGeom prst="rect">
            <a:avLst/>
          </a:prstGeom>
        </p:spPr>
      </p:pic>
      <p:pic>
        <p:nvPicPr>
          <p:cNvPr id="5" name="Picture 2" descr="A black and orange text&#10;&#10;Description automatically generated">
            <a:extLst>
              <a:ext uri="{FF2B5EF4-FFF2-40B4-BE49-F238E27FC236}">
                <a16:creationId xmlns:a16="http://schemas.microsoft.com/office/drawing/2014/main" id="{D7385C8B-958C-232D-9ED7-85ECDB5157F7}"/>
              </a:ext>
            </a:extLst>
          </p:cNvPr>
          <p:cNvPicPr>
            <a:picLocks noChangeAspect="1"/>
          </p:cNvPicPr>
          <p:nvPr/>
        </p:nvPicPr>
        <p:blipFill rotWithShape="1">
          <a:blip r:embed="rId3"/>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45571990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PRINTING - CASE STUDY 11 (HP) </a:t>
            </a:r>
          </a:p>
        </p:txBody>
      </p:sp>
      <p:sp>
        <p:nvSpPr>
          <p:cNvPr id="9" name="TextBox 4">
            <a:extLst>
              <a:ext uri="{FF2B5EF4-FFF2-40B4-BE49-F238E27FC236}">
                <a16:creationId xmlns:a16="http://schemas.microsoft.com/office/drawing/2014/main" id="{D266ECEF-D0F0-7441-B43D-4D2FF10E8DB4}"/>
              </a:ext>
            </a:extLst>
          </p:cNvPr>
          <p:cNvSpPr txBox="1"/>
          <p:nvPr/>
        </p:nvSpPr>
        <p:spPr>
          <a:xfrm>
            <a:off x="460379" y="1143774"/>
            <a:ext cx="10260766" cy="44525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Roam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25+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Closed</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endParaRPr lang="en-IN" sz="1850" b="1">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latin typeface="Open Sans"/>
                <a:ea typeface="+mn-lt"/>
                <a:cs typeface="+mn-lt"/>
              </a:rPr>
              <a:t>HP Roam was a mobile app which was designed and developed for Roam Printing (print from anywhere). Later it was enhanced and supported by In Time Tec. It was an ambitious project for HP.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Native)</a:t>
            </a:r>
          </a:p>
          <a:p>
            <a:pPr>
              <a:spcBef>
                <a:spcPts val="533"/>
              </a:spcBef>
              <a:defRPr sz="1300">
                <a:latin typeface="Open Sans"/>
                <a:ea typeface="Open Sans"/>
                <a:cs typeface="Open Sans"/>
                <a:sym typeface="Open Sans"/>
              </a:defRPr>
            </a:pPr>
            <a:r>
              <a:rPr lang="en-IN" sz="1400">
                <a:latin typeface="Open Sans"/>
                <a:ea typeface="+mn-lt"/>
                <a:cs typeface="+mn-lt"/>
              </a:rPr>
              <a:t>In Time Tec developed certain features in collaboration with HP. We majorly did the qualification work for entire project. This includes setting of the framework, creation of working pipeline to promote code to production </a:t>
            </a:r>
          </a:p>
          <a:p>
            <a:pPr marL="342900" indent="-342900">
              <a:spcBef>
                <a:spcPts val="533"/>
              </a:spcBef>
              <a:buFont typeface="Arial"/>
              <a:buChar char="•"/>
              <a:defRPr sz="1300">
                <a:latin typeface="Open Sans"/>
                <a:ea typeface="Open Sans"/>
                <a:cs typeface="Open Sans"/>
                <a:sym typeface="Open Sans"/>
              </a:defRPr>
            </a:pPr>
            <a:r>
              <a:rPr lang="en-IN" sz="1400">
                <a:latin typeface="Open Sans"/>
                <a:ea typeface="+mn-lt"/>
                <a:cs typeface="+mn-lt"/>
              </a:rPr>
              <a:t>API Testing </a:t>
            </a:r>
          </a:p>
          <a:p>
            <a:pPr marL="342900" indent="-342900">
              <a:spcBef>
                <a:spcPts val="533"/>
              </a:spcBef>
              <a:buFont typeface="Arial"/>
              <a:buChar char="•"/>
              <a:defRPr sz="1300">
                <a:latin typeface="Open Sans"/>
                <a:ea typeface="Open Sans"/>
                <a:cs typeface="Open Sans"/>
                <a:sym typeface="Open Sans"/>
              </a:defRPr>
            </a:pPr>
            <a:r>
              <a:rPr lang="en-IN" sz="1400">
                <a:latin typeface="Open Sans"/>
                <a:ea typeface="+mn-lt"/>
                <a:cs typeface="+mn-lt"/>
              </a:rPr>
              <a:t>UI Testing </a:t>
            </a:r>
          </a:p>
          <a:p>
            <a:pPr marL="342900" indent="-342900">
              <a:spcBef>
                <a:spcPts val="533"/>
              </a:spcBef>
              <a:buFont typeface="Arial"/>
              <a:buChar char="•"/>
              <a:defRPr sz="1300">
                <a:latin typeface="Open Sans"/>
                <a:ea typeface="Open Sans"/>
                <a:cs typeface="Open Sans"/>
                <a:sym typeface="Open Sans"/>
              </a:defRPr>
            </a:pPr>
            <a:r>
              <a:rPr lang="en-IN" sz="1400">
                <a:latin typeface="Open Sans"/>
                <a:ea typeface="+mn-lt"/>
                <a:cs typeface="+mn-lt"/>
              </a:rPr>
              <a:t>DevOps </a:t>
            </a:r>
          </a:p>
          <a:p>
            <a:pPr>
              <a:defRPr sz="1300">
                <a:latin typeface="Open Sans"/>
                <a:ea typeface="Open Sans"/>
                <a:cs typeface="Open Sans"/>
                <a:sym typeface="Open Sans"/>
              </a:defRPr>
            </a:pPr>
            <a:r>
              <a:rPr lang="en-IN" sz="1400">
                <a:latin typeface="Open Sans"/>
                <a:ea typeface="+mn-lt"/>
                <a:cs typeface="+mn-lt"/>
              </a:rPr>
              <a:t>Work we have done - mostly fixed bugs, Fees feature, Taxability feature, </a:t>
            </a:r>
            <a:r>
              <a:rPr lang="en-IN" sz="1400" err="1">
                <a:latin typeface="Open Sans"/>
                <a:ea typeface="+mn-lt"/>
                <a:cs typeface="+mn-lt"/>
              </a:rPr>
              <a:t>Diselematic</a:t>
            </a:r>
            <a:r>
              <a:rPr lang="en-IN" sz="1400">
                <a:latin typeface="Open Sans"/>
                <a:ea typeface="+mn-lt"/>
                <a:cs typeface="+mn-lt"/>
              </a:rPr>
              <a:t> feature, </a:t>
            </a:r>
            <a:r>
              <a:rPr lang="en-IN" sz="1400" err="1">
                <a:latin typeface="Open Sans"/>
                <a:ea typeface="+mn-lt"/>
                <a:cs typeface="+mn-lt"/>
              </a:rPr>
              <a:t>Payrix</a:t>
            </a:r>
            <a:r>
              <a:rPr lang="en-IN" sz="1400">
                <a:latin typeface="Open Sans"/>
                <a:ea typeface="+mn-lt"/>
                <a:cs typeface="+mn-lt"/>
              </a:rPr>
              <a:t> feature.</a:t>
            </a:r>
          </a:p>
          <a:p>
            <a:pPr>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34EFEEF7-180C-E3B9-3B75-3ECBABD22319}"/>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66279418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PRINTING - CASE STUDY 11 (HP)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6512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HP Roam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25+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2+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US"/>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US" sz="1400">
                <a:latin typeface="Open Sans"/>
                <a:ea typeface="+mn-lt"/>
                <a:cs typeface="+mn-lt"/>
              </a:rPr>
              <a:t>HP Roam App helped to accomplish following - </a:t>
            </a:r>
          </a:p>
          <a:p>
            <a:pPr marL="285750" indent="-285750">
              <a:buFont typeface="Arial"/>
              <a:buChar char="•"/>
              <a:defRPr sz="1300">
                <a:latin typeface="Open Sans"/>
                <a:ea typeface="Open Sans"/>
                <a:cs typeface="Open Sans"/>
                <a:sym typeface="Open Sans"/>
              </a:defRPr>
            </a:pPr>
            <a:r>
              <a:rPr lang="en-IN" sz="1400">
                <a:ea typeface="+mn-lt"/>
                <a:cs typeface="+mn-lt"/>
              </a:rPr>
              <a:t>Print effortlessly from any device, virtually anywhere, to any HP printer—securely through the cloud</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Mobile professionals can now print at virtually any time, from virtually any location and device. Print jobs are submitted to the cloud as users create or consume content. </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Prints can then be securely retrieved from any enabled device in the office, at a home office, or at a growing number of public print locations.1 There's no need to worry about device-to-printer compatibility or connectivity</a:t>
            </a:r>
            <a:endParaRPr lang="en-IN"/>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External</a:t>
            </a:r>
          </a:p>
          <a:p>
            <a:pPr>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Global</a:t>
            </a:r>
          </a:p>
          <a:p>
            <a:pPr>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 5 Software Engineer (Development) ;  20 Software Engineer (QA)</a:t>
            </a:r>
            <a:endParaRPr lang="en-US" sz="1400">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3C76EB04-31E7-DE90-1155-0B14609A7D5B}"/>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19651799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r>
              <a:rPr lang="en-US" sz="2800">
                <a:latin typeface="Lato Black"/>
                <a:ea typeface="Lato Black"/>
                <a:cs typeface="Lato Black"/>
              </a:rPr>
              <a:t>PRINTING- CASE STUDY 11 (HP – #/#)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827050" cy="6145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IN" sz="1400">
                <a:ea typeface="+mn-lt"/>
                <a:cs typeface="+mn-lt"/>
              </a:rPr>
              <a:t> BLE Nearby Search</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 Map Integration</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 Location Tracking</a:t>
            </a:r>
            <a:endParaRPr lang="en-IN"/>
          </a:p>
          <a:p>
            <a:pPr marL="285750" indent="-285750">
              <a:buFont typeface="Arial"/>
              <a:buChar char="•"/>
              <a:defRPr sz="1300">
                <a:latin typeface="Open Sans"/>
                <a:ea typeface="Open Sans"/>
                <a:cs typeface="Open Sans"/>
                <a:sym typeface="Open Sans"/>
              </a:defRPr>
            </a:pPr>
            <a:r>
              <a:rPr lang="en-IN" sz="1400">
                <a:ea typeface="+mn-lt"/>
                <a:cs typeface="+mn-lt"/>
              </a:rPr>
              <a:t> Server-Client REST Connectivity</a:t>
            </a:r>
            <a:endParaRPr lang="en-IN"/>
          </a:p>
          <a:p>
            <a:pPr>
              <a:spcBef>
                <a:spcPts val="533"/>
              </a:spcBef>
              <a:defRPr sz="1300">
                <a:latin typeface="Open Sans"/>
                <a:ea typeface="Open Sans"/>
                <a:cs typeface="Open Sans"/>
                <a:sym typeface="Open Sans"/>
              </a:defRPr>
            </a:pPr>
            <a:endParaRPr lang="en-IN" sz="1400">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 Android</a:t>
            </a:r>
            <a:br>
              <a:rPr lang="en-IN" sz="1400">
                <a:latin typeface="Open Sans"/>
                <a:ea typeface="+mn-lt"/>
                <a:cs typeface="+mn-lt"/>
              </a:rPr>
            </a:br>
            <a:r>
              <a:rPr lang="en-IN" sz="1400">
                <a:latin typeface="Open Sans"/>
                <a:ea typeface="+mn-lt"/>
                <a:cs typeface="+mn-lt"/>
              </a:rPr>
              <a:t> </a:t>
            </a:r>
            <a:r>
              <a:rPr lang="en-IN" sz="1400" b="1">
                <a:latin typeface="Open Sans"/>
                <a:ea typeface="+mn-lt"/>
                <a:cs typeface="+mn-lt"/>
              </a:rPr>
              <a:t>Technology</a:t>
            </a:r>
            <a:r>
              <a:rPr lang="en-IN" sz="1400">
                <a:latin typeface="Open Sans"/>
                <a:ea typeface="+mn-lt"/>
                <a:cs typeface="+mn-lt"/>
              </a:rPr>
              <a:t>: Native</a:t>
            </a: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endParaRPr lang="en-IN" sz="1400" b="1">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4" name="Picture 4" descr="Graphical user interface, text, application&#10;&#10;Description automatically generated">
            <a:extLst>
              <a:ext uri="{FF2B5EF4-FFF2-40B4-BE49-F238E27FC236}">
                <a16:creationId xmlns:a16="http://schemas.microsoft.com/office/drawing/2014/main" id="{FC1CD2ED-137F-13F1-5FD6-034EA0154F3B}"/>
              </a:ext>
            </a:extLst>
          </p:cNvPr>
          <p:cNvPicPr>
            <a:picLocks noChangeAspect="1"/>
          </p:cNvPicPr>
          <p:nvPr/>
        </p:nvPicPr>
        <p:blipFill>
          <a:blip r:embed="rId2"/>
          <a:stretch>
            <a:fillRect/>
          </a:stretch>
        </p:blipFill>
        <p:spPr>
          <a:xfrm>
            <a:off x="4249530" y="1226805"/>
            <a:ext cx="7635460" cy="4702564"/>
          </a:xfrm>
          <a:prstGeom prst="rect">
            <a:avLst/>
          </a:prstGeom>
        </p:spPr>
      </p:pic>
      <p:pic>
        <p:nvPicPr>
          <p:cNvPr id="5" name="Picture 2" descr="A black and orange text&#10;&#10;Description automatically generated">
            <a:extLst>
              <a:ext uri="{FF2B5EF4-FFF2-40B4-BE49-F238E27FC236}">
                <a16:creationId xmlns:a16="http://schemas.microsoft.com/office/drawing/2014/main" id="{0A2D506A-1B16-45F2-4E98-A0180A0E6F53}"/>
              </a:ext>
            </a:extLst>
          </p:cNvPr>
          <p:cNvPicPr>
            <a:picLocks noChangeAspect="1"/>
          </p:cNvPicPr>
          <p:nvPr/>
        </p:nvPicPr>
        <p:blipFill rotWithShape="1">
          <a:blip r:embed="rId3"/>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33618261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2800">
                <a:latin typeface="Lato Black"/>
                <a:ea typeface="Lato Black"/>
                <a:cs typeface="Lato Black"/>
              </a:rPr>
              <a:t>SALES - SUMMARY</a:t>
            </a:r>
            <a:endParaRPr lang="en-US" sz="2800"/>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75184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a:t>Life's Abundance</a:t>
                      </a:r>
                    </a:p>
                  </a:txBody>
                  <a:tcPr/>
                </a:tc>
                <a:tc>
                  <a:txBody>
                    <a:bodyPr/>
                    <a:lstStyle/>
                    <a:p>
                      <a:r>
                        <a:rPr lang="en-US"/>
                        <a:t>1</a:t>
                      </a:r>
                    </a:p>
                  </a:txBody>
                  <a:tcPr/>
                </a:tc>
                <a:extLst>
                  <a:ext uri="{0D108BD9-81ED-4DB2-BD59-A6C34878D82A}">
                    <a16:rowId xmlns:a16="http://schemas.microsoft.com/office/drawing/2014/main" val="1715863207"/>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latin typeface="Calibri"/>
                        </a:rPr>
                        <a:t>React Native</a:t>
                      </a:r>
                    </a:p>
                  </a:txBody>
                  <a:tcPr/>
                </a:tc>
                <a:extLst>
                  <a:ext uri="{0D108BD9-81ED-4DB2-BD59-A6C34878D82A}">
                    <a16:rowId xmlns:a16="http://schemas.microsoft.com/office/drawing/2014/main" val="3748514127"/>
                  </a:ext>
                </a:extLst>
              </a:tr>
            </a:tbl>
          </a:graphicData>
        </a:graphic>
      </p:graphicFrame>
      <p:pic>
        <p:nvPicPr>
          <p:cNvPr id="5" name="Picture 2" descr="A black and orange text&#10;&#10;Description automatically generated">
            <a:extLst>
              <a:ext uri="{FF2B5EF4-FFF2-40B4-BE49-F238E27FC236}">
                <a16:creationId xmlns:a16="http://schemas.microsoft.com/office/drawing/2014/main" id="{ECF5F459-B60F-F64C-2EAF-89A55D180884}"/>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138320820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SALES - CASE STUDY 12 (LIFE's ABUNDANCE)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71045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Life's Abundance App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8 months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(SPOC-Vijaya)</a:t>
            </a:r>
            <a:endParaRPr lang="en-IN" sz="1850">
              <a:ea typeface="+mn-lt"/>
              <a:cs typeface="+mn-lt"/>
            </a:endParaRPr>
          </a:p>
          <a:p>
            <a:pPr>
              <a:spcBef>
                <a:spcPts val="533"/>
              </a:spcBef>
              <a:defRPr sz="1300">
                <a:latin typeface="Open Sans"/>
                <a:ea typeface="Open Sans"/>
                <a:cs typeface="Open Sans"/>
                <a:sym typeface="Open Sans"/>
              </a:defRPr>
            </a:pPr>
            <a:r>
              <a:rPr lang="en-IN" sz="1400">
                <a:latin typeface="Open Sans"/>
                <a:ea typeface="+mn-lt"/>
                <a:cs typeface="+mn-lt"/>
              </a:rPr>
              <a:t>Life's Abundance products are made for people and pets (dogs and cats). They already have an existing website. They wanted a mobile app for their sales team so that sales team is updates about volume of sales and commission on sales.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Development – React Native)</a:t>
            </a:r>
          </a:p>
          <a:p>
            <a:pPr>
              <a:spcBef>
                <a:spcPts val="533"/>
              </a:spcBef>
              <a:defRPr sz="1300">
                <a:latin typeface="Open Sans"/>
                <a:ea typeface="Open Sans"/>
                <a:cs typeface="Open Sans"/>
                <a:sym typeface="Open Sans"/>
              </a:defRPr>
            </a:pPr>
            <a:r>
              <a:rPr lang="en-IN" sz="1400">
                <a:latin typeface="Open Sans"/>
                <a:ea typeface="+mn-lt"/>
                <a:cs typeface="+mn-lt"/>
              </a:rPr>
              <a:t>In Time Tec developed first phase of the application that has following features - </a:t>
            </a:r>
          </a:p>
          <a:p>
            <a:pPr marL="342900" indent="-342900">
              <a:spcBef>
                <a:spcPts val="533"/>
              </a:spcBef>
              <a:buAutoNum type="arabicPeriod"/>
              <a:defRPr sz="1300">
                <a:latin typeface="Open Sans"/>
                <a:ea typeface="Open Sans"/>
                <a:cs typeface="Open Sans"/>
                <a:sym typeface="Open Sans"/>
              </a:defRPr>
            </a:pPr>
            <a:r>
              <a:rPr lang="en-IN" sz="1400">
                <a:ea typeface="+mn-lt"/>
                <a:cs typeface="+mn-lt"/>
              </a:rPr>
              <a:t>Salesperson can login and rest username/password </a:t>
            </a:r>
          </a:p>
          <a:p>
            <a:pPr marL="342900" indent="-342900">
              <a:spcBef>
                <a:spcPts val="533"/>
              </a:spcBef>
              <a:buAutoNum type="arabicPeriod"/>
              <a:defRPr sz="1300">
                <a:latin typeface="Open Sans"/>
                <a:ea typeface="Open Sans"/>
                <a:cs typeface="Open Sans"/>
                <a:sym typeface="Open Sans"/>
              </a:defRPr>
            </a:pPr>
            <a:r>
              <a:rPr lang="en-IN" sz="1400">
                <a:latin typeface="Open Sans"/>
                <a:ea typeface="+mn-lt"/>
                <a:cs typeface="+mn-lt"/>
              </a:rPr>
              <a:t>Salesperson can view sales commission and volume of sales </a:t>
            </a:r>
          </a:p>
          <a:p>
            <a:pPr marL="342900" indent="-342900">
              <a:spcBef>
                <a:spcPts val="533"/>
              </a:spcBef>
              <a:buAutoNum type="arabicPeriod"/>
              <a:defRPr sz="1300">
                <a:latin typeface="Open Sans"/>
                <a:ea typeface="Open Sans"/>
                <a:cs typeface="Open Sans"/>
                <a:sym typeface="Open Sans"/>
              </a:defRPr>
            </a:pPr>
            <a:r>
              <a:rPr lang="en-IN" sz="1400">
                <a:latin typeface="Open Sans"/>
                <a:ea typeface="Calibri"/>
                <a:cs typeface="Calibri"/>
              </a:rPr>
              <a:t>Salesperson can set notifications based on time (weekdays, weekends, month-end, or never)</a:t>
            </a:r>
          </a:p>
          <a:p>
            <a:pPr marL="342900" indent="-342900">
              <a:spcBef>
                <a:spcPts val="533"/>
              </a:spcBef>
              <a:buAutoNum type="arabicPeriod"/>
              <a:defRPr sz="1300">
                <a:latin typeface="Open Sans"/>
                <a:ea typeface="Open Sans"/>
                <a:cs typeface="Open Sans"/>
                <a:sym typeface="Open Sans"/>
              </a:defRPr>
            </a:pPr>
            <a:endParaRPr lang="en-IN" sz="1400">
              <a:solidFill>
                <a:srgbClr val="474C53"/>
              </a:solidFill>
              <a:latin typeface="Open Sans"/>
              <a:ea typeface="Calibri"/>
              <a:cs typeface="Calibri"/>
            </a:endParaRPr>
          </a:p>
          <a:p>
            <a:pPr>
              <a:spcBef>
                <a:spcPts val="533"/>
              </a:spcBef>
              <a:defRPr sz="1300">
                <a:latin typeface="Open Sans"/>
                <a:ea typeface="Open Sans"/>
                <a:cs typeface="Open Sans"/>
                <a:sym typeface="Open Sans"/>
              </a:defRPr>
            </a:pPr>
            <a:r>
              <a:rPr lang="en-IN" sz="1400">
                <a:solidFill>
                  <a:srgbClr val="474C53"/>
                </a:solidFill>
                <a:latin typeface="Open Sans"/>
                <a:ea typeface="Calibri"/>
                <a:cs typeface="Calibri"/>
              </a:rPr>
              <a:t>Above features are completed and first version is released.  </a:t>
            </a:r>
          </a:p>
          <a:p>
            <a:pPr>
              <a:spcBef>
                <a:spcPts val="533"/>
              </a:spcBef>
              <a:defRPr sz="1300">
                <a:latin typeface="Open Sans"/>
                <a:ea typeface="Open Sans"/>
                <a:cs typeface="Open Sans"/>
                <a:sym typeface="Open Sans"/>
              </a:defRPr>
            </a:pPr>
            <a:endParaRPr lang="en-IN" sz="1400">
              <a:solidFill>
                <a:srgbClr val="474C53"/>
              </a:solidFill>
              <a:latin typeface="Open Sans"/>
              <a:ea typeface="Calibri"/>
              <a:cs typeface="Calibri"/>
            </a:endParaRPr>
          </a:p>
          <a:p>
            <a:pPr>
              <a:spcBef>
                <a:spcPts val="533"/>
              </a:spcBef>
              <a:defRPr sz="1300">
                <a:latin typeface="Open Sans"/>
                <a:ea typeface="Open Sans"/>
                <a:cs typeface="Open Sans"/>
                <a:sym typeface="Open Sans"/>
              </a:defRPr>
            </a:pPr>
            <a:r>
              <a:rPr lang="en-IN" sz="1400">
                <a:solidFill>
                  <a:srgbClr val="474C53"/>
                </a:solidFill>
                <a:latin typeface="Open Sans"/>
                <a:ea typeface="Calibri"/>
                <a:cs typeface="Calibri"/>
              </a:rPr>
              <a:t>Development is ongoing, and next update will include history and features are being discussed with client.</a:t>
            </a:r>
          </a:p>
          <a:p>
            <a:pPr>
              <a:defRPr sz="1300">
                <a:latin typeface="Open Sans"/>
                <a:ea typeface="Open Sans"/>
                <a:cs typeface="Open Sans"/>
                <a:sym typeface="Open Sans"/>
              </a:defRPr>
            </a:pPr>
            <a:endParaRPr lang="en-IN" sz="1850">
              <a:solidFill>
                <a:srgbClr val="474C53"/>
              </a:solidFill>
              <a:latin typeface="Open Sans"/>
              <a:ea typeface="Calibri"/>
              <a:cs typeface="Calibri"/>
            </a:endParaRPr>
          </a:p>
          <a:p>
            <a:pPr>
              <a:defRPr sz="1300">
                <a:latin typeface="Open Sans"/>
                <a:ea typeface="Open Sans"/>
                <a:cs typeface="Open Sans"/>
                <a:sym typeface="Open Sans"/>
              </a:defRPr>
            </a:pPr>
            <a:endParaRPr lang="en-IN" sz="1850">
              <a:solidFill>
                <a:srgbClr val="474C53"/>
              </a:solidFill>
              <a:latin typeface="Century Gothic" panose="020B0502020202020204" pitchFamily="34" charset="0"/>
              <a:ea typeface="Calibri"/>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2F4BA76C-52C5-06F8-B84C-B61952F3F5D9}"/>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938376811"/>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SALES - CASE STUDY 12 (LIFE's ABUNDANCE)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5811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Life's Abundance App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8 months </a:t>
            </a:r>
            <a:r>
              <a:rPr lang="en-IN" sz="1850">
                <a:solidFill>
                  <a:srgbClr val="0070C0"/>
                </a:solidFill>
                <a:latin typeface="Century Gothic"/>
                <a:ea typeface="Lato"/>
                <a:cs typeface="Lato"/>
              </a:rPr>
              <a:t>| </a:t>
            </a:r>
            <a:r>
              <a:rPr lang="en-IN" sz="1850" b="1">
                <a:solidFill>
                  <a:srgbClr val="0070C0"/>
                </a:solidFill>
                <a:latin typeface="Century Gothic"/>
                <a:ea typeface="Lato"/>
                <a:cs typeface="Lato"/>
              </a:rPr>
              <a:t>Active</a:t>
            </a:r>
            <a:endParaRPr lang="en-US"/>
          </a:p>
          <a:p>
            <a:pPr>
              <a:spcBef>
                <a:spcPts val="533"/>
              </a:spcBef>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US" sz="1400">
                <a:ea typeface="Calibri"/>
                <a:cs typeface="Calibri"/>
              </a:rPr>
              <a:t>Enable sales team with visibility of sales volume and commission history. App development is ongoing and feedback from actual users (salesperson) is awaited. </a:t>
            </a: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Internal </a:t>
            </a:r>
          </a:p>
          <a:p>
            <a:pPr>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US</a:t>
            </a:r>
          </a:p>
          <a:p>
            <a:pPr>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 3 Software Engineer (Development) ;  1 Software Engineer (QA) ; 1 Technology Consultant</a:t>
            </a:r>
            <a:endParaRPr lang="en-US" sz="1400">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906CB58C-F667-7644-AEEA-D61FFF26414E}"/>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40339202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BFSI - CASE STUDY 5 (</a:t>
            </a:r>
            <a:r>
              <a:rPr lang="en-US" sz="2800" err="1">
                <a:latin typeface="Lato Black"/>
                <a:ea typeface="Lato Black"/>
                <a:cs typeface="Lato Black"/>
              </a:rPr>
              <a:t>Kount</a:t>
            </a:r>
            <a:r>
              <a:rPr lang="en-US" sz="2800">
                <a:latin typeface="Lato Black"/>
                <a:ea typeface="Lato Black"/>
                <a:cs typeface="Lato Black"/>
              </a:rPr>
              <a:t>) </a:t>
            </a:r>
            <a:endParaRPr lang="en-US" sz="28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5320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KOUNT</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32</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4+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400" err="1">
                <a:ea typeface="+mn-lt"/>
                <a:cs typeface="+mn-lt"/>
              </a:rPr>
              <a:t>Kount</a:t>
            </a:r>
            <a:r>
              <a:rPr lang="en-IN" sz="1400">
                <a:ea typeface="+mn-lt"/>
                <a:cs typeface="+mn-lt"/>
              </a:rPr>
              <a:t> specializes in providing fraud detection software and tools along with preventing account takeover fraud. </a:t>
            </a:r>
            <a:endParaRPr lang="en-IN" sz="1400">
              <a:ea typeface="Open Sans"/>
              <a:cs typeface="Open Sans"/>
            </a:endParaRPr>
          </a:p>
          <a:p>
            <a:pPr>
              <a:defRPr sz="1300">
                <a:latin typeface="Open Sans"/>
                <a:ea typeface="Open Sans"/>
                <a:cs typeface="Open Sans"/>
                <a:sym typeface="Open Sans"/>
              </a:defRPr>
            </a:pPr>
            <a:r>
              <a:rPr lang="en-IN" sz="1400">
                <a:ea typeface="+mn-lt"/>
                <a:cs typeface="+mn-lt"/>
              </a:rPr>
              <a:t>They reached out to us for integrating the existing fraud detection software with their clients and to add </a:t>
            </a:r>
            <a:endParaRPr lang="en-IN" sz="1400"/>
          </a:p>
          <a:p>
            <a:pPr>
              <a:defRPr sz="1300">
                <a:latin typeface="Open Sans"/>
                <a:ea typeface="Open Sans"/>
                <a:cs typeface="Open Sans"/>
                <a:sym typeface="Open Sans"/>
              </a:defRPr>
            </a:pPr>
            <a:r>
              <a:rPr lang="en-IN" sz="1400">
                <a:ea typeface="+mn-lt"/>
                <a:cs typeface="+mn-lt"/>
              </a:rPr>
              <a:t>Geocoding functionality to classic </a:t>
            </a:r>
            <a:r>
              <a:rPr lang="en-IN" sz="1400" err="1">
                <a:ea typeface="+mn-lt"/>
                <a:cs typeface="+mn-lt"/>
              </a:rPr>
              <a:t>Kount</a:t>
            </a:r>
            <a:r>
              <a:rPr lang="en-IN" sz="1400">
                <a:ea typeface="+mn-lt"/>
                <a:cs typeface="+mn-lt"/>
              </a:rPr>
              <a:t> Mobile SDKs.</a:t>
            </a:r>
            <a:endParaRPr lang="en-IN" sz="1400"/>
          </a:p>
          <a:p>
            <a:pPr>
              <a:spcBef>
                <a:spcPts val="533"/>
              </a:spcBef>
              <a:defRPr sz="1300">
                <a:latin typeface="Open Sans"/>
                <a:ea typeface="Open Sans"/>
                <a:cs typeface="Open Sans"/>
                <a:sym typeface="Open Sans"/>
              </a:defRPr>
            </a:pPr>
            <a:endParaRPr lang="en-IN" sz="1200" i="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(Mobile SDK Development in </a:t>
            </a:r>
            <a:r>
              <a:rPr lang="en-IN" sz="1850" err="1">
                <a:solidFill>
                  <a:srgbClr val="0070C0"/>
                </a:solidFill>
                <a:latin typeface="Century Gothic"/>
                <a:ea typeface="Lato"/>
                <a:cs typeface="Lato"/>
              </a:rPr>
              <a:t>ReactNative</a:t>
            </a:r>
            <a:r>
              <a:rPr lang="en-IN" sz="1850">
                <a:solidFill>
                  <a:srgbClr val="0070C0"/>
                </a:solidFill>
                <a:latin typeface="Century Gothic"/>
                <a:ea typeface="Lato"/>
                <a:cs typeface="Lato"/>
              </a:rPr>
              <a:t>, Native &amp; Flutter)</a:t>
            </a:r>
          </a:p>
          <a:p>
            <a:pPr>
              <a:defRPr sz="1300">
                <a:latin typeface="Open Sans"/>
                <a:ea typeface="Open Sans"/>
                <a:cs typeface="Open Sans"/>
                <a:sym typeface="Open Sans"/>
              </a:defRPr>
            </a:pPr>
            <a:r>
              <a:rPr lang="en-IN" sz="1400">
                <a:ea typeface="+mn-lt"/>
                <a:cs typeface="+mn-lt"/>
              </a:rPr>
              <a:t>[FINANCIAL SECURITY] Our major work started with helping them integrate existing fraud detection software with major card brands </a:t>
            </a:r>
            <a:r>
              <a:rPr lang="en-IN" sz="1400" err="1">
                <a:ea typeface="+mn-lt"/>
                <a:cs typeface="+mn-lt"/>
              </a:rPr>
              <a:t>Verifi</a:t>
            </a:r>
            <a:r>
              <a:rPr lang="en-IN" sz="1400">
                <a:ea typeface="+mn-lt"/>
                <a:cs typeface="+mn-lt"/>
              </a:rPr>
              <a:t> and </a:t>
            </a:r>
            <a:r>
              <a:rPr lang="en-IN" sz="1400" err="1">
                <a:ea typeface="+mn-lt"/>
                <a:cs typeface="+mn-lt"/>
              </a:rPr>
              <a:t>Ethoca</a:t>
            </a:r>
            <a:r>
              <a:rPr lang="en-IN" sz="1400">
                <a:ea typeface="+mn-lt"/>
                <a:cs typeface="+mn-lt"/>
              </a:rPr>
              <a:t>. We focused on adding functionalities like User Behavioural Data capturing to the existing SDKs and to integrate it with the Mobile App's to be used by customers of </a:t>
            </a:r>
            <a:r>
              <a:rPr lang="en-IN" sz="1400" err="1">
                <a:ea typeface="+mn-lt"/>
                <a:cs typeface="+mn-lt"/>
              </a:rPr>
              <a:t>Kount</a:t>
            </a:r>
            <a:r>
              <a:rPr lang="en-IN" sz="1400">
                <a:ea typeface="+mn-lt"/>
                <a:cs typeface="+mn-lt"/>
              </a:rPr>
              <a:t> for Android and iOS platform. We begin the SDK support for Hybrid Apps developed in </a:t>
            </a:r>
            <a:r>
              <a:rPr lang="en-IN" sz="1400" err="1">
                <a:ea typeface="+mn-lt"/>
                <a:cs typeface="+mn-lt"/>
              </a:rPr>
              <a:t>ReactNative</a:t>
            </a:r>
            <a:r>
              <a:rPr lang="en-IN" sz="1400">
                <a:ea typeface="+mn-lt"/>
                <a:cs typeface="+mn-lt"/>
              </a:rPr>
              <a:t> and Flutter frameworks too. We contributed into expanding different ways of distributing </a:t>
            </a:r>
            <a:r>
              <a:rPr lang="en-IN" sz="1400" err="1">
                <a:ea typeface="+mn-lt"/>
                <a:cs typeface="+mn-lt"/>
              </a:rPr>
              <a:t>Kount</a:t>
            </a:r>
            <a:r>
              <a:rPr lang="en-IN" sz="1400">
                <a:ea typeface="+mn-lt"/>
                <a:cs typeface="+mn-lt"/>
              </a:rPr>
              <a:t> SDK's and SDK maintenance. Currently working on SDKs support to Xamarin and .NET.</a:t>
            </a:r>
            <a:endParaRPr lang="en-IN" sz="1400">
              <a:cs typeface="Calibri"/>
            </a:endParaRPr>
          </a:p>
          <a:p>
            <a:pPr>
              <a:spcBef>
                <a:spcPts val="533"/>
              </a:spcBef>
              <a:defRPr sz="1300">
                <a:latin typeface="Open Sans"/>
                <a:ea typeface="Open Sans"/>
                <a:cs typeface="Open Sans"/>
                <a:sym typeface="Open Sans"/>
              </a:defRPr>
            </a:pPr>
            <a:endParaRPr lang="en-IN" sz="1400" b="1">
              <a:solidFill>
                <a:srgbClr val="474C53"/>
              </a:solidFill>
              <a:latin typeface="Open Sans"/>
              <a:ea typeface="Lato" panose="020F0502020204030203" pitchFamily="34" charset="0"/>
              <a:cs typeface="Calibri"/>
            </a:endParaRPr>
          </a:p>
          <a:p>
            <a:pPr>
              <a:defRPr sz="1300">
                <a:latin typeface="Open Sans"/>
                <a:ea typeface="Open Sans"/>
                <a:cs typeface="Open Sans"/>
                <a:sym typeface="Open Sans"/>
              </a:defRPr>
            </a:pPr>
            <a:r>
              <a:rPr lang="en-US" sz="1400" b="1">
                <a:latin typeface="Open Sans"/>
                <a:ea typeface="+mn-lt"/>
                <a:cs typeface="+mn-lt"/>
              </a:rPr>
              <a:t>Access</a:t>
            </a:r>
            <a:r>
              <a:rPr lang="en-US" sz="1400">
                <a:latin typeface="Open Sans"/>
                <a:ea typeface="+mn-lt"/>
                <a:cs typeface="+mn-lt"/>
              </a:rPr>
              <a:t> – Internal </a:t>
            </a:r>
          </a:p>
          <a:p>
            <a:pPr>
              <a:spcBef>
                <a:spcPts val="533"/>
              </a:spcBef>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Global (Used by clients of KOUNT for fraud detection)</a:t>
            </a:r>
          </a:p>
          <a:p>
            <a:pPr>
              <a:spcBef>
                <a:spcPts val="533"/>
              </a:spcBef>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 2 Software Engineers (iOS), </a:t>
            </a:r>
            <a:r>
              <a:rPr lang="en-IN" sz="1400">
                <a:ea typeface="+mn-lt"/>
                <a:cs typeface="+mn-lt"/>
              </a:rPr>
              <a:t>2 Software Engineers (Android),</a:t>
            </a:r>
            <a:r>
              <a:rPr lang="en-IN" sz="1400">
                <a:latin typeface="Open Sans"/>
                <a:ea typeface="+mn-lt"/>
                <a:cs typeface="+mn-lt"/>
              </a:rPr>
              <a:t> 1 Software Engineer (QA), 1 Software Engineer (SDET)</a:t>
            </a:r>
          </a:p>
        </p:txBody>
      </p:sp>
      <p:pic>
        <p:nvPicPr>
          <p:cNvPr id="3" name="Picture 2" descr="A black and orange text&#10;&#10;Description automatically generated">
            <a:extLst>
              <a:ext uri="{FF2B5EF4-FFF2-40B4-BE49-F238E27FC236}">
                <a16:creationId xmlns:a16="http://schemas.microsoft.com/office/drawing/2014/main" id="{C731838D-5D99-C71D-7D5F-5E01D1E16E7D}"/>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270757483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br>
              <a:rPr lang="en-US" sz="4250" b="0">
                <a:latin typeface="Lato Black"/>
                <a:ea typeface="Lato Black"/>
                <a:cs typeface="Lato Black"/>
              </a:rPr>
            </a:br>
            <a:r>
              <a:rPr lang="en-US" sz="2800">
                <a:latin typeface="Lato Black"/>
                <a:ea typeface="Lato Black"/>
                <a:cs typeface="Lato Black"/>
              </a:rPr>
              <a:t>SALES - CASE STUDY 12 (LIFE's ABUNDANCE) </a:t>
            </a:r>
          </a:p>
          <a:p>
            <a:endParaRPr lang="en-US" sz="4250">
              <a:latin typeface="Lato Black"/>
              <a:ea typeface="Lato Black"/>
              <a:cs typeface="Lato Black"/>
            </a:endParaRPr>
          </a:p>
        </p:txBody>
      </p:sp>
      <p:sp>
        <p:nvSpPr>
          <p:cNvPr id="3" name="TextBox 4">
            <a:extLst>
              <a:ext uri="{FF2B5EF4-FFF2-40B4-BE49-F238E27FC236}">
                <a16:creationId xmlns:a16="http://schemas.microsoft.com/office/drawing/2014/main" id="{8CB51507-F4FB-DECE-70F1-DB6AE35152F5}"/>
              </a:ext>
            </a:extLst>
          </p:cNvPr>
          <p:cNvSpPr txBox="1"/>
          <p:nvPr/>
        </p:nvSpPr>
        <p:spPr>
          <a:xfrm>
            <a:off x="496787" y="1384479"/>
            <a:ext cx="3065051" cy="6868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solidFill>
                  <a:srgbClr val="474C53"/>
                </a:solidFill>
                <a:latin typeface="Century Gothic"/>
                <a:ea typeface="Lato"/>
                <a:cs typeface="Lato"/>
              </a:rPr>
              <a:t>Key Features:</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marL="285750" indent="-285750">
              <a:buFont typeface="Arial"/>
              <a:buChar char="•"/>
              <a:defRPr sz="1300">
                <a:latin typeface="Open Sans"/>
                <a:ea typeface="Open Sans"/>
                <a:cs typeface="Open Sans"/>
                <a:sym typeface="Open Sans"/>
              </a:defRPr>
            </a:pPr>
            <a:r>
              <a:rPr lang="en-IN" sz="1400">
                <a:ea typeface="Calibri"/>
                <a:cs typeface="Calibri"/>
              </a:rPr>
              <a:t> Login / Forget Username/Password</a:t>
            </a:r>
            <a:endParaRPr lang="en-IN"/>
          </a:p>
          <a:p>
            <a:pPr marL="285750" indent="-285750">
              <a:buFont typeface="Arial"/>
              <a:buChar char="•"/>
              <a:defRPr sz="1300">
                <a:latin typeface="Open Sans"/>
                <a:ea typeface="Open Sans"/>
                <a:cs typeface="Open Sans"/>
                <a:sym typeface="Open Sans"/>
              </a:defRPr>
            </a:pPr>
            <a:r>
              <a:rPr lang="en-IN" sz="1400">
                <a:ea typeface="Calibri"/>
                <a:cs typeface="Calibri"/>
              </a:rPr>
              <a:t>Information on Sales Commission / Sales Volumes</a:t>
            </a:r>
          </a:p>
          <a:p>
            <a:pPr marL="285750" indent="-285750">
              <a:buFont typeface="Arial"/>
              <a:buChar char="•"/>
              <a:defRPr sz="1300">
                <a:latin typeface="Open Sans"/>
                <a:ea typeface="Open Sans"/>
                <a:cs typeface="Open Sans"/>
                <a:sym typeface="Open Sans"/>
              </a:defRPr>
            </a:pPr>
            <a:r>
              <a:rPr lang="en-IN" sz="1400">
                <a:solidFill>
                  <a:srgbClr val="474C53"/>
                </a:solidFill>
                <a:latin typeface="Open Sans"/>
                <a:ea typeface="Calibri"/>
                <a:cs typeface="Calibri"/>
              </a:rPr>
              <a:t>Push Notifications – Settings to receive </a:t>
            </a:r>
          </a:p>
          <a:p>
            <a:pPr marL="285750" indent="-285750">
              <a:buFont typeface="Arial"/>
              <a:buChar char="•"/>
              <a:defRPr sz="1300">
                <a:latin typeface="Open Sans"/>
                <a:ea typeface="Open Sans"/>
                <a:cs typeface="Open Sans"/>
                <a:sym typeface="Open Sans"/>
              </a:defRPr>
            </a:pPr>
            <a:endParaRPr lang="en-IN" sz="1400">
              <a:solidFill>
                <a:srgbClr val="474C53"/>
              </a:solidFill>
              <a:latin typeface="Calibri"/>
              <a:ea typeface="Calibri"/>
              <a:cs typeface="Calibri"/>
            </a:endParaRPr>
          </a:p>
          <a:p>
            <a:pPr>
              <a:spcBef>
                <a:spcPts val="533"/>
              </a:spcBef>
              <a:defRPr sz="1300">
                <a:latin typeface="Open Sans"/>
                <a:ea typeface="Open Sans"/>
                <a:cs typeface="Open Sans"/>
                <a:sym typeface="Open Sans"/>
              </a:defRPr>
            </a:pPr>
            <a:endParaRPr lang="en-IN" sz="1400">
              <a:solidFill>
                <a:srgbClr val="474C53"/>
              </a:solidFill>
              <a:latin typeface="Open Sans"/>
              <a:ea typeface="Open Sans"/>
              <a:cs typeface="Calibri"/>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r>
              <a:rPr lang="en-IN" sz="1400" b="1">
                <a:latin typeface="Open Sans"/>
                <a:ea typeface="+mn-lt"/>
                <a:cs typeface="+mn-lt"/>
              </a:rPr>
              <a:t>Platform:</a:t>
            </a:r>
            <a:r>
              <a:rPr lang="en-IN" sz="1400">
                <a:latin typeface="Open Sans"/>
                <a:ea typeface="+mn-lt"/>
                <a:cs typeface="+mn-lt"/>
              </a:rPr>
              <a:t> iOS</a:t>
            </a:r>
            <a:br>
              <a:rPr lang="en-IN" sz="1400">
                <a:latin typeface="Open Sans"/>
                <a:ea typeface="+mn-lt"/>
                <a:cs typeface="+mn-lt"/>
              </a:rPr>
            </a:br>
            <a:r>
              <a:rPr lang="en-IN" sz="1400">
                <a:latin typeface="Open Sans"/>
                <a:ea typeface="+mn-lt"/>
                <a:cs typeface="+mn-lt"/>
              </a:rPr>
              <a:t> </a:t>
            </a:r>
            <a:r>
              <a:rPr lang="en-IN" sz="1400" b="1">
                <a:latin typeface="Open Sans"/>
                <a:ea typeface="+mn-lt"/>
                <a:cs typeface="+mn-lt"/>
              </a:rPr>
              <a:t>Technology</a:t>
            </a:r>
            <a:r>
              <a:rPr lang="en-IN" sz="1400">
                <a:latin typeface="Open Sans"/>
                <a:ea typeface="+mn-lt"/>
                <a:cs typeface="+mn-lt"/>
              </a:rPr>
              <a:t>: Cross Platform (React Native)</a:t>
            </a: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defRPr sz="1300">
                <a:latin typeface="Open Sans"/>
                <a:ea typeface="Open Sans"/>
                <a:cs typeface="Open Sans"/>
                <a:sym typeface="Open Sans"/>
              </a:defRPr>
            </a:pPr>
            <a:endParaRPr lang="en-IN" sz="1400" b="1">
              <a:latin typeface="Open Sans"/>
              <a:ea typeface="+mn-lt"/>
              <a:cs typeface="+mn-lt"/>
            </a:endParaRPr>
          </a:p>
          <a:p>
            <a:pPr>
              <a:spcBef>
                <a:spcPts val="533"/>
              </a:spcBef>
              <a:defRPr sz="1300">
                <a:latin typeface="Open Sans"/>
                <a:ea typeface="Open Sans"/>
                <a:cs typeface="Open Sans"/>
                <a:sym typeface="Open Sans"/>
              </a:defRPr>
            </a:pPr>
            <a:endParaRPr lang="en-IN" sz="1850">
              <a:ea typeface="+mn-lt"/>
              <a:cs typeface="+mn-lt"/>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pic>
        <p:nvPicPr>
          <p:cNvPr id="2" name="Picture 3" descr="Graphical user interface, application&#10;&#10;Description automatically generated">
            <a:extLst>
              <a:ext uri="{FF2B5EF4-FFF2-40B4-BE49-F238E27FC236}">
                <a16:creationId xmlns:a16="http://schemas.microsoft.com/office/drawing/2014/main" id="{F55F11AD-C984-F637-8027-D0E824B240E2}"/>
              </a:ext>
            </a:extLst>
          </p:cNvPr>
          <p:cNvPicPr>
            <a:picLocks noChangeAspect="1"/>
          </p:cNvPicPr>
          <p:nvPr/>
        </p:nvPicPr>
        <p:blipFill>
          <a:blip r:embed="rId2"/>
          <a:stretch>
            <a:fillRect/>
          </a:stretch>
        </p:blipFill>
        <p:spPr>
          <a:xfrm>
            <a:off x="6645966" y="1600200"/>
            <a:ext cx="2743200" cy="3657600"/>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58293D8E-071A-03FF-96FA-2307E30F52F8}"/>
              </a:ext>
            </a:extLst>
          </p:cNvPr>
          <p:cNvPicPr>
            <a:picLocks noChangeAspect="1"/>
          </p:cNvPicPr>
          <p:nvPr/>
        </p:nvPicPr>
        <p:blipFill>
          <a:blip r:embed="rId3"/>
          <a:stretch>
            <a:fillRect/>
          </a:stretch>
        </p:blipFill>
        <p:spPr>
          <a:xfrm>
            <a:off x="9384748" y="1600200"/>
            <a:ext cx="2743200" cy="365760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1B2C49A4-CEA7-FD88-0D0B-222DE1B2C56E}"/>
              </a:ext>
            </a:extLst>
          </p:cNvPr>
          <p:cNvPicPr>
            <a:picLocks noChangeAspect="1"/>
          </p:cNvPicPr>
          <p:nvPr/>
        </p:nvPicPr>
        <p:blipFill>
          <a:blip r:embed="rId4"/>
          <a:stretch>
            <a:fillRect/>
          </a:stretch>
        </p:blipFill>
        <p:spPr>
          <a:xfrm>
            <a:off x="3907183" y="1600200"/>
            <a:ext cx="2743200" cy="3657600"/>
          </a:xfrm>
          <a:prstGeom prst="rect">
            <a:avLst/>
          </a:prstGeom>
        </p:spPr>
      </p:pic>
      <p:pic>
        <p:nvPicPr>
          <p:cNvPr id="7" name="Picture 2" descr="A black and orange text&#10;&#10;Description automatically generated">
            <a:extLst>
              <a:ext uri="{FF2B5EF4-FFF2-40B4-BE49-F238E27FC236}">
                <a16:creationId xmlns:a16="http://schemas.microsoft.com/office/drawing/2014/main" id="{5DCD7DBF-FB09-7E1C-C344-C03BAAD8C3A0}"/>
              </a:ext>
            </a:extLst>
          </p:cNvPr>
          <p:cNvPicPr>
            <a:picLocks noChangeAspect="1"/>
          </p:cNvPicPr>
          <p:nvPr/>
        </p:nvPicPr>
        <p:blipFill rotWithShape="1">
          <a:blip r:embed="rId5"/>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91724829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err="1">
                <a:latin typeface="Lato Black"/>
                <a:ea typeface="Lato Black"/>
                <a:cs typeface="Lato Black"/>
              </a:rPr>
              <a:t>SalesFORCE</a:t>
            </a:r>
            <a:r>
              <a:rPr lang="en-US" sz="3700">
                <a:latin typeface="Lato Black"/>
                <a:ea typeface="Lato Black"/>
                <a:cs typeface="Lato Black"/>
              </a:rPr>
              <a:t> - SUMMARY</a:t>
            </a:r>
            <a:endParaRPr lang="en-US"/>
          </a:p>
        </p:txBody>
      </p:sp>
      <p:graphicFrame>
        <p:nvGraphicFramePr>
          <p:cNvPr id="2" name="Table 2">
            <a:extLst>
              <a:ext uri="{FF2B5EF4-FFF2-40B4-BE49-F238E27FC236}">
                <a16:creationId xmlns:a16="http://schemas.microsoft.com/office/drawing/2014/main" id="{0680EACA-8087-88BB-A3E9-784620D74895}"/>
              </a:ext>
            </a:extLst>
          </p:cNvPr>
          <p:cNvGraphicFramePr>
            <a:graphicFrameLocks noGrp="1"/>
          </p:cNvGraphicFramePr>
          <p:nvPr/>
        </p:nvGraphicFramePr>
        <p:xfrm>
          <a:off x="726281" y="1488281"/>
          <a:ext cx="10545755" cy="3871840"/>
        </p:xfrm>
        <a:graphic>
          <a:graphicData uri="http://schemas.openxmlformats.org/drawingml/2006/table">
            <a:tbl>
              <a:tblPr firstRow="1" bandRow="1">
                <a:tableStyleId>{5C22544A-7EE6-4342-B048-85BDC9FD1C3A}</a:tableStyleId>
              </a:tblPr>
              <a:tblGrid>
                <a:gridCol w="1214434">
                  <a:extLst>
                    <a:ext uri="{9D8B030D-6E8A-4147-A177-3AD203B41FA5}">
                      <a16:colId xmlns:a16="http://schemas.microsoft.com/office/drawing/2014/main" val="173315007"/>
                    </a:ext>
                  </a:extLst>
                </a:gridCol>
                <a:gridCol w="3321843">
                  <a:extLst>
                    <a:ext uri="{9D8B030D-6E8A-4147-A177-3AD203B41FA5}">
                      <a16:colId xmlns:a16="http://schemas.microsoft.com/office/drawing/2014/main" val="3696597127"/>
                    </a:ext>
                  </a:extLst>
                </a:gridCol>
                <a:gridCol w="3773174">
                  <a:extLst>
                    <a:ext uri="{9D8B030D-6E8A-4147-A177-3AD203B41FA5}">
                      <a16:colId xmlns:a16="http://schemas.microsoft.com/office/drawing/2014/main" val="3746658025"/>
                    </a:ext>
                  </a:extLst>
                </a:gridCol>
                <a:gridCol w="2236304">
                  <a:extLst>
                    <a:ext uri="{9D8B030D-6E8A-4147-A177-3AD203B41FA5}">
                      <a16:colId xmlns:a16="http://schemas.microsoft.com/office/drawing/2014/main" val="2182802604"/>
                    </a:ext>
                  </a:extLst>
                </a:gridCol>
              </a:tblGrid>
              <a:tr h="553120">
                <a:tc>
                  <a:txBody>
                    <a:bodyPr/>
                    <a:lstStyle/>
                    <a:p>
                      <a:pPr algn="ctr"/>
                      <a:r>
                        <a:rPr lang="en-US" sz="2000"/>
                        <a:t>Line Item</a:t>
                      </a:r>
                    </a:p>
                  </a:txBody>
                  <a:tcPr/>
                </a:tc>
                <a:tc>
                  <a:txBody>
                    <a:bodyPr/>
                    <a:lstStyle/>
                    <a:p>
                      <a:pPr algn="ctr"/>
                      <a:r>
                        <a:rPr lang="en-US" sz="2000"/>
                        <a:t>Client</a:t>
                      </a:r>
                    </a:p>
                  </a:txBody>
                  <a:tcPr/>
                </a:tc>
                <a:tc>
                  <a:txBody>
                    <a:bodyPr/>
                    <a:lstStyle/>
                    <a:p>
                      <a:pPr algn="ctr"/>
                      <a:r>
                        <a:rPr lang="en-US" sz="2000"/>
                        <a:t>Domain</a:t>
                      </a:r>
                    </a:p>
                  </a:txBody>
                  <a:tcPr/>
                </a:tc>
                <a:tc>
                  <a:txBody>
                    <a:bodyPr/>
                    <a:lstStyle/>
                    <a:p>
                      <a:pPr algn="ctr"/>
                      <a:r>
                        <a:rPr lang="en-US" sz="2000"/>
                        <a:t>Total Projects</a:t>
                      </a:r>
                    </a:p>
                  </a:txBody>
                  <a:tcPr/>
                </a:tc>
                <a:extLst>
                  <a:ext uri="{0D108BD9-81ED-4DB2-BD59-A6C34878D82A}">
                    <a16:rowId xmlns:a16="http://schemas.microsoft.com/office/drawing/2014/main" val="2893539316"/>
                  </a:ext>
                </a:extLst>
              </a:tr>
              <a:tr h="553120">
                <a:tc>
                  <a:txBody>
                    <a:bodyPr/>
                    <a:lstStyle/>
                    <a:p>
                      <a:r>
                        <a:rPr lang="en-US"/>
                        <a:t>1</a:t>
                      </a:r>
                    </a:p>
                  </a:txBody>
                  <a:tcPr/>
                </a:tc>
                <a:tc>
                  <a:txBody>
                    <a:bodyPr/>
                    <a:lstStyle/>
                    <a:p>
                      <a:r>
                        <a:rPr lang="en-US"/>
                        <a:t>Global Logic</a:t>
                      </a:r>
                    </a:p>
                  </a:txBody>
                  <a:tcPr/>
                </a:tc>
                <a:tc>
                  <a:txBody>
                    <a:bodyPr/>
                    <a:lstStyle/>
                    <a:p>
                      <a:r>
                        <a:rPr lang="en-US"/>
                        <a:t>IT</a:t>
                      </a:r>
                    </a:p>
                  </a:txBody>
                  <a:tcPr/>
                </a:tc>
                <a:tc>
                  <a:txBody>
                    <a:bodyPr/>
                    <a:lstStyle/>
                    <a:p>
                      <a:r>
                        <a:rPr lang="en-US"/>
                        <a:t>4</a:t>
                      </a:r>
                    </a:p>
                  </a:txBody>
                  <a:tcPr/>
                </a:tc>
                <a:extLst>
                  <a:ext uri="{0D108BD9-81ED-4DB2-BD59-A6C34878D82A}">
                    <a16:rowId xmlns:a16="http://schemas.microsoft.com/office/drawing/2014/main" val="2104484225"/>
                  </a:ext>
                </a:extLst>
              </a:tr>
              <a:tr h="553120">
                <a:tc>
                  <a:txBody>
                    <a:bodyPr/>
                    <a:lstStyle/>
                    <a:p>
                      <a:r>
                        <a:rPr lang="en-US"/>
                        <a:t>2</a:t>
                      </a:r>
                    </a:p>
                  </a:txBody>
                  <a:tcPr/>
                </a:tc>
                <a:tc>
                  <a:txBody>
                    <a:bodyPr/>
                    <a:lstStyle/>
                    <a:p>
                      <a:r>
                        <a:rPr lang="en-US"/>
                        <a:t>Simplot </a:t>
                      </a:r>
                    </a:p>
                  </a:txBody>
                  <a:tcPr/>
                </a:tc>
                <a:tc>
                  <a:txBody>
                    <a:bodyPr/>
                    <a:lstStyle/>
                    <a:p>
                      <a:r>
                        <a:rPr lang="en-US"/>
                        <a:t>Agriculture</a:t>
                      </a:r>
                    </a:p>
                  </a:txBody>
                  <a:tcPr/>
                </a:tc>
                <a:tc>
                  <a:txBody>
                    <a:bodyPr/>
                    <a:lstStyle/>
                    <a:p>
                      <a:r>
                        <a:rPr lang="en-US"/>
                        <a:t>4</a:t>
                      </a:r>
                    </a:p>
                  </a:txBody>
                  <a:tcPr/>
                </a:tc>
                <a:extLst>
                  <a:ext uri="{0D108BD9-81ED-4DB2-BD59-A6C34878D82A}">
                    <a16:rowId xmlns:a16="http://schemas.microsoft.com/office/drawing/2014/main" val="1699827243"/>
                  </a:ext>
                </a:extLst>
              </a:tr>
              <a:tr h="553120">
                <a:tc>
                  <a:txBody>
                    <a:bodyPr/>
                    <a:lstStyle/>
                    <a:p>
                      <a:r>
                        <a:rPr lang="en-US"/>
                        <a:t>3</a:t>
                      </a:r>
                    </a:p>
                  </a:txBody>
                  <a:tcPr/>
                </a:tc>
                <a:tc>
                  <a:txBody>
                    <a:bodyPr/>
                    <a:lstStyle/>
                    <a:p>
                      <a:r>
                        <a:rPr lang="en-US"/>
                        <a:t>Ferry International </a:t>
                      </a:r>
                    </a:p>
                  </a:txBody>
                  <a:tcPr/>
                </a:tc>
                <a:tc>
                  <a:txBody>
                    <a:bodyPr/>
                    <a:lstStyle/>
                    <a:p>
                      <a:r>
                        <a:rPr lang="en-US"/>
                        <a:t>Education</a:t>
                      </a:r>
                    </a:p>
                  </a:txBody>
                  <a:tcPr/>
                </a:tc>
                <a:tc>
                  <a:txBody>
                    <a:bodyPr/>
                    <a:lstStyle/>
                    <a:p>
                      <a:r>
                        <a:rPr lang="en-US"/>
                        <a:t>2</a:t>
                      </a:r>
                    </a:p>
                  </a:txBody>
                  <a:tcPr/>
                </a:tc>
                <a:extLst>
                  <a:ext uri="{0D108BD9-81ED-4DB2-BD59-A6C34878D82A}">
                    <a16:rowId xmlns:a16="http://schemas.microsoft.com/office/drawing/2014/main" val="1368713625"/>
                  </a:ext>
                </a:extLst>
              </a:tr>
              <a:tr h="553120">
                <a:tc>
                  <a:txBody>
                    <a:bodyPr/>
                    <a:lstStyle/>
                    <a:p>
                      <a:pPr lvl="0">
                        <a:buNone/>
                      </a:pPr>
                      <a:r>
                        <a:rPr lang="en-US"/>
                        <a:t>4</a:t>
                      </a:r>
                    </a:p>
                  </a:txBody>
                  <a:tcPr/>
                </a:tc>
                <a:tc>
                  <a:txBody>
                    <a:bodyPr/>
                    <a:lstStyle/>
                    <a:p>
                      <a:pPr lvl="0">
                        <a:buNone/>
                      </a:pPr>
                      <a:r>
                        <a:rPr lang="en-US"/>
                        <a:t>Truckstop</a:t>
                      </a:r>
                    </a:p>
                  </a:txBody>
                  <a:tcPr/>
                </a:tc>
                <a:tc>
                  <a:txBody>
                    <a:bodyPr/>
                    <a:lstStyle/>
                    <a:p>
                      <a:pPr lvl="0">
                        <a:buNone/>
                      </a:pPr>
                      <a:r>
                        <a:rPr lang="en-US"/>
                        <a:t>Transport </a:t>
                      </a:r>
                    </a:p>
                  </a:txBody>
                  <a:tcPr/>
                </a:tc>
                <a:tc>
                  <a:txBody>
                    <a:bodyPr/>
                    <a:lstStyle/>
                    <a:p>
                      <a:pPr lvl="0">
                        <a:buNone/>
                      </a:pPr>
                      <a:r>
                        <a:rPr lang="en-US"/>
                        <a:t>1</a:t>
                      </a:r>
                    </a:p>
                  </a:txBody>
                  <a:tcPr/>
                </a:tc>
                <a:extLst>
                  <a:ext uri="{0D108BD9-81ED-4DB2-BD59-A6C34878D82A}">
                    <a16:rowId xmlns:a16="http://schemas.microsoft.com/office/drawing/2014/main" val="1882861167"/>
                  </a:ext>
                </a:extLst>
              </a:tr>
              <a:tr h="553120">
                <a:tc>
                  <a:txBody>
                    <a:bodyPr/>
                    <a:lstStyle/>
                    <a:p>
                      <a:pPr lvl="0">
                        <a:buNone/>
                      </a:pPr>
                      <a:r>
                        <a:rPr lang="en-US"/>
                        <a:t>5</a:t>
                      </a:r>
                    </a:p>
                  </a:txBody>
                  <a:tcPr/>
                </a:tc>
                <a:tc>
                  <a:txBody>
                    <a:bodyPr/>
                    <a:lstStyle/>
                    <a:p>
                      <a:pPr lvl="0">
                        <a:buNone/>
                      </a:pPr>
                      <a:r>
                        <a:rPr lang="en-US"/>
                        <a:t>Balsam Brands</a:t>
                      </a:r>
                    </a:p>
                  </a:txBody>
                  <a:tcPr/>
                </a:tc>
                <a:tc>
                  <a:txBody>
                    <a:bodyPr/>
                    <a:lstStyle/>
                    <a:p>
                      <a:pPr lvl="0">
                        <a:buNone/>
                      </a:pPr>
                      <a:r>
                        <a:rPr lang="en-US"/>
                        <a:t>Retail</a:t>
                      </a:r>
                    </a:p>
                  </a:txBody>
                  <a:tcPr/>
                </a:tc>
                <a:tc>
                  <a:txBody>
                    <a:bodyPr/>
                    <a:lstStyle/>
                    <a:p>
                      <a:pPr lvl="0">
                        <a:buNone/>
                      </a:pPr>
                      <a:r>
                        <a:rPr lang="en-US"/>
                        <a:t>2</a:t>
                      </a:r>
                    </a:p>
                  </a:txBody>
                  <a:tcPr/>
                </a:tc>
                <a:extLst>
                  <a:ext uri="{0D108BD9-81ED-4DB2-BD59-A6C34878D82A}">
                    <a16:rowId xmlns:a16="http://schemas.microsoft.com/office/drawing/2014/main" val="775687896"/>
                  </a:ext>
                </a:extLst>
              </a:tr>
              <a:tr h="553120">
                <a:tc>
                  <a:txBody>
                    <a:bodyPr/>
                    <a:lstStyle/>
                    <a:p>
                      <a:pPr lvl="0">
                        <a:buNone/>
                      </a:pPr>
                      <a:r>
                        <a:rPr lang="en-US"/>
                        <a:t>6</a:t>
                      </a:r>
                    </a:p>
                  </a:txBody>
                  <a:tcPr/>
                </a:tc>
                <a:tc>
                  <a:txBody>
                    <a:bodyPr/>
                    <a:lstStyle/>
                    <a:p>
                      <a:pPr lvl="0">
                        <a:buNone/>
                      </a:pPr>
                      <a:r>
                        <a:rPr lang="en-US" err="1"/>
                        <a:t>Cradlepoint</a:t>
                      </a:r>
                    </a:p>
                  </a:txBody>
                  <a:tcPr/>
                </a:tc>
                <a:tc>
                  <a:txBody>
                    <a:bodyPr/>
                    <a:lstStyle/>
                    <a:p>
                      <a:pPr lvl="0">
                        <a:buNone/>
                      </a:pPr>
                      <a:r>
                        <a:rPr lang="en-US"/>
                        <a:t>Computers</a:t>
                      </a:r>
                    </a:p>
                  </a:txBody>
                  <a:tcPr/>
                </a:tc>
                <a:tc>
                  <a:txBody>
                    <a:bodyPr/>
                    <a:lstStyle/>
                    <a:p>
                      <a:pPr lvl="0">
                        <a:buNone/>
                      </a:pPr>
                      <a:r>
                        <a:rPr lang="en-US"/>
                        <a:t>1</a:t>
                      </a:r>
                    </a:p>
                  </a:txBody>
                  <a:tcPr/>
                </a:tc>
                <a:extLst>
                  <a:ext uri="{0D108BD9-81ED-4DB2-BD59-A6C34878D82A}">
                    <a16:rowId xmlns:a16="http://schemas.microsoft.com/office/drawing/2014/main" val="2825335283"/>
                  </a:ext>
                </a:extLst>
              </a:tr>
            </a:tbl>
          </a:graphicData>
        </a:graphic>
      </p:graphicFrame>
    </p:spTree>
    <p:extLst>
      <p:ext uri="{BB962C8B-B14F-4D97-AF65-F5344CB8AC3E}">
        <p14:creationId xmlns:p14="http://schemas.microsoft.com/office/powerpoint/2010/main" val="383129734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1 – Global Logic -1/4</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53006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buSzPct val="100000"/>
              <a:defRPr sz="1300">
                <a:latin typeface="Open Sans"/>
                <a:ea typeface="Open Sans"/>
                <a:cs typeface="Open Sans"/>
                <a:sym typeface="Open Sans"/>
              </a:defRPr>
            </a:pPr>
            <a:r>
              <a:rPr lang="en-IN" sz="1600" b="1">
                <a:solidFill>
                  <a:srgbClr val="000000"/>
                </a:solidFill>
                <a:latin typeface="Open Sans" panose="020B0606030504020204" pitchFamily="34" charset="0"/>
                <a:ea typeface="Open Sans" panose="020B0606030504020204" pitchFamily="34" charset="0"/>
                <a:cs typeface="Open Sans" panose="020B0606030504020204" pitchFamily="34" charset="0"/>
              </a:rPr>
              <a:t>Project Background:</a:t>
            </a:r>
          </a:p>
          <a:p>
            <a:pPr>
              <a:spcBef>
                <a:spcPts val="711"/>
              </a:spcBef>
              <a:buSzPct val="100000"/>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Client is a global provider of professional IT services and solutions which includes product design and development. Opportunity (Sales leads/deals) renewal is maximum portion of business, but Opportunity renewal was manual, there were chances of missing creating renewal Opportunity causing issue in getting accurate data. </a:t>
            </a:r>
          </a:p>
          <a:p>
            <a:pPr>
              <a:spcBef>
                <a:spcPts val="711"/>
              </a:spcBef>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Note- </a:t>
            </a:r>
            <a:r>
              <a:rPr lang="en-IN" sz="1600">
                <a:latin typeface="Open Sans" panose="020B0606030504020204" pitchFamily="34" charset="0"/>
                <a:ea typeface="Open Sans" panose="020B0606030504020204" pitchFamily="34" charset="0"/>
                <a:cs typeface="Open Sans" panose="020B0606030504020204" pitchFamily="34" charset="0"/>
              </a:rPr>
              <a:t>Opportunities are deals in progress. Opportunity records track details about deals, including which accounts they're for, who the players are, and the amount of potential sales. If your Salesforce admin has set up leads in your Salesforce org, an opportunity is created when a lead is converted.</a:t>
            </a:r>
            <a:endPar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spcBef>
                <a:spcPts val="711"/>
              </a:spcBef>
              <a:buSzPct val="100000"/>
              <a:defRPr sz="1300">
                <a:latin typeface="Open Sans"/>
                <a:ea typeface="Open Sans"/>
                <a:cs typeface="Open Sans"/>
                <a:sym typeface="Open Sans"/>
              </a:defRPr>
            </a:pPr>
            <a:r>
              <a:rPr lang="en-IN" sz="1600" b="1">
                <a:solidFill>
                  <a:srgbClr val="000000"/>
                </a:solidFill>
                <a:latin typeface="Open Sans" panose="020B0606030504020204" pitchFamily="34" charset="0"/>
                <a:ea typeface="Open Sans" panose="020B0606030504020204" pitchFamily="34" charset="0"/>
                <a:cs typeface="Open Sans" panose="020B0606030504020204" pitchFamily="34" charset="0"/>
              </a:rPr>
              <a:t>Solution In Time Tec Offered:</a:t>
            </a:r>
            <a:r>
              <a:rPr lang="en-IN" sz="1600">
                <a:solidFill>
                  <a:srgbClr val="0070C0"/>
                </a:solidFill>
                <a:latin typeface="Open Sans" panose="020B0606030504020204" pitchFamily="34" charset="0"/>
                <a:ea typeface="Open Sans" panose="020B0606030504020204" pitchFamily="34" charset="0"/>
                <a:cs typeface="Open Sans" panose="020B0606030504020204" pitchFamily="34" charset="0"/>
              </a:rPr>
              <a:t> Opportunity Renewal Process Automation</a:t>
            </a:r>
          </a:p>
          <a:p>
            <a:pPr>
              <a:spcBef>
                <a:spcPts val="711"/>
              </a:spcBef>
              <a:buSzPct val="100000"/>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Automated the Opportunity renewal using scheduled process that will occur just before 90 days of agreement expiration date on an Opportunity. </a:t>
            </a:r>
          </a:p>
          <a:p>
            <a:pPr>
              <a:spcBef>
                <a:spcPts val="711"/>
              </a:spcBef>
              <a:defRPr sz="1300">
                <a:latin typeface="Open Sans"/>
                <a:ea typeface="Open Sans"/>
                <a:cs typeface="Open Sans"/>
                <a:sym typeface="Open Sans"/>
              </a:defRPr>
            </a:pPr>
            <a:endPar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spcBef>
                <a:spcPts val="711"/>
              </a:spcBef>
              <a:defRPr sz="1300">
                <a:latin typeface="Open Sans"/>
                <a:ea typeface="Open Sans"/>
                <a:cs typeface="Open Sans"/>
                <a:sym typeface="Open Sans"/>
              </a:defRPr>
            </a:pPr>
            <a:r>
              <a:rPr lang="en-IN" sz="1600" b="1">
                <a:solidFill>
                  <a:srgbClr val="000000"/>
                </a:solidFill>
                <a:latin typeface="Open Sans" panose="020B0606030504020204" pitchFamily="34" charset="0"/>
                <a:ea typeface="Open Sans" panose="020B0606030504020204" pitchFamily="34" charset="0"/>
                <a:cs typeface="Open Sans" panose="020B0606030504020204" pitchFamily="34" charset="0"/>
              </a:rPr>
              <a:t>Outcome:</a:t>
            </a:r>
            <a:endParaRPr lang="en-US" sz="1600">
              <a:latin typeface="Open Sans" panose="020B0606030504020204" pitchFamily="34" charset="0"/>
              <a:ea typeface="Open Sans" panose="020B0606030504020204" pitchFamily="34" charset="0"/>
              <a:cs typeface="Open Sans" panose="020B0606030504020204" pitchFamily="34" charset="0"/>
            </a:endParaRPr>
          </a:p>
          <a:p>
            <a:pPr>
              <a:spcBef>
                <a:spcPts val="711"/>
              </a:spcBef>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No manual process and enabled business team take proactive action by creating renewal Opportunity before agreement expires and provided accurate data for in a clicks.</a:t>
            </a: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625717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1 – Global Logic -2/4</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4625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rtl="0"/>
            <a:r>
              <a:rPr lang="en-IN" sz="1600" b="1">
                <a:solidFill>
                  <a:srgbClr val="474C53"/>
                </a:solidFill>
                <a:latin typeface="Open Sans" panose="020B0606030504020204" pitchFamily="34" charset="0"/>
                <a:ea typeface="Open Sans" panose="020B0606030504020204" pitchFamily="34" charset="0"/>
                <a:cs typeface="Open Sans" panose="020B0606030504020204" pitchFamily="34" charset="0"/>
              </a:rPr>
              <a:t>Project Background:</a:t>
            </a:r>
            <a:r>
              <a:rPr lang="en-US"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p>
          <a:p>
            <a:r>
              <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rPr>
              <a:t>Delivery team was using excel sheet to calculate options of team composition and ramp up plan while negotiating with client/prospect. This data was not utilized efficiently for future purposes and maintaining data in excel sheet is tedious job.</a:t>
            </a:r>
          </a:p>
          <a:p>
            <a:endPar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endParaRPr>
          </a:p>
          <a:p>
            <a:r>
              <a:rPr lang="en-IN" sz="1600" b="1">
                <a:solidFill>
                  <a:srgbClr val="474C53"/>
                </a:solidFill>
                <a:latin typeface="Open Sans" panose="020B0606030504020204" pitchFamily="34" charset="0"/>
                <a:ea typeface="Open Sans" panose="020B0606030504020204" pitchFamily="34" charset="0"/>
                <a:cs typeface="Open Sans" panose="020B0606030504020204" pitchFamily="34" charset="0"/>
              </a:rPr>
              <a:t>Solution In Time Tec Offered:</a:t>
            </a:r>
            <a:r>
              <a:rPr lang="en-US" sz="1600">
                <a:solidFill>
                  <a:srgbClr val="474C53"/>
                </a:solidFill>
                <a:latin typeface="Open Sans" panose="020B0606030504020204" pitchFamily="34" charset="0"/>
                <a:ea typeface="Open Sans" panose="020B0606030504020204" pitchFamily="34" charset="0"/>
                <a:cs typeface="Open Sans" panose="020B0606030504020204" pitchFamily="34" charset="0"/>
              </a:rPr>
              <a:t>​ </a:t>
            </a:r>
            <a:r>
              <a:rPr lang="en-US" sz="1600">
                <a:solidFill>
                  <a:srgbClr val="0070C0"/>
                </a:solidFill>
                <a:latin typeface="Open Sans" panose="020B0606030504020204" pitchFamily="34" charset="0"/>
                <a:ea typeface="Open Sans" panose="020B0606030504020204" pitchFamily="34" charset="0"/>
                <a:cs typeface="Open Sans" panose="020B0606030504020204" pitchFamily="34" charset="0"/>
              </a:rPr>
              <a:t>Customization &amp; Optimization of Project Planning &amp; Resourcing Process </a:t>
            </a:r>
          </a:p>
          <a:p>
            <a:r>
              <a:rPr lang="en-US" sz="1600">
                <a:latin typeface="Open Sans" panose="020B0606030504020204" pitchFamily="34" charset="0"/>
                <a:ea typeface="Open Sans" panose="020B0606030504020204" pitchFamily="34" charset="0"/>
                <a:cs typeface="Open Sans" panose="020B0606030504020204" pitchFamily="34" charset="0"/>
              </a:rPr>
              <a:t>Built a customize solution to estimate team composition and staffing plan, to calculate </a:t>
            </a:r>
            <a:r>
              <a:rPr lang="en-US" sz="1600" err="1">
                <a:latin typeface="Open Sans" panose="020B0606030504020204" pitchFamily="34" charset="0"/>
                <a:ea typeface="Open Sans" panose="020B0606030504020204" pitchFamily="34" charset="0"/>
                <a:cs typeface="Open Sans" panose="020B0606030504020204" pitchFamily="34" charset="0"/>
              </a:rPr>
              <a:t>Labour</a:t>
            </a:r>
            <a:r>
              <a:rPr lang="en-US" sz="1600">
                <a:latin typeface="Open Sans" panose="020B0606030504020204" pitchFamily="34" charset="0"/>
                <a:ea typeface="Open Sans" panose="020B0606030504020204" pitchFamily="34" charset="0"/>
                <a:cs typeface="Open Sans" panose="020B0606030504020204" pitchFamily="34" charset="0"/>
              </a:rPr>
              <a:t> and Project Margin for Opportunity right in the system. Also provided additional functionality of loading estimate details using XLS template. Loading functionality was improved and helped in reducing time to fetch data. For example: 1000+ staff can be loaded within a minute. These estimate details can be exported and shared with customers as a quote.</a:t>
            </a:r>
          </a:p>
          <a:p>
            <a:pPr rtl="0"/>
            <a:r>
              <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p>
          <a:p>
            <a:pPr rtl="0"/>
            <a:r>
              <a:rPr lang="en-IN" sz="1600" b="1">
                <a:solidFill>
                  <a:srgbClr val="474C53"/>
                </a:solidFill>
                <a:latin typeface="Open Sans" panose="020B0606030504020204" pitchFamily="34" charset="0"/>
                <a:ea typeface="Open Sans" panose="020B0606030504020204" pitchFamily="34" charset="0"/>
                <a:cs typeface="Open Sans" panose="020B0606030504020204" pitchFamily="34" charset="0"/>
              </a:rPr>
              <a:t>Outcome:</a:t>
            </a:r>
            <a:r>
              <a:rPr lang="en-US"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p>
          <a:p>
            <a:r>
              <a:rPr lang="en-US" sz="1600">
                <a:latin typeface="Open Sans" panose="020B0606030504020204" pitchFamily="34" charset="0"/>
                <a:ea typeface="Open Sans" panose="020B0606030504020204" pitchFamily="34" charset="0"/>
                <a:cs typeface="Open Sans" panose="020B0606030504020204" pitchFamily="34" charset="0"/>
              </a:rPr>
              <a:t>Average creation to completion time for quotes improved. Accurate planned data that helps for analysis of planned vs actual.</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591410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1 – Global Logic -3/4</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6"/>
            <a:ext cx="10881161" cy="4132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rtl="0"/>
            <a:r>
              <a:rPr lang="en-IN" sz="1600" b="1">
                <a:solidFill>
                  <a:srgbClr val="474C53"/>
                </a:solidFill>
                <a:latin typeface="Open Sans" panose="020B0606030504020204" pitchFamily="34" charset="0"/>
                <a:ea typeface="Open Sans" panose="020B0606030504020204" pitchFamily="34" charset="0"/>
                <a:cs typeface="Open Sans" panose="020B0606030504020204" pitchFamily="34" charset="0"/>
              </a:rPr>
              <a:t>Project Background:</a:t>
            </a:r>
            <a:r>
              <a:rPr lang="en-US"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p>
          <a:p>
            <a:r>
              <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rPr>
              <a:t>Sales team was facing challenge to prepare reports and charts externally that was needed for Sales heads and management.</a:t>
            </a:r>
          </a:p>
          <a:p>
            <a:endPar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endParaRPr>
          </a:p>
          <a:p>
            <a:r>
              <a:rPr lang="en-IN" sz="1600" b="1">
                <a:solidFill>
                  <a:srgbClr val="474C53"/>
                </a:solidFill>
                <a:latin typeface="Open Sans" panose="020B0606030504020204" pitchFamily="34" charset="0"/>
                <a:ea typeface="Open Sans" panose="020B0606030504020204" pitchFamily="34" charset="0"/>
                <a:cs typeface="Open Sans" panose="020B0606030504020204" pitchFamily="34" charset="0"/>
              </a:rPr>
              <a:t>Solution In Time Tec Offered:</a:t>
            </a:r>
            <a:r>
              <a:rPr lang="en-US"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r>
              <a:rPr lang="en-US" sz="1600">
                <a:solidFill>
                  <a:srgbClr val="0070C0"/>
                </a:solidFill>
                <a:latin typeface="Open Sans" panose="020B0606030504020204" pitchFamily="34" charset="0"/>
                <a:ea typeface="Open Sans" panose="020B0606030504020204" pitchFamily="34" charset="0"/>
                <a:cs typeface="Open Sans" panose="020B0606030504020204" pitchFamily="34" charset="0"/>
              </a:rPr>
              <a:t> Custom Dashboard &amp; Structured Reporting </a:t>
            </a:r>
          </a:p>
          <a:p>
            <a:r>
              <a:rPr lang="en-US" sz="1600">
                <a:latin typeface="Open Sans" panose="020B0606030504020204" pitchFamily="34" charset="0"/>
                <a:ea typeface="Open Sans" panose="020B0606030504020204" pitchFamily="34" charset="0"/>
                <a:cs typeface="Open Sans" panose="020B0606030504020204" pitchFamily="34" charset="0"/>
              </a:rPr>
              <a:t>Built customized dashboards upon business need using Einstein Analytics. Created Sales Dashboard to provide an overview of key performance indicators to Sales team. Created Dashboards to show a projection of business for the next 2 years, Sales Trending analysis using waterfall representation, Customized Leaderboard dashboard to show the performance of Sales reps and Service Offerings Open pipeline to showcase sales based on offerings.</a:t>
            </a:r>
          </a:p>
          <a:p>
            <a:pPr rtl="0"/>
            <a:r>
              <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p>
          <a:p>
            <a:pPr rtl="0"/>
            <a:r>
              <a:rPr lang="en-IN" sz="1600" b="1">
                <a:solidFill>
                  <a:srgbClr val="474C53"/>
                </a:solidFill>
                <a:latin typeface="Open Sans" panose="020B0606030504020204" pitchFamily="34" charset="0"/>
                <a:ea typeface="Open Sans" panose="020B0606030504020204" pitchFamily="34" charset="0"/>
                <a:cs typeface="Open Sans" panose="020B0606030504020204" pitchFamily="34" charset="0"/>
              </a:rPr>
              <a:t>Outcome:</a:t>
            </a:r>
            <a:r>
              <a:rPr lang="en-US" sz="1600">
                <a:solidFill>
                  <a:srgbClr val="474C53"/>
                </a:solidFill>
                <a:latin typeface="Open Sans" panose="020B0606030504020204" pitchFamily="34" charset="0"/>
                <a:ea typeface="Open Sans" panose="020B0606030504020204" pitchFamily="34" charset="0"/>
                <a:cs typeface="Open Sans" panose="020B0606030504020204" pitchFamily="34" charset="0"/>
              </a:rPr>
              <a:t>​</a:t>
            </a:r>
          </a:p>
          <a:p>
            <a:r>
              <a:rPr lang="en-US" sz="1600">
                <a:latin typeface="Open Sans" panose="020B0606030504020204" pitchFamily="34" charset="0"/>
                <a:ea typeface="Open Sans" panose="020B0606030504020204" pitchFamily="34" charset="0"/>
                <a:cs typeface="Open Sans" panose="020B0606030504020204" pitchFamily="34" charset="0"/>
              </a:rPr>
              <a:t>Removed repetitive process of external chart preparation and have all dashboards at single place.</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99285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1 – Global Logic -4/4</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3878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rtl="0"/>
            <a:r>
              <a:rPr lang="en-IN" sz="1600" b="1">
                <a:solidFill>
                  <a:srgbClr val="474C53"/>
                </a:solidFill>
                <a:latin typeface="Open Sans"/>
                <a:ea typeface="Open Sans"/>
                <a:cs typeface="Open Sans"/>
              </a:rPr>
              <a:t>Project Background:</a:t>
            </a:r>
            <a:r>
              <a:rPr lang="en-US" sz="1600">
                <a:solidFill>
                  <a:srgbClr val="474C53"/>
                </a:solidFill>
                <a:latin typeface="Open Sans"/>
                <a:ea typeface="Open Sans"/>
                <a:cs typeface="Open Sans"/>
              </a:rPr>
              <a:t>​</a:t>
            </a:r>
          </a:p>
          <a:p>
            <a:r>
              <a:rPr lang="en-IN" sz="1600">
                <a:latin typeface="Open Sans"/>
                <a:ea typeface="Open Sans"/>
                <a:cs typeface="Open Sans"/>
              </a:rPr>
              <a:t>Move complete business process to Salesforce from deal creation to Invoice. As currently different functionalities distributed across multiple systems including Oracle ERP.</a:t>
            </a:r>
            <a:endParaRPr lang="en-IN" sz="1600">
              <a:solidFill>
                <a:srgbClr val="474C53"/>
              </a:solidFill>
              <a:latin typeface="Open Sans"/>
              <a:ea typeface="Open Sans"/>
              <a:cs typeface="Open Sans"/>
            </a:endParaRPr>
          </a:p>
          <a:p>
            <a:endPar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endParaRPr>
          </a:p>
          <a:p>
            <a:r>
              <a:rPr lang="en-IN" sz="1600" b="1">
                <a:solidFill>
                  <a:srgbClr val="474C53"/>
                </a:solidFill>
                <a:latin typeface="Open Sans"/>
                <a:ea typeface="Open Sans"/>
                <a:cs typeface="Open Sans"/>
              </a:rPr>
              <a:t>Solution In Time Tec Offered:</a:t>
            </a:r>
            <a:r>
              <a:rPr lang="en-US" sz="1600">
                <a:solidFill>
                  <a:srgbClr val="474C53"/>
                </a:solidFill>
                <a:latin typeface="Open Sans"/>
                <a:ea typeface="Open Sans"/>
                <a:cs typeface="Open Sans"/>
              </a:rPr>
              <a:t>​ </a:t>
            </a:r>
            <a:r>
              <a:rPr lang="en-US" sz="1600">
                <a:solidFill>
                  <a:srgbClr val="0070C0"/>
                </a:solidFill>
                <a:latin typeface="Open Sans"/>
                <a:ea typeface="Open Sans"/>
                <a:cs typeface="Open Sans"/>
              </a:rPr>
              <a:t>Salesforce implementation</a:t>
            </a:r>
          </a:p>
          <a:p>
            <a:r>
              <a:rPr lang="en-US" sz="1600">
                <a:latin typeface="Open Sans"/>
                <a:ea typeface="Open Sans"/>
                <a:cs typeface="Open Sans"/>
              </a:rPr>
              <a:t>Customizing the PSA package provided by FinancialForce.</a:t>
            </a:r>
          </a:p>
          <a:p>
            <a:r>
              <a:rPr lang="en-US" sz="1600">
                <a:solidFill>
                  <a:srgbClr val="474C53"/>
                </a:solidFill>
                <a:latin typeface="Open Sans"/>
                <a:ea typeface="Open Sans"/>
                <a:cs typeface="Open Sans"/>
              </a:rPr>
              <a:t>Salesforce provides solutions to overcome the challenges client was facing with Oracle ERP and other systems.</a:t>
            </a:r>
          </a:p>
          <a:p>
            <a:pPr rtl="0"/>
            <a:r>
              <a:rPr lang="en-IN" sz="1600">
                <a:solidFill>
                  <a:srgbClr val="474C53"/>
                </a:solidFill>
                <a:latin typeface="Open Sans"/>
                <a:ea typeface="Open Sans"/>
                <a:cs typeface="Open Sans"/>
              </a:rPr>
              <a:t>​</a:t>
            </a:r>
          </a:p>
          <a:p>
            <a:r>
              <a:rPr lang="en-IN" sz="1600" b="1">
                <a:solidFill>
                  <a:srgbClr val="474C53"/>
                </a:solidFill>
                <a:latin typeface="Open Sans"/>
                <a:ea typeface="Open Sans"/>
                <a:cs typeface="Open Sans"/>
              </a:rPr>
              <a:t>Outcome:</a:t>
            </a:r>
            <a:r>
              <a:rPr lang="en-US" sz="1600">
                <a:solidFill>
                  <a:srgbClr val="474C53"/>
                </a:solidFill>
                <a:latin typeface="Open Sans"/>
                <a:ea typeface="Open Sans"/>
                <a:cs typeface="Open Sans"/>
              </a:rPr>
              <a:t>​</a:t>
            </a:r>
          </a:p>
          <a:p>
            <a:r>
              <a:rPr lang="en-US" sz="1600">
                <a:latin typeface="Open Sans"/>
                <a:ea typeface="Open Sans"/>
                <a:cs typeface="Open Sans"/>
              </a:rPr>
              <a:t>There were restrictions, challenges and limitations client was facing with Oracle ERP / other systems being used </a:t>
            </a:r>
          </a:p>
          <a:p>
            <a:r>
              <a:rPr lang="en-US" sz="1600">
                <a:latin typeface="Open Sans"/>
                <a:ea typeface="Open Sans"/>
                <a:cs typeface="Open Sans"/>
              </a:rPr>
              <a:t>Single system to manage complete process from </a:t>
            </a:r>
            <a:r>
              <a:rPr lang="en-IN" sz="1600">
                <a:latin typeface="Open Sans"/>
                <a:ea typeface="Open Sans"/>
                <a:cs typeface="Open Sans"/>
              </a:rPr>
              <a:t>deal creation to Invoice (In Progress)</a:t>
            </a:r>
            <a:endParaRPr lang="en-US" sz="1600">
              <a:latin typeface="Open Sans"/>
              <a:ea typeface="Open Sans"/>
              <a:cs typeface="Open Sans"/>
            </a:endParaRP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330" indent="-227330">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767865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Salesforce - CASE STUDY 2 </a:t>
            </a:r>
            <a:r>
              <a:rPr lang="en-US" sz="2400">
                <a:latin typeface="Lato Black"/>
                <a:ea typeface="Lato Black"/>
                <a:cs typeface="Lato Black"/>
              </a:rPr>
              <a:t>(SIMPLOT –1/3) </a:t>
            </a:r>
            <a:endParaRPr lang="en-US" sz="2400"/>
          </a:p>
        </p:txBody>
      </p:sp>
      <p:sp>
        <p:nvSpPr>
          <p:cNvPr id="9" name="TextBox 4">
            <a:extLst>
              <a:ext uri="{FF2B5EF4-FFF2-40B4-BE49-F238E27FC236}">
                <a16:creationId xmlns:a16="http://schemas.microsoft.com/office/drawing/2014/main" id="{D266ECEF-D0F0-7441-B43D-4D2FF10E8DB4}"/>
              </a:ext>
            </a:extLst>
          </p:cNvPr>
          <p:cNvSpPr txBox="1"/>
          <p:nvPr/>
        </p:nvSpPr>
        <p:spPr>
          <a:xfrm>
            <a:off x="690163" y="1073812"/>
            <a:ext cx="10540259" cy="57144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ea typeface="+mn-lt"/>
                <a:cs typeface="+mn-lt"/>
              </a:rPr>
              <a:t>Project Background:</a:t>
            </a:r>
            <a:r>
              <a:rPr lang="en-IN" sz="1850">
                <a:ea typeface="+mn-lt"/>
                <a:cs typeface="+mn-lt"/>
              </a:rPr>
              <a:t> </a:t>
            </a:r>
            <a:endParaRPr lang="en-IN" sz="1300">
              <a:ea typeface="Open Sans"/>
              <a:cs typeface="Open Sans"/>
            </a:endParaRPr>
          </a:p>
          <a:p>
            <a:pPr marL="342900" indent="-342900">
              <a:buFont typeface="Arial"/>
              <a:buChar char="•"/>
              <a:defRPr sz="1300">
                <a:latin typeface="Open Sans"/>
                <a:ea typeface="Open Sans"/>
                <a:cs typeface="Open Sans"/>
                <a:sym typeface="Open Sans"/>
              </a:defRPr>
            </a:pPr>
            <a:r>
              <a:rPr lang="en-IN" sz="1850">
                <a:ea typeface="+mn-lt"/>
                <a:cs typeface="+mn-lt"/>
              </a:rPr>
              <a:t>*Org Merge (They were using two different salesforce prod for different countries)</a:t>
            </a:r>
            <a:endParaRPr lang="en-IN"/>
          </a:p>
          <a:p>
            <a:pPr>
              <a:defRPr sz="1300">
                <a:latin typeface="Open Sans"/>
                <a:ea typeface="Open Sans"/>
                <a:cs typeface="Open Sans"/>
                <a:sym typeface="Open Sans"/>
              </a:defRPr>
            </a:pPr>
            <a:r>
              <a:rPr lang="en-IN" sz="1850" i="1">
                <a:ea typeface="+mn-lt"/>
                <a:cs typeface="+mn-lt"/>
              </a:rPr>
              <a:t>*An org merge is the process of combining one or more production instances of Salesforce.</a:t>
            </a:r>
          </a:p>
          <a:p>
            <a:pPr>
              <a:defRPr sz="1300">
                <a:latin typeface="Open Sans"/>
                <a:ea typeface="Open Sans"/>
                <a:cs typeface="Open Sans"/>
                <a:sym typeface="Open Sans"/>
              </a:defRPr>
            </a:pPr>
            <a:endParaRPr lang="en-IN" sz="1850" b="1">
              <a:ea typeface="+mn-lt"/>
              <a:cs typeface="+mn-lt"/>
            </a:endParaRPr>
          </a:p>
          <a:p>
            <a:pPr>
              <a:defRPr sz="1300">
                <a:latin typeface="Open Sans"/>
                <a:ea typeface="Open Sans"/>
                <a:cs typeface="Open Sans"/>
                <a:sym typeface="Open Sans"/>
              </a:defRPr>
            </a:pPr>
            <a:r>
              <a:rPr lang="en-IN" sz="1850" b="1">
                <a:ea typeface="+mn-lt"/>
                <a:cs typeface="+mn-lt"/>
              </a:rPr>
              <a:t>Solution In Time Tec Offered: </a:t>
            </a:r>
            <a:r>
              <a:rPr lang="en-IN" sz="1850">
                <a:solidFill>
                  <a:srgbClr val="0070C0"/>
                </a:solidFill>
                <a:ea typeface="+mn-lt"/>
                <a:cs typeface="+mn-lt"/>
              </a:rPr>
              <a:t>Merging two Salesforce instances into one</a:t>
            </a:r>
            <a:endParaRPr lang="en-IN">
              <a:solidFill>
                <a:srgbClr val="0070C0"/>
              </a:solidFill>
            </a:endParaRPr>
          </a:p>
          <a:p>
            <a:pPr>
              <a:defRPr sz="1300">
                <a:latin typeface="Open Sans"/>
                <a:ea typeface="Open Sans"/>
                <a:cs typeface="Open Sans"/>
                <a:sym typeface="Open Sans"/>
              </a:defRPr>
            </a:pPr>
            <a:r>
              <a:rPr lang="en-IN" sz="1850">
                <a:ea typeface="+mn-lt"/>
                <a:cs typeface="+mn-lt"/>
              </a:rPr>
              <a:t>⦁    Merging both orgs and according to region employees started using them.</a:t>
            </a:r>
            <a:endParaRPr lang="en-IN" sz="1850">
              <a:cs typeface="Calibri"/>
            </a:endParaRPr>
          </a:p>
          <a:p>
            <a:pPr marL="342900" indent="-342900">
              <a:buFont typeface="Arial"/>
              <a:buChar char="•"/>
              <a:defRPr sz="1300">
                <a:latin typeface="Open Sans"/>
                <a:ea typeface="Open Sans"/>
                <a:cs typeface="Open Sans"/>
                <a:sym typeface="Open Sans"/>
              </a:defRPr>
            </a:pPr>
            <a:r>
              <a:rPr lang="en-IN" sz="1850">
                <a:ea typeface="+mn-lt"/>
                <a:cs typeface="+mn-lt"/>
              </a:rPr>
              <a:t>Org Merge Offered different types of solutions. Which includes:</a:t>
            </a:r>
            <a:endParaRPr lang="en-IN"/>
          </a:p>
          <a:p>
            <a:pPr marL="342900" indent="-342900">
              <a:buFont typeface="Calibri"/>
              <a:buChar char="-"/>
              <a:defRPr sz="1300">
                <a:latin typeface="Open Sans"/>
                <a:ea typeface="Open Sans"/>
                <a:cs typeface="Open Sans"/>
                <a:sym typeface="Open Sans"/>
              </a:defRPr>
            </a:pPr>
            <a:r>
              <a:rPr lang="en-IN" sz="1850">
                <a:ea typeface="+mn-lt"/>
                <a:cs typeface="+mn-lt"/>
              </a:rPr>
              <a:t>Migration of all metadata, users, and their permissions into the first environment.</a:t>
            </a:r>
            <a:endParaRPr lang="en-IN"/>
          </a:p>
          <a:p>
            <a:pPr marL="342900" indent="-342900">
              <a:buFont typeface="Calibri"/>
              <a:buChar char="-"/>
              <a:defRPr sz="1300">
                <a:latin typeface="Open Sans"/>
                <a:ea typeface="Open Sans"/>
                <a:cs typeface="Open Sans"/>
                <a:sym typeface="Open Sans"/>
              </a:defRPr>
            </a:pPr>
            <a:r>
              <a:rPr lang="en-IN" sz="1850">
                <a:ea typeface="+mn-lt"/>
                <a:cs typeface="+mn-lt"/>
              </a:rPr>
              <a:t>All objects and their fields and record types have been migrated to the merge environment.</a:t>
            </a:r>
            <a:endParaRPr lang="en-IN"/>
          </a:p>
          <a:p>
            <a:pPr>
              <a:defRPr sz="1300">
                <a:latin typeface="Open Sans"/>
                <a:ea typeface="Open Sans"/>
                <a:cs typeface="Open Sans"/>
                <a:sym typeface="Open Sans"/>
              </a:defRPr>
            </a:pPr>
            <a:endParaRPr lang="en-IN"/>
          </a:p>
          <a:p>
            <a:pPr>
              <a:defRPr sz="1300">
                <a:latin typeface="Open Sans"/>
                <a:ea typeface="Open Sans"/>
                <a:cs typeface="Open Sans"/>
                <a:sym typeface="Open Sans"/>
              </a:defRPr>
            </a:pPr>
            <a:r>
              <a:rPr lang="en-IN" sz="1850">
                <a:ea typeface="+mn-lt"/>
                <a:cs typeface="+mn-lt"/>
              </a:rPr>
              <a:t>The purpose of this project: Was to move all users and necessary configuration from the SAPL org into the NA org. This was not a trivial task and took a lot of effort to complete. </a:t>
            </a:r>
            <a:endParaRPr lang="en-IN"/>
          </a:p>
          <a:p>
            <a:pPr>
              <a:defRPr sz="1300">
                <a:latin typeface="Open Sans"/>
                <a:ea typeface="Open Sans"/>
                <a:cs typeface="Open Sans"/>
                <a:sym typeface="Open Sans"/>
              </a:defRPr>
            </a:pPr>
            <a:endParaRPr lang="en-IN"/>
          </a:p>
          <a:p>
            <a:pPr>
              <a:defRPr sz="1300">
                <a:latin typeface="Open Sans"/>
                <a:ea typeface="Open Sans"/>
                <a:cs typeface="Open Sans"/>
                <a:sym typeface="Open Sans"/>
              </a:defRPr>
            </a:pPr>
            <a:r>
              <a:rPr lang="en-IN" sz="1850" u="sng">
                <a:ea typeface="+mn-lt"/>
                <a:cs typeface="+mn-lt"/>
              </a:rPr>
              <a:t>Migration Strategy Used:</a:t>
            </a:r>
            <a:endParaRPr lang="en-IN" u="sng"/>
          </a:p>
          <a:p>
            <a:pPr>
              <a:defRPr sz="1300">
                <a:latin typeface="Open Sans"/>
                <a:ea typeface="Open Sans"/>
                <a:cs typeface="Open Sans"/>
                <a:sym typeface="Open Sans"/>
              </a:defRPr>
            </a:pPr>
            <a:r>
              <a:rPr lang="en-IN" sz="1850">
                <a:ea typeface="+mn-lt"/>
                <a:cs typeface="+mn-lt"/>
              </a:rPr>
              <a:t>The way we migrated metadata, users, and data is by using a Big Bang approach. This approach helped us to complete migration efficiently.</a:t>
            </a:r>
            <a:endParaRPr lang="en-IN">
              <a:ea typeface="+mn-lt"/>
              <a:cs typeface="+mn-lt"/>
            </a:endParaRPr>
          </a:p>
          <a:p>
            <a:pPr>
              <a:defRPr sz="1300">
                <a:latin typeface="Open Sans"/>
                <a:ea typeface="Open Sans"/>
                <a:cs typeface="Open Sans"/>
                <a:sym typeface="Open Sans"/>
              </a:defRPr>
            </a:pPr>
            <a:endParaRPr lang="en-IN"/>
          </a:p>
          <a:p>
            <a:pPr>
              <a:defRPr sz="1300">
                <a:latin typeface="Open Sans"/>
                <a:ea typeface="Open Sans"/>
                <a:cs typeface="Open Sans"/>
                <a:sym typeface="Open Sans"/>
              </a:defRPr>
            </a:pPr>
            <a:endParaRPr lang="en-IN" sz="1850" b="1">
              <a:ea typeface="+mn-lt"/>
              <a:cs typeface="+mn-lt"/>
            </a:endParaRPr>
          </a:p>
          <a:p>
            <a:pPr>
              <a:defRPr sz="1300">
                <a:latin typeface="Open Sans"/>
                <a:ea typeface="Open Sans"/>
                <a:cs typeface="Open Sans"/>
                <a:sym typeface="Open Sans"/>
              </a:defRPr>
            </a:pPr>
            <a:endParaRPr lang="en-IN"/>
          </a:p>
          <a:p>
            <a:pPr marL="170815" indent="-170815">
              <a:spcBef>
                <a:spcPts val="533"/>
              </a:spcBef>
              <a:buSzPct val="100000"/>
              <a:buFont typeface="Arial"/>
              <a:buChar char="•"/>
              <a:defRPr sz="1300">
                <a:latin typeface="Open Sans"/>
                <a:ea typeface="Open Sans"/>
                <a:cs typeface="Open Sans"/>
                <a:sym typeface="Open Sans"/>
              </a:defRPr>
            </a:pPr>
            <a:endParaRPr lang="en-IN" sz="1867">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23102652"/>
      </p:ext>
    </p:extLst>
  </p:cSld>
  <p:clrMapOvr>
    <a:masterClrMapping/>
  </p:clrMapOvr>
  <p:transition spd="slow">
    <p:push dir="u"/>
  </p:transition>
  <p:extLst>
    <p:ext uri="{6950BFC3-D8DA-4A85-94F7-54DA5524770B}">
      <p188:commentRel xmlns:p188="http://schemas.microsoft.com/office/powerpoint/2018/8/main" r:id="rId2"/>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Salesforce - CASE STUDY 2 </a:t>
            </a:r>
            <a:r>
              <a:rPr lang="en-US" sz="2400">
                <a:latin typeface="Lato Black"/>
                <a:ea typeface="Lato Black"/>
                <a:cs typeface="Lato Black"/>
              </a:rPr>
              <a:t>(SIMPLOT –1/3) </a:t>
            </a:r>
            <a:endParaRPr lang="en-US" sz="2400"/>
          </a:p>
        </p:txBody>
      </p:sp>
      <p:sp>
        <p:nvSpPr>
          <p:cNvPr id="9" name="TextBox 4">
            <a:extLst>
              <a:ext uri="{FF2B5EF4-FFF2-40B4-BE49-F238E27FC236}">
                <a16:creationId xmlns:a16="http://schemas.microsoft.com/office/drawing/2014/main" id="{D266ECEF-D0F0-7441-B43D-4D2FF10E8DB4}"/>
              </a:ext>
            </a:extLst>
          </p:cNvPr>
          <p:cNvSpPr txBox="1"/>
          <p:nvPr/>
        </p:nvSpPr>
        <p:spPr>
          <a:xfrm>
            <a:off x="679119" y="5237203"/>
            <a:ext cx="10606520" cy="2413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ea typeface="+mn-lt"/>
                <a:cs typeface="+mn-lt"/>
              </a:rPr>
              <a:t>Outcome:</a:t>
            </a:r>
            <a:endParaRPr lang="en-IN" sz="1850" b="1">
              <a:cs typeface="Calibri"/>
            </a:endParaRPr>
          </a:p>
          <a:p>
            <a:pPr>
              <a:defRPr sz="1300">
                <a:latin typeface="Open Sans"/>
                <a:ea typeface="Open Sans"/>
                <a:cs typeface="Open Sans"/>
                <a:sym typeface="Open Sans"/>
              </a:defRPr>
            </a:pPr>
            <a:r>
              <a:rPr lang="en-IN" sz="1850">
                <a:ea typeface="+mn-lt"/>
                <a:cs typeface="+mn-lt"/>
              </a:rPr>
              <a:t>⦁    Cutting Maintenance Overheads: No need to maintain two salesforce orgs for one company</a:t>
            </a:r>
            <a:endParaRPr lang="en-IN"/>
          </a:p>
          <a:p>
            <a:pPr>
              <a:spcBef>
                <a:spcPts val="533"/>
              </a:spcBef>
              <a:buSzPct val="100000"/>
              <a:defRPr sz="1300">
                <a:latin typeface="Open Sans"/>
                <a:ea typeface="Open Sans"/>
                <a:cs typeface="Open Sans"/>
                <a:sym typeface="Open Sans"/>
              </a:defRPr>
            </a:pPr>
            <a:endParaRPr lang="en-IN" sz="1850">
              <a:latin typeface="Century Gothic"/>
              <a:ea typeface="Lato"/>
              <a:cs typeface="Lato"/>
            </a:endParaRPr>
          </a:p>
          <a:p>
            <a:pPr>
              <a:spcBef>
                <a:spcPts val="533"/>
              </a:spcBef>
              <a:defRPr sz="1300">
                <a:latin typeface="Open Sans"/>
                <a:ea typeface="Open Sans"/>
                <a:cs typeface="Open Sans"/>
                <a:sym typeface="Open Sans"/>
              </a:defRPr>
            </a:pPr>
            <a:endParaRPr lang="en-IN" sz="1850">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67">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b="1">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latin typeface="Century Gothic" panose="020B0502020202020204" pitchFamily="34" charset="0"/>
              <a:ea typeface="Lato" panose="020F0502020204030203" pitchFamily="34" charset="0"/>
              <a:cs typeface="Lato" panose="020F0502020204030203" pitchFamily="34" charset="0"/>
            </a:endParaRPr>
          </a:p>
        </p:txBody>
      </p:sp>
      <p:pic>
        <p:nvPicPr>
          <p:cNvPr id="2" name="Picture 2" descr="Diagram&#10;&#10;Description automatically generated">
            <a:extLst>
              <a:ext uri="{FF2B5EF4-FFF2-40B4-BE49-F238E27FC236}">
                <a16:creationId xmlns:a16="http://schemas.microsoft.com/office/drawing/2014/main" id="{376CBE73-CD25-7E28-7290-68765FF70B1C}"/>
              </a:ext>
            </a:extLst>
          </p:cNvPr>
          <p:cNvPicPr>
            <a:picLocks noChangeAspect="1"/>
          </p:cNvPicPr>
          <p:nvPr/>
        </p:nvPicPr>
        <p:blipFill>
          <a:blip r:embed="rId2"/>
          <a:stretch>
            <a:fillRect/>
          </a:stretch>
        </p:blipFill>
        <p:spPr>
          <a:xfrm>
            <a:off x="903357" y="1069202"/>
            <a:ext cx="10175460" cy="4123247"/>
          </a:xfrm>
          <a:prstGeom prst="rect">
            <a:avLst/>
          </a:prstGeom>
        </p:spPr>
      </p:pic>
      <p:sp>
        <p:nvSpPr>
          <p:cNvPr id="3" name="TextBox 2">
            <a:extLst>
              <a:ext uri="{FF2B5EF4-FFF2-40B4-BE49-F238E27FC236}">
                <a16:creationId xmlns:a16="http://schemas.microsoft.com/office/drawing/2014/main" id="{F251A67F-CDBA-3318-D2A6-0BF40A317B99}"/>
              </a:ext>
            </a:extLst>
          </p:cNvPr>
          <p:cNvSpPr txBox="1"/>
          <p:nvPr/>
        </p:nvSpPr>
        <p:spPr>
          <a:xfrm>
            <a:off x="4533348" y="4952999"/>
            <a:ext cx="16166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Org Merge Flowchart</a:t>
            </a:r>
            <a:endParaRPr lang="en-US" sz="1200"/>
          </a:p>
        </p:txBody>
      </p:sp>
    </p:spTree>
    <p:extLst>
      <p:ext uri="{BB962C8B-B14F-4D97-AF65-F5344CB8AC3E}">
        <p14:creationId xmlns:p14="http://schemas.microsoft.com/office/powerpoint/2010/main" val="4008196711"/>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2 – Simplot -2/3</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4124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marL="0" indent="0" defTabSz="1219170">
              <a:buNone/>
              <a:defRPr sz="1300">
                <a:latin typeface="Open Sans"/>
                <a:ea typeface="Open Sans"/>
                <a:cs typeface="Open Sans"/>
                <a:sym typeface="Open Sans"/>
              </a:defRPr>
            </a:pPr>
            <a:r>
              <a:rPr lang="en-US" sz="1600" b="1">
                <a:solidFill>
                  <a:srgbClr val="474C53"/>
                </a:solidFill>
                <a:latin typeface="Open Sans" panose="020B0606030504020204" pitchFamily="34" charset="0"/>
                <a:ea typeface="Open Sans" panose="020B0606030504020204" pitchFamily="34" charset="0"/>
                <a:cs typeface="Open Sans" panose="020B0606030504020204" pitchFamily="34" charset="0"/>
              </a:rPr>
              <a:t>Project Bac</a:t>
            </a:r>
            <a:r>
              <a:rPr lang="en-US" sz="1600" b="1">
                <a:latin typeface="Open Sans" panose="020B0606030504020204" pitchFamily="34" charset="0"/>
                <a:ea typeface="Open Sans" panose="020B0606030504020204" pitchFamily="34" charset="0"/>
                <a:cs typeface="Open Sans" panose="020B0606030504020204" pitchFamily="34" charset="0"/>
              </a:rPr>
              <a:t>kground: </a:t>
            </a:r>
          </a:p>
          <a:p>
            <a:pPr marL="456342" indent="-456342" defTabSz="1219170">
              <a:defRPr sz="1300">
                <a:latin typeface="Open Sans"/>
                <a:ea typeface="Open Sans"/>
                <a:cs typeface="Open Sans"/>
                <a:sym typeface="Open Sans"/>
              </a:defRPr>
            </a:pPr>
            <a:r>
              <a:rPr lang="en-US" sz="1600">
                <a:latin typeface="Open Sans" panose="020B0606030504020204" pitchFamily="34" charset="0"/>
                <a:ea typeface="Open Sans" panose="020B0606030504020204" pitchFamily="34" charset="0"/>
                <a:cs typeface="Open Sans" panose="020B0606030504020204" pitchFamily="34" charset="0"/>
              </a:rPr>
              <a:t>Simplot wanted to have  digital experiences to connect with customers, partners, or employees. Users can use 'help forum', support community and other web pages to manage accounts and invoices.</a:t>
            </a:r>
          </a:p>
          <a:p>
            <a:pPr marL="0" indent="0" defTabSz="1219170">
              <a:buNone/>
              <a:defRPr sz="1300">
                <a:latin typeface="Open Sans"/>
                <a:ea typeface="Open Sans"/>
                <a:cs typeface="Open Sans"/>
                <a:sym typeface="Open Sans"/>
              </a:defRPr>
            </a:pPr>
            <a:endParaRPr lang="en-US" sz="1600">
              <a:latin typeface="Open Sans" panose="020B0606030504020204" pitchFamily="34" charset="0"/>
              <a:ea typeface="Open Sans" panose="020B0606030504020204" pitchFamily="34" charset="0"/>
              <a:cs typeface="Open Sans" panose="020B0606030504020204" pitchFamily="34" charset="0"/>
            </a:endParaRPr>
          </a:p>
          <a:p>
            <a:pPr marL="0" indent="0" defTabSz="1219170">
              <a:buNone/>
              <a:defRPr sz="1300">
                <a:latin typeface="Open Sans"/>
                <a:ea typeface="Open Sans"/>
                <a:cs typeface="Open Sans"/>
                <a:sym typeface="Open Sans"/>
              </a:defRPr>
            </a:pPr>
            <a:r>
              <a:rPr lang="en-US" sz="1600" b="1">
                <a:latin typeface="Open Sans" panose="020B0606030504020204" pitchFamily="34" charset="0"/>
                <a:ea typeface="Open Sans" panose="020B0606030504020204" pitchFamily="34" charset="0"/>
                <a:cs typeface="Open Sans" panose="020B0606030504020204" pitchFamily="34" charset="0"/>
              </a:rPr>
              <a:t>Solution In Time Tec Offered</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a:solidFill>
                  <a:srgbClr val="0070C0"/>
                </a:solidFill>
                <a:latin typeface="Open Sans" panose="020B0606030504020204" pitchFamily="34" charset="0"/>
                <a:ea typeface="Open Sans" panose="020B0606030504020204" pitchFamily="34" charset="0"/>
                <a:cs typeface="Open Sans" panose="020B0606030504020204" pitchFamily="34" charset="0"/>
              </a:rPr>
              <a:t>Experience Cloud Implementation  </a:t>
            </a:r>
          </a:p>
          <a:p>
            <a:pPr marL="0" indent="0" defTabSz="1219170">
              <a:buNone/>
              <a:defRPr sz="1300">
                <a:latin typeface="Open Sans"/>
                <a:ea typeface="Open Sans"/>
                <a:cs typeface="Open Sans"/>
                <a:sym typeface="Open Sans"/>
              </a:defRPr>
            </a:pPr>
            <a:r>
              <a:rPr lang="en-US" sz="1600">
                <a:latin typeface="Open Sans" panose="020B0606030504020204" pitchFamily="34" charset="0"/>
                <a:ea typeface="Open Sans" panose="020B0606030504020204" pitchFamily="34" charset="0"/>
                <a:cs typeface="Open Sans" panose="020B0606030504020204" pitchFamily="34" charset="0"/>
              </a:rPr>
              <a:t>⦁    Experience Cloud Usage(Implementation) - It helps to deliver connected digital experiences — fast. Reinvent the customer experience, engage more customers, and accelerate growth across any industry with data-driven sites, portals, and mobile applications. </a:t>
            </a:r>
          </a:p>
          <a:p>
            <a:pPr marL="0" indent="0" defTabSz="1219170">
              <a:buNone/>
              <a:defRPr sz="1300">
                <a:latin typeface="Open Sans"/>
                <a:ea typeface="Open Sans"/>
                <a:cs typeface="Open Sans"/>
                <a:sym typeface="Open Sans"/>
              </a:defRPr>
            </a:pPr>
            <a:endParaRPr lang="en-US" sz="1600">
              <a:latin typeface="Open Sans" panose="020B0606030504020204" pitchFamily="34" charset="0"/>
              <a:ea typeface="Open Sans" panose="020B0606030504020204" pitchFamily="34" charset="0"/>
              <a:cs typeface="Open Sans" panose="020B0606030504020204" pitchFamily="34" charset="0"/>
            </a:endParaRPr>
          </a:p>
          <a:p>
            <a:pPr marL="0" indent="0" defTabSz="1219170">
              <a:buNone/>
              <a:defRPr sz="1300">
                <a:latin typeface="Open Sans"/>
                <a:ea typeface="Open Sans"/>
                <a:cs typeface="Open Sans"/>
                <a:sym typeface="Open Sans"/>
              </a:defRPr>
            </a:pPr>
            <a:endParaRPr lang="en-IN" sz="1600" b="1">
              <a:latin typeface="Open Sans" panose="020B0606030504020204" pitchFamily="34" charset="0"/>
              <a:ea typeface="Open Sans" panose="020B0606030504020204" pitchFamily="34" charset="0"/>
              <a:cs typeface="Open Sans" panose="020B0606030504020204" pitchFamily="34" charset="0"/>
            </a:endParaRPr>
          </a:p>
          <a:p>
            <a:pPr marL="0" indent="0" defTabSz="1219170">
              <a:buNone/>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Outcome:</a:t>
            </a:r>
            <a:endParaRPr lang="en-US" sz="1600">
              <a:latin typeface="Open Sans" panose="020B0606030504020204" pitchFamily="34" charset="0"/>
              <a:ea typeface="Open Sans" panose="020B0606030504020204" pitchFamily="34" charset="0"/>
              <a:cs typeface="Open Sans" panose="020B0606030504020204" pitchFamily="34" charset="0"/>
            </a:endParaRPr>
          </a:p>
          <a:p>
            <a:pPr marL="0" indent="0" defTabSz="1219170">
              <a:buNone/>
              <a:defRPr sz="1300">
                <a:latin typeface="Open Sans"/>
                <a:ea typeface="Open Sans"/>
                <a:cs typeface="Open Sans"/>
                <a:sym typeface="Open Sans"/>
              </a:defRPr>
            </a:pPr>
            <a:r>
              <a:rPr lang="en-US" sz="1600">
                <a:latin typeface="Open Sans" panose="020B0606030504020204" pitchFamily="34" charset="0"/>
                <a:ea typeface="Open Sans" panose="020B0606030504020204" pitchFamily="34" charset="0"/>
                <a:cs typeface="Open Sans" panose="020B0606030504020204" pitchFamily="34" charset="0"/>
              </a:rPr>
              <a:t>⦁    Proper digital experience connected to CRM.</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473859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2 – Simplot -3/3</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43910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marL="0" indent="0" defTabSz="1219170">
              <a:buNone/>
              <a:defRPr sz="1300">
                <a:latin typeface="Open Sans"/>
                <a:ea typeface="Open Sans"/>
                <a:cs typeface="Open Sans"/>
                <a:sym typeface="Open Sans"/>
              </a:defRPr>
            </a:pPr>
            <a:r>
              <a:rPr lang="en-US" sz="1600" b="1">
                <a:latin typeface="Open Sans"/>
                <a:ea typeface="+mn-lt"/>
                <a:cs typeface="+mn-lt"/>
              </a:rPr>
              <a:t>Project Background: </a:t>
            </a:r>
            <a:endParaRPr lang="en-US" sz="1600"/>
          </a:p>
          <a:p>
            <a:pPr marL="0" indent="0" defTabSz="1219170">
              <a:buNone/>
              <a:defRPr sz="1300">
                <a:latin typeface="Open Sans"/>
                <a:ea typeface="Open Sans"/>
                <a:cs typeface="Open Sans"/>
                <a:sym typeface="Open Sans"/>
              </a:defRPr>
            </a:pPr>
            <a:r>
              <a:rPr lang="en-US" sz="1600">
                <a:latin typeface="Open Sans"/>
                <a:ea typeface="+mn-lt"/>
                <a:cs typeface="+mn-lt"/>
              </a:rPr>
              <a:t>⦁    </a:t>
            </a:r>
            <a:r>
              <a:rPr lang="en-US" sz="1600">
                <a:latin typeface="Open Sans"/>
                <a:ea typeface="Open Sans"/>
                <a:cs typeface="Open Sans"/>
              </a:rPr>
              <a:t>Simplot wanted to manage Pricing for products and Rebate on product according to history of customer.  That includes Approval automation from higher authorities and other automation processes.</a:t>
            </a:r>
            <a:r>
              <a:rPr lang="en-US" sz="1600">
                <a:latin typeface="Open Sans"/>
                <a:ea typeface="+mn-lt"/>
                <a:cs typeface="+mn-lt"/>
              </a:rPr>
              <a:t> (We are implementing idea. Solution for using CPQ was offered from Salesforce team )</a:t>
            </a:r>
          </a:p>
          <a:p>
            <a:pPr marL="0" indent="0" defTabSz="1219170">
              <a:buNone/>
              <a:defRPr sz="1300">
                <a:latin typeface="Open Sans"/>
                <a:ea typeface="Open Sans"/>
                <a:cs typeface="Open Sans"/>
                <a:sym typeface="Open Sans"/>
              </a:defRPr>
            </a:pPr>
            <a:endParaRPr lang="en-US" sz="1600">
              <a:latin typeface="Open Sans"/>
              <a:ea typeface="+mn-lt"/>
              <a:cs typeface="+mn-lt"/>
            </a:endParaRPr>
          </a:p>
          <a:p>
            <a:pPr marL="0" indent="0" defTabSz="1219170">
              <a:buNone/>
              <a:defRPr sz="1300">
                <a:latin typeface="Open Sans"/>
                <a:ea typeface="Open Sans"/>
                <a:cs typeface="Open Sans"/>
                <a:sym typeface="Open Sans"/>
              </a:defRPr>
            </a:pPr>
            <a:r>
              <a:rPr lang="en-US" sz="1600" b="1">
                <a:latin typeface="Open Sans"/>
                <a:ea typeface="+mn-lt"/>
                <a:cs typeface="+mn-lt"/>
              </a:rPr>
              <a:t>Solution In Time Tec Offered:</a:t>
            </a:r>
            <a:r>
              <a:rPr lang="en-US" sz="1600">
                <a:latin typeface="Open Sans"/>
                <a:ea typeface="+mn-lt"/>
                <a:cs typeface="+mn-lt"/>
              </a:rPr>
              <a:t> </a:t>
            </a:r>
            <a:r>
              <a:rPr lang="en-US" sz="1600">
                <a:solidFill>
                  <a:srgbClr val="0070C0"/>
                </a:solidFill>
                <a:latin typeface="Open Sans"/>
                <a:ea typeface="+mn-lt"/>
                <a:cs typeface="+mn-lt"/>
              </a:rPr>
              <a:t>CPQ Implementation</a:t>
            </a:r>
            <a:r>
              <a:rPr lang="en-US" sz="1600">
                <a:latin typeface="Open Sans"/>
                <a:ea typeface="+mn-lt"/>
                <a:cs typeface="+mn-lt"/>
              </a:rPr>
              <a:t> </a:t>
            </a:r>
          </a:p>
          <a:p>
            <a:pPr marL="0" indent="0" defTabSz="1219170">
              <a:buNone/>
              <a:defRPr sz="1300">
                <a:latin typeface="Open Sans"/>
                <a:ea typeface="Open Sans"/>
                <a:cs typeface="Open Sans"/>
                <a:sym typeface="Open Sans"/>
              </a:defRPr>
            </a:pPr>
            <a:r>
              <a:rPr lang="en-US" sz="1600">
                <a:latin typeface="Open Sans"/>
                <a:ea typeface="+mn-lt"/>
                <a:cs typeface="+mn-lt"/>
              </a:rPr>
              <a:t>⦁    Provided a solution to speed up their sales process and generating quotes, orders and contracts. </a:t>
            </a:r>
            <a:endParaRPr lang="en-US" sz="1600"/>
          </a:p>
          <a:p>
            <a:pPr marL="0" indent="0" defTabSz="1219170">
              <a:buNone/>
              <a:defRPr sz="1300">
                <a:latin typeface="Open Sans"/>
                <a:ea typeface="Open Sans"/>
                <a:cs typeface="Open Sans"/>
                <a:sym typeface="Open Sans"/>
              </a:defRPr>
            </a:pPr>
            <a:endParaRPr lang="en-US" sz="1600">
              <a:latin typeface="Open Sans"/>
              <a:ea typeface="+mn-lt"/>
              <a:cs typeface="+mn-lt"/>
            </a:endParaRPr>
          </a:p>
          <a:p>
            <a:pPr marL="0" indent="0" defTabSz="1219170">
              <a:buNone/>
              <a:defRPr sz="1300">
                <a:latin typeface="Open Sans"/>
                <a:ea typeface="Open Sans"/>
                <a:cs typeface="Open Sans"/>
                <a:sym typeface="Open Sans"/>
              </a:defRPr>
            </a:pPr>
            <a:r>
              <a:rPr lang="en-IN" sz="1600" b="1">
                <a:latin typeface="Open Sans"/>
                <a:ea typeface="Open Sans"/>
                <a:cs typeface="Open Sans"/>
              </a:rPr>
              <a:t>Outcome:</a:t>
            </a:r>
            <a:endParaRPr lang="en-US" sz="1600"/>
          </a:p>
          <a:p>
            <a:pPr marL="0" indent="0" defTabSz="1219170">
              <a:buNone/>
              <a:defRPr sz="1300">
                <a:latin typeface="Open Sans"/>
                <a:ea typeface="Open Sans"/>
                <a:cs typeface="Open Sans"/>
                <a:sym typeface="Open Sans"/>
              </a:defRPr>
            </a:pPr>
            <a:r>
              <a:rPr lang="en-US" sz="1600">
                <a:latin typeface="Open Sans"/>
                <a:ea typeface="+mn-lt"/>
                <a:cs typeface="+mn-lt"/>
              </a:rPr>
              <a:t>⦁    Made the process easy and quicker for rebate on product as per history of customer.</a:t>
            </a:r>
            <a:r>
              <a:rPr lang="en-US" sz="2133">
                <a:latin typeface="Open Sans"/>
                <a:ea typeface="+mn-lt"/>
                <a:cs typeface="+mn-lt"/>
              </a:rPr>
              <a:t> </a:t>
            </a:r>
            <a:br>
              <a:rPr lang="en-US" sz="2133">
                <a:latin typeface="Open Sans"/>
                <a:ea typeface="+mn-lt"/>
                <a:cs typeface="+mn-lt"/>
              </a:rPr>
            </a:br>
            <a:r>
              <a:rPr lang="en-US" sz="1467" i="1">
                <a:latin typeface="Open Sans"/>
                <a:ea typeface="+mn-lt"/>
                <a:cs typeface="+mn-lt"/>
              </a:rPr>
              <a:t>Note: </a:t>
            </a:r>
            <a:r>
              <a:rPr lang="en-US" sz="1467" i="1">
                <a:latin typeface="Open Sans"/>
                <a:ea typeface="Open Sans"/>
                <a:cs typeface="Open Sans"/>
              </a:rPr>
              <a:t>CPQ is an abbreviation of</a:t>
            </a:r>
            <a:r>
              <a:rPr lang="en-US" sz="1467" b="1" i="1">
                <a:latin typeface="Open Sans"/>
                <a:ea typeface="Open Sans"/>
                <a:cs typeface="Open Sans"/>
              </a:rPr>
              <a:t> configuring, price, and quote</a:t>
            </a:r>
            <a:r>
              <a:rPr lang="en-US" sz="1467" i="1">
                <a:latin typeface="Open Sans"/>
                <a:ea typeface="Open Sans"/>
                <a:cs typeface="Open Sans"/>
              </a:rPr>
              <a:t>. It is an extension of the Salesforce CRM, and its purpose is to speed up the sales process and make it easier. CPQ is a native unit of Salesforce that is responsible for the automation of generating and processing quotes, orders, and contracts</a:t>
            </a:r>
            <a:endParaRPr lang="en-US" sz="1467" i="1">
              <a:latin typeface="Open Sans"/>
              <a:ea typeface="+mn-lt"/>
              <a:cs typeface="+mn-lt"/>
            </a:endParaRP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65333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2800">
                <a:latin typeface="Lato Black"/>
                <a:ea typeface="Lato Black"/>
                <a:cs typeface="Lato Black"/>
              </a:rPr>
              <a:t>BFSI - CASE STUDY 5 (KOUNT)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175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KOUNT</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32</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4+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endParaRPr lang="en-IN" sz="1850" b="1">
              <a:solidFill>
                <a:srgbClr val="474C53"/>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latin typeface="Open Sans"/>
                <a:ea typeface="+mn-lt"/>
                <a:cs typeface="+mn-lt"/>
              </a:rPr>
              <a:t>The integration played a major role in the revenue growth and expanding their merchant line. The portal creation simplified most of the manual work and provided a quick and go to solution to access all the informatio</a:t>
            </a:r>
            <a:r>
              <a:rPr lang="en-IN" sz="1850">
                <a:ea typeface="+mn-lt"/>
                <a:cs typeface="+mn-lt"/>
              </a:rPr>
              <a:t>n.</a:t>
            </a:r>
            <a:endParaRPr lang="en-IN">
              <a:ea typeface="+mn-lt"/>
              <a:cs typeface="+mn-lt"/>
            </a:endParaRP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pic>
        <p:nvPicPr>
          <p:cNvPr id="3" name="Picture 2" descr="A black and orange text&#10;&#10;Description automatically generated">
            <a:extLst>
              <a:ext uri="{FF2B5EF4-FFF2-40B4-BE49-F238E27FC236}">
                <a16:creationId xmlns:a16="http://schemas.microsoft.com/office/drawing/2014/main" id="{3D1D1499-F08C-0A8E-BF81-014E42C66FD7}"/>
              </a:ext>
            </a:extLst>
          </p:cNvPr>
          <p:cNvPicPr>
            <a:picLocks noChangeAspect="1"/>
          </p:cNvPicPr>
          <p:nvPr/>
        </p:nvPicPr>
        <p:blipFill rotWithShape="1">
          <a:blip r:embed="rId2"/>
          <a:srcRect t="22059" r="-415" b="27206"/>
          <a:stretch/>
        </p:blipFill>
        <p:spPr>
          <a:xfrm>
            <a:off x="9148549" y="6035296"/>
            <a:ext cx="2754584" cy="782873"/>
          </a:xfrm>
          <a:prstGeom prst="rect">
            <a:avLst/>
          </a:prstGeom>
        </p:spPr>
      </p:pic>
    </p:spTree>
    <p:extLst>
      <p:ext uri="{BB962C8B-B14F-4D97-AF65-F5344CB8AC3E}">
        <p14:creationId xmlns:p14="http://schemas.microsoft.com/office/powerpoint/2010/main" val="3103928220"/>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TRANSPORT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493519"/>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pPr lvl="0">
                        <a:buNone/>
                      </a:pPr>
                      <a:r>
                        <a:rPr lang="en-US"/>
                        <a:t>1</a:t>
                      </a:r>
                    </a:p>
                  </a:txBody>
                  <a:tcPr/>
                </a:tc>
                <a:tc>
                  <a:txBody>
                    <a:bodyPr/>
                    <a:lstStyle/>
                    <a:p>
                      <a:pPr lvl="0">
                        <a:buNone/>
                      </a:pPr>
                      <a:r>
                        <a:rPr lang="en-US" sz="1800" b="0" i="0" u="none" strike="noStrike" noProof="0"/>
                        <a:t>Truckstop</a:t>
                      </a:r>
                    </a:p>
                  </a:txBody>
                  <a:tcPr/>
                </a:tc>
                <a:tc>
                  <a:txBody>
                    <a:bodyPr/>
                    <a:lstStyle/>
                    <a:p>
                      <a:pPr lvl="0">
                        <a:buNone/>
                      </a:pPr>
                      <a:r>
                        <a:rPr lang="en-US" sz="1800" b="0" i="0" u="none" strike="noStrike" noProof="0">
                          <a:latin typeface="Calibri"/>
                        </a:rPr>
                        <a:t>2</a:t>
                      </a:r>
                    </a:p>
                  </a:txBody>
                  <a:tcPr/>
                </a:tc>
                <a:extLst>
                  <a:ext uri="{0D108BD9-81ED-4DB2-BD59-A6C34878D82A}">
                    <a16:rowId xmlns:a16="http://schemas.microsoft.com/office/drawing/2014/main" val="1715863207"/>
                  </a:ext>
                </a:extLst>
              </a:tr>
              <a:tr h="370840">
                <a:tc>
                  <a:txBody>
                    <a:bodyPr/>
                    <a:lstStyle/>
                    <a:p>
                      <a:pPr lvl="0">
                        <a:buNone/>
                      </a:pPr>
                      <a:r>
                        <a:rPr lang="en-US"/>
                        <a:t>2</a:t>
                      </a:r>
                    </a:p>
                  </a:txBody>
                  <a:tcPr/>
                </a:tc>
                <a:tc>
                  <a:txBody>
                    <a:bodyPr/>
                    <a:lstStyle/>
                    <a:p>
                      <a:pPr lvl="0">
                        <a:buNone/>
                      </a:pPr>
                      <a:r>
                        <a:rPr lang="en-US" sz="1800" b="0" i="0" u="none" strike="noStrike" noProof="0"/>
                        <a:t>Fullbay</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3390711958"/>
                  </a:ext>
                </a:extLst>
              </a:tr>
              <a:tr h="370839">
                <a:tc>
                  <a:txBody>
                    <a:bodyPr/>
                    <a:lstStyle/>
                    <a:p>
                      <a:pPr lvl="0">
                        <a:buNone/>
                      </a:pPr>
                      <a:r>
                        <a:rPr lang="en-US"/>
                        <a:t>3</a:t>
                      </a:r>
                    </a:p>
                  </a:txBody>
                  <a:tcPr/>
                </a:tc>
                <a:tc>
                  <a:txBody>
                    <a:bodyPr/>
                    <a:lstStyle/>
                    <a:p>
                      <a:pPr lvl="0">
                        <a:buNone/>
                      </a:pPr>
                      <a:r>
                        <a:rPr lang="en-US" sz="1800" b="0" i="0" u="none" strike="noStrike" noProof="0" err="1"/>
                        <a:t>Skytrace</a:t>
                      </a: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1386942986"/>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01092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latin typeface="Calibri"/>
                        </a:rPr>
                        <a:t>.NET, PHP Manual QA C#, Rest Sharp, Selenium Salesforce, </a:t>
                      </a:r>
                      <a:r>
                        <a:rPr lang="en-US" sz="1800" b="0" i="0" u="none" strike="noStrike" noProof="0" err="1">
                          <a:latin typeface="Calibri"/>
                        </a:rPr>
                        <a:t>Provar</a:t>
                      </a:r>
                      <a:r>
                        <a:rPr lang="en-US" sz="1800" b="0" i="0" u="none" strike="noStrike" noProof="0">
                          <a:latin typeface="Calibri"/>
                        </a:rPr>
                        <a:t>, Angular, Python, Ionic, ReactJS, Automation </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289087390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TRANSPORT - </a:t>
            </a:r>
            <a:r>
              <a:rPr lang="en-US" sz="2400">
                <a:latin typeface="Lato Black"/>
                <a:ea typeface="Lato Black"/>
                <a:cs typeface="Lato Black"/>
              </a:rPr>
              <a:t>CASE STUDY #1 (TRUCKSTOP – #1/2) </a:t>
            </a:r>
          </a:p>
        </p:txBody>
      </p:sp>
      <p:sp>
        <p:nvSpPr>
          <p:cNvPr id="9" name="TextBox 4">
            <a:extLst>
              <a:ext uri="{FF2B5EF4-FFF2-40B4-BE49-F238E27FC236}">
                <a16:creationId xmlns:a16="http://schemas.microsoft.com/office/drawing/2014/main" id="{D266ECEF-D0F0-7441-B43D-4D2FF10E8DB4}"/>
              </a:ext>
            </a:extLst>
          </p:cNvPr>
          <p:cNvSpPr txBox="1"/>
          <p:nvPr/>
        </p:nvSpPr>
        <p:spPr>
          <a:xfrm>
            <a:off x="428962" y="995741"/>
            <a:ext cx="10260766" cy="63479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TRUCKSTOP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80</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a:t>
            </a:r>
            <a:r>
              <a:rPr lang="en-IN" sz="1850" b="1" err="1">
                <a:solidFill>
                  <a:srgbClr val="0070C0"/>
                </a:solidFill>
                <a:latin typeface="Century Gothic"/>
                <a:ea typeface="Lato"/>
                <a:cs typeface="Lato"/>
              </a:rPr>
              <a:t>Gnanaraj</a:t>
            </a:r>
            <a:r>
              <a:rPr lang="en-IN" sz="1850" b="1">
                <a:solidFill>
                  <a:srgbClr val="0070C0"/>
                </a:solidFill>
                <a:latin typeface="Century Gothic"/>
                <a:ea typeface="Lato"/>
                <a:cs typeface="Lato"/>
              </a:rPr>
              <a:t>)</a:t>
            </a:r>
            <a:endParaRPr lang="en-IN" sz="1850">
              <a:ea typeface="+mn-lt"/>
              <a:cs typeface="+mn-lt"/>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Client is in logistics business involving brokers and carriers. They were already using a web application. They expected In Time Tec to enhance the existing application and do the qualification work</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a:t>
            </a: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Truckstop is a leader in transportation technology and freight matching solutions. Truckstop offers logistics solutions for transportation professionals through load planning, transportation management, real-time rates, and negotiation tools, as well as the largest industry credit reporting entity helping industry professionals find trusted freight partners.</a:t>
            </a:r>
          </a:p>
          <a:p>
            <a:pPr>
              <a:defRPr sz="1300">
                <a:latin typeface="Open Sans"/>
                <a:ea typeface="Open Sans"/>
                <a:cs typeface="Open Sans"/>
                <a:sym typeface="Open Sans"/>
              </a:defRPr>
            </a:pPr>
            <a:endParaRPr lang="en-IN" sz="1850">
              <a:cs typeface="Calibri"/>
            </a:endParaRPr>
          </a:p>
          <a:p>
            <a:pPr>
              <a:defRPr sz="1300">
                <a:latin typeface="Open Sans"/>
                <a:ea typeface="Open Sans"/>
                <a:cs typeface="Open Sans"/>
                <a:sym typeface="Open Sans"/>
              </a:defRPr>
            </a:pPr>
            <a:endParaRPr lang="en-IN" sz="1300">
              <a:cs typeface="Open Sans"/>
            </a:endParaRPr>
          </a:p>
          <a:p>
            <a:pPr>
              <a:defRPr sz="1300">
                <a:latin typeface="Open Sans"/>
                <a:ea typeface="Open Sans"/>
                <a:cs typeface="Open Sans"/>
                <a:sym typeface="Open Sans"/>
              </a:defRPr>
            </a:pPr>
            <a:endParaRPr lang="en-IN" sz="1850">
              <a:ea typeface="Open Sans"/>
              <a:cs typeface="+mn-lt"/>
            </a:endParaRPr>
          </a:p>
          <a:p>
            <a:pPr>
              <a:defRPr sz="1300">
                <a:latin typeface="Open Sans"/>
                <a:ea typeface="Open Sans"/>
                <a:cs typeface="Open Sans"/>
                <a:sym typeface="Open Sans"/>
              </a:defRPr>
            </a:pPr>
            <a:endParaRPr lang="en-IN" sz="1850">
              <a:latin typeface="Open Sans"/>
              <a:ea typeface="+mn-lt"/>
              <a:cs typeface="+mn-lt"/>
            </a:endParaRPr>
          </a:p>
          <a:p>
            <a:pPr>
              <a:defRPr sz="1300">
                <a:latin typeface="Open Sans"/>
                <a:ea typeface="Open Sans"/>
                <a:cs typeface="Open Sans"/>
                <a:sym typeface="Open Sans"/>
              </a:defRPr>
            </a:pPr>
            <a:endParaRPr lang="en-IN" sz="1850">
              <a:latin typeface="Century Gothic"/>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1338098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TRANSPORT</a:t>
            </a:r>
            <a:r>
              <a:rPr lang="en-US" sz="2400">
                <a:latin typeface="Lato Black"/>
                <a:ea typeface="Lato Black"/>
                <a:cs typeface="Lato Black"/>
              </a:rPr>
              <a:t> - CASE STUDY #1 (TRUCKSTOP – #1/2)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5041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TRUCKSTOP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80</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endParaRPr lang="en-IN" sz="1850">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solidFill>
                  <a:srgbClr val="474C53"/>
                </a:solidFill>
                <a:latin typeface="Open Sans"/>
                <a:ea typeface="Lato"/>
                <a:cs typeface="Calibri"/>
              </a:rPr>
              <a:t>After In Time Tec took over, there was improvement in quality and many additional features were added. Testing was automated that help in saving time and increased speed of execution.</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32748013"/>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TRANSPORT - </a:t>
            </a:r>
            <a:r>
              <a:rPr lang="en-US" sz="2400">
                <a:latin typeface="Lato Black"/>
                <a:ea typeface="Lato Black"/>
                <a:cs typeface="Lato Black"/>
              </a:rPr>
              <a:t>CASE STUDY #2 (TRUCKSTOP – #2/2)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6627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RMIS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50</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(SPOC-Prasun)</a:t>
            </a:r>
            <a:endParaRPr lang="en-IN" sz="1850">
              <a:ea typeface="+mn-lt"/>
              <a:cs typeface="+mn-lt"/>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Truckstop (Client) had acquired (RMIS). They started integrating RMIS into Truckstop. They are doing sales and wanted our team to help with generating accounts / web view for clients of Truckstop and do the qualification work.</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a:t>
            </a: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Team is responsible for </a:t>
            </a:r>
            <a:r>
              <a:rPr lang="en-IN" sz="1400" err="1">
                <a:solidFill>
                  <a:srgbClr val="474C53"/>
                </a:solidFill>
                <a:latin typeface="Open Sans"/>
                <a:ea typeface="Lato"/>
                <a:cs typeface="Calibri"/>
              </a:rPr>
              <a:t>truckstop</a:t>
            </a:r>
            <a:r>
              <a:rPr lang="en-IN" sz="1400">
                <a:solidFill>
                  <a:srgbClr val="474C53"/>
                </a:solidFill>
                <a:latin typeface="Open Sans"/>
                <a:ea typeface="Lato"/>
                <a:cs typeface="Calibri"/>
              </a:rPr>
              <a:t> new product acquisition RMIS, which is insurance domain and responsible for onboarding new client carriers.</a:t>
            </a: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Started with a lean team of 3 developers to start up and later team expanded to 20+ developers and 30 QA engineers supporting the project.</a:t>
            </a:r>
          </a:p>
          <a:p>
            <a:pPr>
              <a:defRPr sz="1300">
                <a:latin typeface="Open Sans"/>
                <a:ea typeface="Open Sans"/>
                <a:cs typeface="Open Sans"/>
                <a:sym typeface="Open Sans"/>
              </a:defRPr>
            </a:pPr>
            <a:endParaRPr lang="en-IN" sz="1850">
              <a:cs typeface="Calibri"/>
            </a:endParaRPr>
          </a:p>
          <a:p>
            <a:pPr>
              <a:defRPr sz="1300">
                <a:latin typeface="Open Sans"/>
                <a:ea typeface="Open Sans"/>
                <a:cs typeface="Open Sans"/>
                <a:sym typeface="Open Sans"/>
              </a:defRPr>
            </a:pPr>
            <a:endParaRPr lang="en-IN" sz="1300">
              <a:ea typeface="Open Sans"/>
              <a:cs typeface="Open Sans"/>
            </a:endParaRPr>
          </a:p>
          <a:p>
            <a:pPr>
              <a:defRPr sz="1300">
                <a:latin typeface="Open Sans"/>
                <a:ea typeface="Open Sans"/>
                <a:cs typeface="Open Sans"/>
                <a:sym typeface="Open Sans"/>
              </a:defRPr>
            </a:pPr>
            <a:endParaRPr lang="en-IN" sz="1850">
              <a:latin typeface="Open Sans"/>
              <a:ea typeface="Open Sans"/>
              <a:cs typeface="+mn-lt"/>
            </a:endParaRPr>
          </a:p>
          <a:p>
            <a:pPr>
              <a:defRPr sz="1300">
                <a:latin typeface="Open Sans"/>
                <a:ea typeface="Open Sans"/>
                <a:cs typeface="Open Sans"/>
                <a:sym typeface="Open Sans"/>
              </a:defRPr>
            </a:pPr>
            <a:endParaRPr lang="en-IN" sz="1850">
              <a:latin typeface="Open Sans"/>
              <a:cs typeface="Calibri"/>
            </a:endParaRPr>
          </a:p>
          <a:p>
            <a:pPr>
              <a:defRPr sz="1300">
                <a:latin typeface="Open Sans"/>
                <a:ea typeface="Open Sans"/>
                <a:cs typeface="Open Sans"/>
                <a:sym typeface="Open Sans"/>
              </a:defRPr>
            </a:pPr>
            <a:endParaRPr lang="en-IN" sz="1850">
              <a:solidFill>
                <a:srgbClr val="474C53"/>
              </a:solidFill>
              <a:latin typeface="Century Gothic" panose="020B0502020202020204" pitchFamily="34" charset="0"/>
              <a:ea typeface="Open Sans"/>
              <a:cs typeface="Calibri"/>
            </a:endParaRPr>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00451211"/>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TRANSPORT</a:t>
            </a:r>
            <a:r>
              <a:rPr lang="en-US" sz="2400">
                <a:latin typeface="Lato Black"/>
                <a:ea typeface="Lato Black"/>
                <a:cs typeface="Lato Black"/>
              </a:rPr>
              <a:t> - CASE STUDY #2 (TRUCKSTOP – #2/2)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0040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RMIS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50</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1.5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defRPr sz="1300">
                <a:latin typeface="Open Sans"/>
                <a:ea typeface="Open Sans"/>
                <a:cs typeface="Open Sans"/>
                <a:sym typeface="Open Sans"/>
              </a:defRPr>
            </a:pPr>
            <a:endParaRPr lang="en-IN" sz="1850" b="1">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defRPr sz="1300">
                <a:latin typeface="Open Sans"/>
                <a:ea typeface="Open Sans"/>
                <a:cs typeface="Open Sans"/>
                <a:sym typeface="Open Sans"/>
              </a:defRPr>
            </a:pPr>
            <a:r>
              <a:rPr lang="en-IN" sz="1400">
                <a:solidFill>
                  <a:srgbClr val="474C53"/>
                </a:solidFill>
                <a:latin typeface="Open Sans"/>
                <a:ea typeface="Lato"/>
                <a:cs typeface="Calibri"/>
              </a:rPr>
              <a:t>Improved sales and quicker onboarding for clients of Truckstop.</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18162792"/>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TRANSPORT - </a:t>
            </a:r>
            <a:r>
              <a:rPr lang="en-US" sz="2400">
                <a:latin typeface="Lato Black"/>
                <a:ea typeface="Lato Black"/>
                <a:cs typeface="Lato Black"/>
              </a:rPr>
              <a:t>CASE STUDY #1 (FULLBAY #1) </a:t>
            </a:r>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260766" cy="59350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FULLBAY </a:t>
            </a:r>
            <a:r>
              <a:rPr lang="en-IN" sz="1850">
                <a:solidFill>
                  <a:srgbClr val="0070C0"/>
                </a:solidFill>
                <a:latin typeface="Century Gothic"/>
                <a:ea typeface="Lato"/>
                <a:cs typeface="Lato"/>
              </a:rPr>
              <a:t>Size:</a:t>
            </a:r>
            <a:r>
              <a:rPr lang="en-IN" sz="1850" b="1">
                <a:solidFill>
                  <a:srgbClr val="0070C0"/>
                </a:solidFill>
                <a:latin typeface="Century Gothic"/>
                <a:ea typeface="Lato"/>
                <a:cs typeface="Lato"/>
              </a:rPr>
              <a:t> 12</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 Year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(SPOC-Kuldeep)</a:t>
            </a:r>
            <a:endParaRPr lang="en-IN" sz="1850">
              <a:ea typeface="+mn-lt"/>
              <a:cs typeface="+mn-lt"/>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Fullbay is based on PHP technology and an existing Web Application was in place. Fullbay is cloud-based shop management software built specifically for heavy-duty repair shops. Client wanted new features implemented in their existing website. They needed help with implementation of business logic (calculations and billing). </a:t>
            </a: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a:t>
            </a: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In Time Tec helped client with development of features such as clock management, simplified invoicing, inventory monitoring, streamlining reports etc, and UI changes on the existing website.</a:t>
            </a:r>
          </a:p>
          <a:p>
            <a:pPr>
              <a:spcBef>
                <a:spcPts val="533"/>
              </a:spcBef>
              <a:defRPr sz="1300">
                <a:latin typeface="Open Sans"/>
                <a:ea typeface="Open Sans"/>
                <a:cs typeface="Open Sans"/>
                <a:sym typeface="Open Sans"/>
              </a:defRPr>
            </a:pPr>
            <a:endParaRPr lang="en-IN" sz="1400">
              <a:latin typeface="Open Sans"/>
              <a:ea typeface="Lato"/>
              <a:cs typeface="Calibri"/>
            </a:endParaRPr>
          </a:p>
          <a:p>
            <a:pPr>
              <a:defRPr sz="1300">
                <a:latin typeface="Open Sans"/>
                <a:ea typeface="Open Sans"/>
                <a:cs typeface="Open Sans"/>
                <a:sym typeface="Open Sans"/>
              </a:defRPr>
            </a:pPr>
            <a:r>
              <a:rPr lang="en-IN" sz="1400" b="1">
                <a:solidFill>
                  <a:srgbClr val="474C53"/>
                </a:solidFill>
                <a:ea typeface="+mn-lt"/>
                <a:cs typeface="+mn-lt"/>
              </a:rPr>
              <a:t>Access:</a:t>
            </a:r>
            <a:r>
              <a:rPr lang="en-IN" sz="1400">
                <a:solidFill>
                  <a:srgbClr val="474C53"/>
                </a:solidFill>
                <a:ea typeface="+mn-lt"/>
                <a:cs typeface="+mn-lt"/>
              </a:rPr>
              <a:t> External</a:t>
            </a:r>
            <a:r>
              <a:rPr lang="en-IN" sz="1400" b="1">
                <a:solidFill>
                  <a:srgbClr val="474C53"/>
                </a:solidFill>
                <a:ea typeface="+mn-lt"/>
                <a:cs typeface="+mn-lt"/>
              </a:rPr>
              <a:t> </a:t>
            </a:r>
            <a:endParaRPr lang="en-IN"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Target User Group: US</a:t>
            </a:r>
            <a:endParaRPr lang="en-IN"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Team Structure:  </a:t>
            </a:r>
            <a:r>
              <a:rPr lang="en-IN" sz="1400">
                <a:solidFill>
                  <a:srgbClr val="474C53"/>
                </a:solidFill>
                <a:ea typeface="+mn-lt"/>
                <a:cs typeface="+mn-lt"/>
              </a:rPr>
              <a:t> 9 Software Engineer (Development) ;  3 Software Engineer (QA)</a:t>
            </a:r>
            <a:endParaRPr lang="en-IN"/>
          </a:p>
          <a:p>
            <a:pPr marL="342900" indent="-342900">
              <a:spcBef>
                <a:spcPts val="533"/>
              </a:spcBef>
              <a:buFont typeface="Arial"/>
              <a:buChar char="•"/>
              <a:defRPr sz="1300">
                <a:latin typeface="Open Sans"/>
                <a:ea typeface="Open Sans"/>
                <a:cs typeface="Open Sans"/>
                <a:sym typeface="Open Sans"/>
              </a:defRPr>
            </a:pPr>
            <a:endParaRPr lang="en-IN" sz="1850" b="1">
              <a:solidFill>
                <a:srgbClr val="474C53"/>
              </a:solidFill>
              <a:latin typeface="Century Gothic" panose="020B0502020202020204" pitchFamily="34" charset="0"/>
              <a:ea typeface="Open Sans"/>
              <a:cs typeface="Calibri"/>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4250390"/>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TRANSPORT</a:t>
            </a:r>
            <a:r>
              <a:rPr lang="en-US" sz="2400">
                <a:latin typeface="Lato Black"/>
                <a:ea typeface="Lato Black"/>
                <a:cs typeface="Lato Black"/>
              </a:rPr>
              <a:t> - CASE STUDY 1 (FULLBAY – 1)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0681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FULLBAY </a:t>
            </a:r>
            <a:r>
              <a:rPr lang="en-IN" sz="1850">
                <a:solidFill>
                  <a:srgbClr val="0070C0"/>
                </a:solidFill>
                <a:latin typeface="Century Gothic"/>
                <a:ea typeface="Lato"/>
                <a:cs typeface="Lato"/>
              </a:rPr>
              <a:t>Size:</a:t>
            </a:r>
            <a:r>
              <a:rPr lang="en-IN" sz="1850" b="1">
                <a:solidFill>
                  <a:srgbClr val="0070C0"/>
                </a:solidFill>
                <a:latin typeface="Century Gothic"/>
                <a:ea typeface="Lato"/>
                <a:cs typeface="Lato"/>
              </a:rPr>
              <a:t> 12</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1 Year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Closed</a:t>
            </a:r>
            <a:endParaRPr lang="en-US"/>
          </a:p>
          <a:p>
            <a:pPr>
              <a:defRPr sz="1300">
                <a:latin typeface="Open Sans"/>
                <a:ea typeface="Open Sans"/>
                <a:cs typeface="Open Sans"/>
                <a:sym typeface="Open Sans"/>
              </a:defRPr>
            </a:pPr>
            <a:endParaRPr lang="en-IN" sz="1850">
              <a:solidFill>
                <a:srgbClr val="0070C0"/>
              </a:solidFill>
              <a:latin typeface="Century Gothic"/>
              <a:ea typeface="Lato"/>
              <a:cs typeface="Lato"/>
            </a:endParaRPr>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IN"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Client's sales processes got streamlined. Required features got added on to their website.</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defRPr sz="1300">
                <a:latin typeface="Open Sans"/>
                <a:ea typeface="Open Sans"/>
                <a:cs typeface="Open Sans"/>
                <a:sym typeface="Open Sans"/>
              </a:defRPr>
            </a:pPr>
            <a:endParaRPr lang="en-IN" sz="1850" b="1">
              <a:solidFill>
                <a:srgbClr val="000000"/>
              </a:solidFill>
              <a:latin typeface="Century Gothic"/>
              <a:ea typeface="Lato"/>
              <a:cs typeface="Lato"/>
            </a:endParaRPr>
          </a:p>
          <a:p>
            <a:pPr>
              <a:spcBef>
                <a:spcPts val="533"/>
              </a:spcBef>
              <a:buSzPct val="100000"/>
              <a:defRPr sz="1300">
                <a:latin typeface="Open Sans"/>
                <a:ea typeface="Open Sans"/>
                <a:cs typeface="Open Sans"/>
                <a:sym typeface="Open Sans"/>
              </a:defRPr>
            </a:pPr>
            <a:endParaRPr lang="en-IN" sz="185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lang="en-US"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59535107"/>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266501"/>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4 – </a:t>
            </a:r>
            <a:r>
              <a:rPr lang="en-US" sz="2667" b="1">
                <a:solidFill>
                  <a:srgbClr val="000000"/>
                </a:solidFill>
                <a:latin typeface="Montserrat ExtraBold" pitchFamily="2" charset="77"/>
                <a:ea typeface="Lato"/>
                <a:cs typeface="Lato"/>
              </a:rPr>
              <a:t>Ferry International 1/2</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46167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Project Background: </a:t>
            </a:r>
            <a:r>
              <a:rPr lang="en-IN" sz="1600">
                <a:latin typeface="Open Sans" panose="020B0606030504020204" pitchFamily="34" charset="0"/>
                <a:ea typeface="Open Sans" panose="020B0606030504020204" pitchFamily="34" charset="0"/>
                <a:cs typeface="Open Sans" panose="020B0606030504020204" pitchFamily="34" charset="0"/>
              </a:rPr>
              <a:t> </a:t>
            </a:r>
            <a:endParaRPr lang="en-US" sz="1600">
              <a:latin typeface="Open Sans" panose="020B0606030504020204" pitchFamily="34" charset="0"/>
              <a:ea typeface="Open Sans" panose="020B0606030504020204" pitchFamily="34" charset="0"/>
              <a:cs typeface="Open Sans" panose="020B0606030504020204" pitchFamily="34" charset="0"/>
            </a:endParaRPr>
          </a:p>
          <a:p>
            <a:pPr>
              <a:defRPr sz="1300">
                <a:latin typeface="Open Sans"/>
                <a:ea typeface="Open Sans"/>
                <a:cs typeface="Open Sans"/>
                <a:sym typeface="Open Sans"/>
              </a:defRPr>
            </a:pPr>
            <a:r>
              <a:rPr lang="en-IN" sz="1600">
                <a:latin typeface="Open Sans" panose="020B0606030504020204" pitchFamily="34" charset="0"/>
                <a:ea typeface="Open Sans" panose="020B0606030504020204" pitchFamily="34" charset="0"/>
                <a:cs typeface="Open Sans" panose="020B0606030504020204" pitchFamily="34" charset="0"/>
              </a:rPr>
              <a:t>Client is a real estate coaching company. They provide training, motivating and coaching services by teaching lead generation and conversion techniques. They offer one-on-one coaching, experiential training events, and online productivity products as well as sought-after speakers for exclusive events.</a:t>
            </a:r>
          </a:p>
          <a:p>
            <a:pPr>
              <a:defRPr sz="1300">
                <a:latin typeface="Open Sans"/>
                <a:ea typeface="Open Sans"/>
                <a:cs typeface="Open Sans"/>
                <a:sym typeface="Open Sans"/>
              </a:defRPr>
            </a:pPr>
            <a:r>
              <a:rPr lang="en-IN" sz="1600">
                <a:latin typeface="Open Sans" panose="020B0606030504020204" pitchFamily="34" charset="0"/>
                <a:ea typeface="Open Sans" panose="020B0606030504020204" pitchFamily="34" charset="0"/>
                <a:cs typeface="Open Sans" panose="020B0606030504020204" pitchFamily="34" charset="0"/>
              </a:rPr>
              <a:t>They needed an app for administrative users to access real time data about potential system problems, reporting deprecated metadata, users and licences.  </a:t>
            </a:r>
          </a:p>
          <a:p>
            <a:pPr>
              <a:defRPr sz="1300">
                <a:latin typeface="Open Sans"/>
                <a:ea typeface="Open Sans"/>
                <a:cs typeface="Open Sans"/>
                <a:sym typeface="Open Sans"/>
              </a:defRPr>
            </a:pPr>
            <a:endParaRPr lang="en-IN" sz="1600">
              <a:latin typeface="Open Sans" panose="020B0606030504020204" pitchFamily="34" charset="0"/>
              <a:ea typeface="Open Sans" panose="020B0606030504020204" pitchFamily="34" charset="0"/>
              <a:cs typeface="Open Sans" panose="020B0606030504020204" pitchFamily="34" charset="0"/>
            </a:endParaRPr>
          </a:p>
          <a:p>
            <a:pPr>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Solution In Time Tec Offered</a:t>
            </a:r>
            <a:r>
              <a:rPr lang="en-IN" sz="1600">
                <a:latin typeface="Open Sans" panose="020B0606030504020204" pitchFamily="34" charset="0"/>
                <a:ea typeface="Open Sans" panose="020B0606030504020204" pitchFamily="34" charset="0"/>
                <a:cs typeface="Open Sans" panose="020B0606030504020204" pitchFamily="34" charset="0"/>
              </a:rPr>
              <a:t>:  </a:t>
            </a:r>
            <a:r>
              <a:rPr lang="en-IN" sz="1600">
                <a:solidFill>
                  <a:srgbClr val="0070C0"/>
                </a:solidFill>
                <a:latin typeface="Open Sans" panose="020B0606030504020204" pitchFamily="34" charset="0"/>
                <a:ea typeface="Open Sans" panose="020B0606030504020204" pitchFamily="34" charset="0"/>
                <a:cs typeface="Open Sans" panose="020B0606030504020204" pitchFamily="34" charset="0"/>
              </a:rPr>
              <a:t>Built one stop platform for all kind of administrative activities</a:t>
            </a:r>
          </a:p>
          <a:p>
            <a:pPr marL="457189" indent="-457189">
              <a:buFont typeface="Arial"/>
              <a:buChar char="•"/>
              <a:defRPr sz="1300">
                <a:latin typeface="Open Sans"/>
                <a:ea typeface="Open Sans"/>
                <a:cs typeface="Open Sans"/>
                <a:sym typeface="Open Sans"/>
              </a:defRPr>
            </a:pPr>
            <a:r>
              <a:rPr lang="en-IN" sz="1600">
                <a:latin typeface="Open Sans" panose="020B0606030504020204" pitchFamily="34" charset="0"/>
                <a:ea typeface="Open Sans" panose="020B0606030504020204" pitchFamily="34" charset="0"/>
                <a:cs typeface="Open Sans" panose="020B0606030504020204" pitchFamily="34" charset="0"/>
              </a:rPr>
              <a:t>Lightning app for admin users where they can access real-time categorized org and object limits data, Login activity of users and helping admins to figure out if licenses can be freed up.   </a:t>
            </a:r>
          </a:p>
          <a:p>
            <a:pPr>
              <a:defRPr sz="1300">
                <a:latin typeface="Open Sans"/>
                <a:ea typeface="Open Sans"/>
                <a:cs typeface="Open Sans"/>
                <a:sym typeface="Open Sans"/>
              </a:defRPr>
            </a:pPr>
            <a:endParaRPr lang="en-IN" sz="1600">
              <a:latin typeface="Open Sans" panose="020B0606030504020204" pitchFamily="34" charset="0"/>
              <a:ea typeface="Open Sans" panose="020B0606030504020204" pitchFamily="34" charset="0"/>
              <a:cs typeface="Open Sans" panose="020B0606030504020204" pitchFamily="34" charset="0"/>
            </a:endParaRPr>
          </a:p>
          <a:p>
            <a:pPr>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Outcome:</a:t>
            </a:r>
            <a:endParaRPr lang="en-IN" sz="1600">
              <a:latin typeface="Open Sans" panose="020B0606030504020204" pitchFamily="34" charset="0"/>
              <a:ea typeface="Open Sans" panose="020B0606030504020204" pitchFamily="34" charset="0"/>
              <a:cs typeface="Open Sans" panose="020B0606030504020204" pitchFamily="34" charset="0"/>
            </a:endParaRPr>
          </a:p>
          <a:p>
            <a:pPr marL="457189" indent="-457189">
              <a:buFont typeface="Arial"/>
              <a:buChar char="•"/>
              <a:defRPr sz="1300">
                <a:latin typeface="Open Sans"/>
                <a:ea typeface="Open Sans"/>
                <a:cs typeface="Open Sans"/>
                <a:sym typeface="Open Sans"/>
              </a:defRPr>
            </a:pPr>
            <a:r>
              <a:rPr lang="en-IN" sz="1600">
                <a:solidFill>
                  <a:srgbClr val="474C53"/>
                </a:solidFill>
                <a:latin typeface="Open Sans" panose="020B0606030504020204" pitchFamily="34" charset="0"/>
                <a:ea typeface="Open Sans" panose="020B0606030504020204" pitchFamily="34" charset="0"/>
                <a:cs typeface="Open Sans" panose="020B0606030504020204" pitchFamily="34" charset="0"/>
              </a:rPr>
              <a:t>It helped the System Administrators and other stakeholders with decisions like designing solutions for new requirements and managing user licenses.</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459573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266501"/>
            <a:ext cx="1064791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4 – </a:t>
            </a:r>
            <a:r>
              <a:rPr lang="en-US" sz="2667" b="1">
                <a:solidFill>
                  <a:srgbClr val="000000"/>
                </a:solidFill>
                <a:latin typeface="Montserrat ExtraBold" pitchFamily="2" charset="77"/>
                <a:ea typeface="Lato"/>
                <a:cs typeface="Lato"/>
              </a:rPr>
              <a:t>Ferry International 2/2</a:t>
            </a: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3878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marL="456342" indent="-456342">
              <a:buNone/>
            </a:pPr>
            <a:r>
              <a:rPr lang="en-US" sz="1600" b="1">
                <a:latin typeface="Open Sans" panose="020B0606030504020204" pitchFamily="34" charset="0"/>
                <a:ea typeface="Open Sans" panose="020B0606030504020204" pitchFamily="34" charset="0"/>
                <a:cs typeface="Open Sans" panose="020B0606030504020204" pitchFamily="34" charset="0"/>
              </a:rPr>
              <a:t>Project Background:   </a:t>
            </a:r>
          </a:p>
          <a:p>
            <a:r>
              <a:rPr lang="en-US" sz="1600">
                <a:latin typeface="Open Sans" panose="020B0606030504020204" pitchFamily="34" charset="0"/>
                <a:ea typeface="Open Sans" panose="020B0606030504020204" pitchFamily="34" charset="0"/>
                <a:cs typeface="Open Sans" panose="020B0606030504020204" pitchFamily="34" charset="0"/>
              </a:rPr>
              <a:t>Security and Access Clean up: Simplifying user profiles and permission sets and redesigning of Security Model. </a:t>
            </a:r>
          </a:p>
          <a:p>
            <a:pPr marL="456342" indent="-456342">
              <a:buNone/>
            </a:pPr>
            <a:endParaRPr lang="en-US" sz="1600" b="1">
              <a:latin typeface="Open Sans" panose="020B0606030504020204" pitchFamily="34" charset="0"/>
              <a:ea typeface="Open Sans" panose="020B0606030504020204" pitchFamily="34" charset="0"/>
              <a:cs typeface="Open Sans" panose="020B0606030504020204" pitchFamily="34" charset="0"/>
            </a:endParaRPr>
          </a:p>
          <a:p>
            <a:pPr marL="456342" indent="-456342">
              <a:buNone/>
            </a:pPr>
            <a:r>
              <a:rPr lang="en-US" sz="1600" b="1">
                <a:latin typeface="Open Sans" panose="020B0606030504020204" pitchFamily="34" charset="0"/>
                <a:ea typeface="Open Sans" panose="020B0606030504020204" pitchFamily="34" charset="0"/>
                <a:cs typeface="Open Sans" panose="020B0606030504020204" pitchFamily="34" charset="0"/>
              </a:rPr>
              <a:t>Solution In Time Tec Offered:  </a:t>
            </a:r>
            <a:r>
              <a:rPr lang="en-US" sz="1600">
                <a:solidFill>
                  <a:srgbClr val="0070C0"/>
                </a:solidFill>
                <a:latin typeface="Open Sans" panose="020B0606030504020204" pitchFamily="34" charset="0"/>
                <a:ea typeface="Open Sans" panose="020B0606030504020204" pitchFamily="34" charset="0"/>
                <a:cs typeface="Open Sans" panose="020B0606030504020204" pitchFamily="34" charset="0"/>
              </a:rPr>
              <a:t>Refinement of Design </a:t>
            </a:r>
          </a:p>
          <a:p>
            <a:r>
              <a:rPr lang="en-US" sz="1600">
                <a:latin typeface="Open Sans" panose="020B0606030504020204" pitchFamily="34" charset="0"/>
                <a:ea typeface="Open Sans" panose="020B0606030504020204" pitchFamily="34" charset="0"/>
                <a:cs typeface="Open Sans" panose="020B0606030504020204" pitchFamily="34" charset="0"/>
              </a:rPr>
              <a:t>The ITT team figured out profiles and permissions are redundant and making admins difficult to figure out what to access to give what user. Redesigned the security model to remove access checks in the code to efficiently use the out of box security solutions provided by salesforce.</a:t>
            </a:r>
          </a:p>
          <a:p>
            <a:pPr marL="0" indent="0">
              <a:buNone/>
            </a:pPr>
            <a:endParaRPr lang="en-US" sz="1600">
              <a:latin typeface="Open Sans" panose="020B0606030504020204" pitchFamily="34" charset="0"/>
              <a:ea typeface="Open Sans" panose="020B0606030504020204" pitchFamily="34" charset="0"/>
              <a:cs typeface="Open Sans" panose="020B0606030504020204" pitchFamily="34" charset="0"/>
            </a:endParaRPr>
          </a:p>
          <a:p>
            <a:pPr marL="456342" indent="-456342">
              <a:buNone/>
            </a:pPr>
            <a:r>
              <a:rPr lang="en-IN" sz="1600" b="1">
                <a:latin typeface="Open Sans" panose="020B0606030504020204" pitchFamily="34" charset="0"/>
                <a:ea typeface="Open Sans" panose="020B0606030504020204" pitchFamily="34" charset="0"/>
                <a:cs typeface="Open Sans" panose="020B0606030504020204" pitchFamily="34" charset="0"/>
              </a:rPr>
              <a:t>Outcome:</a:t>
            </a:r>
            <a:r>
              <a:rPr lang="en-US" sz="1600" b="1">
                <a:latin typeface="Open Sans" panose="020B0606030504020204" pitchFamily="34" charset="0"/>
                <a:ea typeface="Open Sans" panose="020B0606030504020204" pitchFamily="34" charset="0"/>
                <a:cs typeface="Open Sans" panose="020B0606030504020204" pitchFamily="34" charset="0"/>
              </a:rPr>
              <a:t> </a:t>
            </a:r>
            <a:endParaRPr lang="en-US" sz="1600">
              <a:latin typeface="Open Sans" panose="020B0606030504020204" pitchFamily="34" charset="0"/>
              <a:ea typeface="Open Sans" panose="020B0606030504020204" pitchFamily="34" charset="0"/>
              <a:cs typeface="Open Sans" panose="020B0606030504020204" pitchFamily="34" charset="0"/>
            </a:endParaRPr>
          </a:p>
          <a:p>
            <a:r>
              <a:rPr lang="en-US" sz="1600">
                <a:latin typeface="Open Sans" panose="020B0606030504020204" pitchFamily="34" charset="0"/>
                <a:ea typeface="Open Sans" panose="020B0606030504020204" pitchFamily="34" charset="0"/>
                <a:cs typeface="Open Sans" panose="020B0606030504020204" pitchFamily="34" charset="0"/>
              </a:rPr>
              <a:t>This helped admins to determine easily what profile to be assigned to users and what additional permissions to be given and users having exactly what access they need.</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16035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647913" cy="1200329"/>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Salesforce Case Study 5 – Balsam Brands -1/2</a:t>
            </a:r>
          </a:p>
        </p:txBody>
      </p:sp>
      <p:sp>
        <p:nvSpPr>
          <p:cNvPr id="9" name="TextBox 4">
            <a:extLst>
              <a:ext uri="{FF2B5EF4-FFF2-40B4-BE49-F238E27FC236}">
                <a16:creationId xmlns:a16="http://schemas.microsoft.com/office/drawing/2014/main" id="{727B6DEE-49A1-E71F-4F5C-A6485AC18E2E}"/>
              </a:ext>
            </a:extLst>
          </p:cNvPr>
          <p:cNvSpPr txBox="1"/>
          <p:nvPr/>
        </p:nvSpPr>
        <p:spPr>
          <a:xfrm>
            <a:off x="503281" y="2061255"/>
            <a:ext cx="10881161" cy="3717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Project Background: </a:t>
            </a:r>
            <a:endParaRPr lang="en-US" sz="1600">
              <a:latin typeface="Open Sans" panose="020B0606030504020204" pitchFamily="34" charset="0"/>
              <a:ea typeface="Open Sans" panose="020B0606030504020204" pitchFamily="34" charset="0"/>
              <a:cs typeface="Open Sans" panose="020B0606030504020204" pitchFamily="34" charset="0"/>
            </a:endParaRPr>
          </a:p>
          <a:p>
            <a:pPr marL="457189" indent="-457189">
              <a:buFont typeface="Arial"/>
              <a:buChar char="•"/>
              <a:defRPr sz="1300">
                <a:latin typeface="Open Sans"/>
                <a:ea typeface="Open Sans"/>
                <a:cs typeface="Open Sans"/>
                <a:sym typeface="Open Sans"/>
              </a:defRPr>
            </a:pPr>
            <a:r>
              <a:rPr lang="en-IN" sz="1600">
                <a:latin typeface="Open Sans" panose="020B0606030504020204" pitchFamily="34" charset="0"/>
                <a:ea typeface="Open Sans" panose="020B0606030504020204" pitchFamily="34" charset="0"/>
                <a:cs typeface="Open Sans" panose="020B0606030504020204" pitchFamily="34" charset="0"/>
              </a:rPr>
              <a:t>For an oversize product, there are multiple cartons per package, and the same number of shipments are generated with the labels and BOL, which costs the business team at least $200 per box to return.</a:t>
            </a:r>
          </a:p>
          <a:p>
            <a:pPr marL="457189" indent="-457189">
              <a:buFont typeface="Arial"/>
              <a:buChar char="•"/>
              <a:defRPr sz="1300">
                <a:latin typeface="Open Sans"/>
                <a:ea typeface="Open Sans"/>
                <a:cs typeface="Open Sans"/>
                <a:sym typeface="Open Sans"/>
              </a:defRPr>
            </a:pPr>
            <a:endParaRPr lang="en-IN" sz="1600">
              <a:latin typeface="Open Sans" panose="020B0606030504020204" pitchFamily="34" charset="0"/>
              <a:ea typeface="Open Sans" panose="020B0606030504020204" pitchFamily="34" charset="0"/>
              <a:cs typeface="Open Sans" panose="020B0606030504020204" pitchFamily="34" charset="0"/>
            </a:endParaRPr>
          </a:p>
          <a:p>
            <a:pPr>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Solution </a:t>
            </a:r>
            <a:r>
              <a:rPr lang="en-IN" sz="1600" b="1" err="1">
                <a:latin typeface="Open Sans" panose="020B0606030504020204" pitchFamily="34" charset="0"/>
                <a:ea typeface="Open Sans" panose="020B0606030504020204" pitchFamily="34" charset="0"/>
                <a:cs typeface="Open Sans" panose="020B0606030504020204" pitchFamily="34" charset="0"/>
              </a:rPr>
              <a:t>InTimeTec</a:t>
            </a:r>
            <a:r>
              <a:rPr lang="en-IN" sz="1600" b="1">
                <a:latin typeface="Open Sans" panose="020B0606030504020204" pitchFamily="34" charset="0"/>
                <a:ea typeface="Open Sans" panose="020B0606030504020204" pitchFamily="34" charset="0"/>
                <a:cs typeface="Open Sans" panose="020B0606030504020204" pitchFamily="34" charset="0"/>
              </a:rPr>
              <a:t> Offered: </a:t>
            </a:r>
            <a:r>
              <a:rPr lang="en-IN" sz="1600">
                <a:solidFill>
                  <a:srgbClr val="0070C0"/>
                </a:solidFill>
                <a:latin typeface="Open Sans" panose="020B0606030504020204" pitchFamily="34" charset="0"/>
                <a:ea typeface="Open Sans" panose="020B0606030504020204" pitchFamily="34" charset="0"/>
                <a:cs typeface="Open Sans" panose="020B0606030504020204" pitchFamily="34" charset="0"/>
              </a:rPr>
              <a:t>Salesforce Implementation</a:t>
            </a:r>
            <a:r>
              <a:rPr lang="en-IN" sz="1600" b="1">
                <a:latin typeface="Open Sans" panose="020B0606030504020204" pitchFamily="34" charset="0"/>
                <a:ea typeface="Open Sans" panose="020B0606030504020204" pitchFamily="34" charset="0"/>
                <a:cs typeface="Open Sans" panose="020B0606030504020204" pitchFamily="34" charset="0"/>
              </a:rPr>
              <a:t> </a:t>
            </a:r>
          </a:p>
          <a:p>
            <a:pPr marL="457189" indent="-457189">
              <a:buFont typeface="Arial"/>
              <a:buChar char="•"/>
              <a:defRPr sz="1300">
                <a:latin typeface="Open Sans"/>
                <a:ea typeface="Open Sans"/>
                <a:cs typeface="Open Sans"/>
                <a:sym typeface="Open Sans"/>
              </a:defRPr>
            </a:pPr>
            <a:r>
              <a:rPr lang="en-IN" sz="1600">
                <a:latin typeface="Open Sans" panose="020B0606030504020204" pitchFamily="34" charset="0"/>
                <a:ea typeface="Open Sans" panose="020B0606030504020204" pitchFamily="34" charset="0"/>
                <a:cs typeface="Open Sans" panose="020B0606030504020204" pitchFamily="34" charset="0"/>
              </a:rPr>
              <a:t>A single shipment was implemented for multiple packages with a single bill of lading with custom apex code by making use of </a:t>
            </a:r>
            <a:r>
              <a:rPr lang="en-IN" sz="1600" err="1">
                <a:latin typeface="Open Sans" panose="020B0606030504020204" pitchFamily="34" charset="0"/>
                <a:ea typeface="Open Sans" panose="020B0606030504020204" pitchFamily="34" charset="0"/>
                <a:cs typeface="Open Sans" panose="020B0606030504020204" pitchFamily="34" charset="0"/>
              </a:rPr>
              <a:t>zenkraft</a:t>
            </a:r>
            <a:r>
              <a:rPr lang="en-IN" sz="1600">
                <a:latin typeface="Open Sans" panose="020B0606030504020204" pitchFamily="34" charset="0"/>
                <a:ea typeface="Open Sans" panose="020B0606030504020204" pitchFamily="34" charset="0"/>
                <a:cs typeface="Open Sans" panose="020B0606030504020204" pitchFamily="34" charset="0"/>
              </a:rPr>
              <a:t> APIs.</a:t>
            </a:r>
          </a:p>
          <a:p>
            <a:pPr>
              <a:defRPr sz="1300">
                <a:latin typeface="Open Sans"/>
                <a:ea typeface="Open Sans"/>
                <a:cs typeface="Open Sans"/>
                <a:sym typeface="Open Sans"/>
              </a:defRPr>
            </a:pPr>
            <a:endParaRPr lang="en-IN" sz="1600">
              <a:latin typeface="Open Sans" panose="020B0606030504020204" pitchFamily="34" charset="0"/>
              <a:ea typeface="Open Sans" panose="020B0606030504020204" pitchFamily="34" charset="0"/>
              <a:cs typeface="Open Sans" panose="020B0606030504020204" pitchFamily="34" charset="0"/>
            </a:endParaRPr>
          </a:p>
          <a:p>
            <a:pPr>
              <a:defRPr sz="1300">
                <a:latin typeface="Open Sans"/>
                <a:ea typeface="Open Sans"/>
                <a:cs typeface="Open Sans"/>
                <a:sym typeface="Open Sans"/>
              </a:defRPr>
            </a:pPr>
            <a:r>
              <a:rPr lang="en-IN" sz="1600" b="1">
                <a:latin typeface="Open Sans" panose="020B0606030504020204" pitchFamily="34" charset="0"/>
                <a:ea typeface="Open Sans" panose="020B0606030504020204" pitchFamily="34" charset="0"/>
                <a:cs typeface="Open Sans" panose="020B0606030504020204" pitchFamily="34" charset="0"/>
              </a:rPr>
              <a:t>Outcome:</a:t>
            </a:r>
            <a:endParaRPr lang="en-IN" sz="1600">
              <a:latin typeface="Open Sans" panose="020B0606030504020204" pitchFamily="34" charset="0"/>
              <a:ea typeface="Open Sans" panose="020B0606030504020204" pitchFamily="34" charset="0"/>
              <a:cs typeface="Open Sans" panose="020B0606030504020204" pitchFamily="34" charset="0"/>
            </a:endParaRPr>
          </a:p>
          <a:p>
            <a:pPr marL="457189" indent="-457189">
              <a:spcBef>
                <a:spcPts val="711"/>
              </a:spcBef>
              <a:buFont typeface="Arial"/>
              <a:buChar char="•"/>
              <a:defRPr sz="1300">
                <a:latin typeface="Open Sans"/>
                <a:ea typeface="Open Sans"/>
                <a:cs typeface="Open Sans"/>
                <a:sym typeface="Open Sans"/>
              </a:defRPr>
            </a:pPr>
            <a:r>
              <a:rPr lang="en-IN" sz="1600">
                <a:latin typeface="Open Sans" panose="020B0606030504020204" pitchFamily="34" charset="0"/>
                <a:ea typeface="Open Sans" panose="020B0606030504020204" pitchFamily="34" charset="0"/>
                <a:cs typeface="Open Sans" panose="020B0606030504020204" pitchFamily="34" charset="0"/>
              </a:rPr>
              <a:t>Helps business reduce Significant FedEx billing costs.</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05412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RETAIL/eCommerce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12268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pPr lvl="0">
                        <a:buNone/>
                      </a:pPr>
                      <a:r>
                        <a:rPr lang="en-US"/>
                        <a:t>1</a:t>
                      </a:r>
                    </a:p>
                  </a:txBody>
                  <a:tcPr/>
                </a:tc>
                <a:tc>
                  <a:txBody>
                    <a:bodyPr/>
                    <a:lstStyle/>
                    <a:p>
                      <a:pPr lvl="0">
                        <a:buNone/>
                      </a:pPr>
                      <a:r>
                        <a:rPr lang="en-US" sz="1800" b="0" i="0" u="none" strike="noStrike" noProof="0"/>
                        <a:t>SEBO USA Inc</a:t>
                      </a:r>
                      <a:endParaRPr lang="en-US"/>
                    </a:p>
                  </a:txBody>
                  <a:tcPr/>
                </a:tc>
                <a:tc>
                  <a:txBody>
                    <a:bodyPr/>
                    <a:lstStyle/>
                    <a:p>
                      <a:pPr lvl="0">
                        <a:buNone/>
                      </a:pPr>
                      <a:r>
                        <a:rPr lang="en-US" sz="1800" b="0" i="0" u="none" strike="noStrike" noProof="0">
                          <a:latin typeface="Calibri"/>
                        </a:rPr>
                        <a:t>1</a:t>
                      </a:r>
                      <a:endParaRPr lang="en-US"/>
                    </a:p>
                  </a:txBody>
                  <a:tcPr/>
                </a:tc>
                <a:extLst>
                  <a:ext uri="{0D108BD9-81ED-4DB2-BD59-A6C34878D82A}">
                    <a16:rowId xmlns:a16="http://schemas.microsoft.com/office/drawing/2014/main" val="1715863207"/>
                  </a:ext>
                </a:extLst>
              </a:tr>
              <a:tr h="370840">
                <a:tc>
                  <a:txBody>
                    <a:bodyPr/>
                    <a:lstStyle/>
                    <a:p>
                      <a:pPr lvl="0">
                        <a:buNone/>
                      </a:pPr>
                      <a:r>
                        <a:rPr lang="en-US"/>
                        <a:t>2</a:t>
                      </a:r>
                    </a:p>
                  </a:txBody>
                  <a:tcPr/>
                </a:tc>
                <a:tc>
                  <a:txBody>
                    <a:bodyPr/>
                    <a:lstStyle/>
                    <a:p>
                      <a:pPr lvl="0">
                        <a:buNone/>
                      </a:pPr>
                      <a:r>
                        <a:rPr lang="en-US" sz="1800" b="0" i="0" u="none" strike="noStrike" noProof="0"/>
                        <a:t>Fitted USA Inc.</a:t>
                      </a:r>
                      <a:endParaRPr lang="en-US" sz="1800" b="0" i="0" u="none" strike="noStrike" noProof="0">
                        <a:latin typeface="Calibri"/>
                      </a:endParaRPr>
                    </a:p>
                  </a:txBody>
                  <a:tcPr/>
                </a:tc>
                <a:tc>
                  <a:txBody>
                    <a:bodyPr/>
                    <a:lstStyle/>
                    <a:p>
                      <a:pPr lvl="0">
                        <a:buNone/>
                      </a:pPr>
                      <a:r>
                        <a:rPr lang="en-US" sz="1800" b="0" i="0" u="none" strike="noStrike" noProof="0">
                          <a:latin typeface="Calibri"/>
                        </a:rPr>
                        <a:t>1</a:t>
                      </a:r>
                      <a:endParaRPr lang="en-US"/>
                    </a:p>
                  </a:txBody>
                  <a:tcPr/>
                </a:tc>
                <a:extLst>
                  <a:ext uri="{0D108BD9-81ED-4DB2-BD59-A6C34878D82A}">
                    <a16:rowId xmlns:a16="http://schemas.microsoft.com/office/drawing/2014/main" val="3390711958"/>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101092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buNone/>
                      </a:pPr>
                      <a:r>
                        <a:rPr lang="en-US" sz="1800" b="0" i="0" u="none" strike="noStrike" noProof="0"/>
                        <a:t>PHP, Laravel, Shopify, WordPress multisite, DevOps (AWS), QA (manual + automation-performance testing)</a:t>
                      </a:r>
                      <a:endParaRPr lang="en-US"/>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3343893688"/>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881161" cy="1200329"/>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Salesforce Case Study 5 – Balsam Brands -2/2</a:t>
            </a:r>
          </a:p>
        </p:txBody>
      </p:sp>
      <p:sp>
        <p:nvSpPr>
          <p:cNvPr id="9" name="TextBox 4">
            <a:extLst>
              <a:ext uri="{FF2B5EF4-FFF2-40B4-BE49-F238E27FC236}">
                <a16:creationId xmlns:a16="http://schemas.microsoft.com/office/drawing/2014/main" id="{727B6DEE-49A1-E71F-4F5C-A6485AC18E2E}"/>
              </a:ext>
            </a:extLst>
          </p:cNvPr>
          <p:cNvSpPr txBox="1"/>
          <p:nvPr/>
        </p:nvSpPr>
        <p:spPr>
          <a:xfrm>
            <a:off x="432725" y="2160033"/>
            <a:ext cx="10881161" cy="33856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marL="456342" indent="-456342">
              <a:buNone/>
            </a:pPr>
            <a:r>
              <a:rPr lang="en-US" sz="1600" b="1">
                <a:latin typeface="Open Sans" panose="020B0606030504020204" pitchFamily="34" charset="0"/>
                <a:ea typeface="Open Sans" panose="020B0606030504020204" pitchFamily="34" charset="0"/>
                <a:cs typeface="Open Sans" panose="020B0606030504020204" pitchFamily="34" charset="0"/>
              </a:rPr>
              <a:t>Project Background:</a:t>
            </a:r>
          </a:p>
          <a:p>
            <a:pPr marL="457189" indent="-457189"/>
            <a:r>
              <a:rPr lang="en-US" sz="1600">
                <a:latin typeface="Open Sans" panose="020B0606030504020204" pitchFamily="34" charset="0"/>
                <a:ea typeface="Open Sans" panose="020B0606030504020204" pitchFamily="34" charset="0"/>
                <a:cs typeface="Open Sans" panose="020B0606030504020204" pitchFamily="34" charset="0"/>
              </a:rPr>
              <a:t> It was difficult for users to have a look at the transactions and interactions made by a customer with the company. And users want to see all the details on a single page to help service the customer better.</a:t>
            </a:r>
          </a:p>
          <a:p>
            <a:pPr marL="457189" indent="-457189"/>
            <a:endParaRPr lang="en-US" sz="1600">
              <a:latin typeface="Open Sans" panose="020B0606030504020204" pitchFamily="34" charset="0"/>
              <a:ea typeface="Open Sans" panose="020B0606030504020204" pitchFamily="34" charset="0"/>
              <a:cs typeface="Open Sans" panose="020B0606030504020204" pitchFamily="34" charset="0"/>
            </a:endParaRPr>
          </a:p>
          <a:p>
            <a:pPr marL="456342" indent="-456342">
              <a:buNone/>
            </a:pPr>
            <a:r>
              <a:rPr lang="en-US" sz="1600" b="1">
                <a:latin typeface="Open Sans" panose="020B0606030504020204" pitchFamily="34" charset="0"/>
                <a:ea typeface="Open Sans" panose="020B0606030504020204" pitchFamily="34" charset="0"/>
                <a:cs typeface="Open Sans" panose="020B0606030504020204" pitchFamily="34" charset="0"/>
              </a:rPr>
              <a:t>Solution </a:t>
            </a:r>
            <a:r>
              <a:rPr lang="en-US" sz="1600" b="1" err="1">
                <a:latin typeface="Open Sans" panose="020B0606030504020204" pitchFamily="34" charset="0"/>
                <a:ea typeface="Open Sans" panose="020B0606030504020204" pitchFamily="34" charset="0"/>
                <a:cs typeface="Open Sans" panose="020B0606030504020204" pitchFamily="34" charset="0"/>
              </a:rPr>
              <a:t>InTimeTec</a:t>
            </a:r>
            <a:r>
              <a:rPr lang="en-US" sz="1600" b="1">
                <a:latin typeface="Open Sans" panose="020B0606030504020204" pitchFamily="34" charset="0"/>
                <a:ea typeface="Open Sans" panose="020B0606030504020204" pitchFamily="34" charset="0"/>
                <a:cs typeface="Open Sans" panose="020B0606030504020204" pitchFamily="34" charset="0"/>
              </a:rPr>
              <a:t> Offered: </a:t>
            </a:r>
            <a:r>
              <a:rPr lang="en-US" sz="1600">
                <a:solidFill>
                  <a:srgbClr val="0070C0"/>
                </a:solidFill>
                <a:latin typeface="Open Sans" panose="020B0606030504020204" pitchFamily="34" charset="0"/>
                <a:ea typeface="Open Sans" panose="020B0606030504020204" pitchFamily="34" charset="0"/>
                <a:cs typeface="Open Sans" panose="020B0606030504020204" pitchFamily="34" charset="0"/>
              </a:rPr>
              <a:t>360 Degree View of Customer Data</a:t>
            </a:r>
          </a:p>
          <a:p>
            <a:pPr marL="457189" indent="-457189"/>
            <a:r>
              <a:rPr lang="en-US" sz="1600">
                <a:latin typeface="Open Sans" panose="020B0606030504020204" pitchFamily="34" charset="0"/>
                <a:ea typeface="Open Sans" panose="020B0606030504020204" pitchFamily="34" charset="0"/>
                <a:cs typeface="Open Sans" panose="020B0606030504020204" pitchFamily="34" charset="0"/>
              </a:rPr>
              <a:t>Implementation Customer 360</a:t>
            </a:r>
            <a:r>
              <a:rPr lang="en-US" sz="1600" baseline="30000">
                <a:latin typeface="Open Sans" panose="020B0606030504020204" pitchFamily="34" charset="0"/>
                <a:ea typeface="Open Sans" panose="020B0606030504020204" pitchFamily="34" charset="0"/>
                <a:cs typeface="Open Sans" panose="020B0606030504020204" pitchFamily="34" charset="0"/>
              </a:rPr>
              <a:t>0 </a:t>
            </a:r>
            <a:r>
              <a:rPr lang="en-US" sz="1600">
                <a:latin typeface="Open Sans" panose="020B0606030504020204" pitchFamily="34" charset="0"/>
                <a:ea typeface="Open Sans" panose="020B0606030504020204" pitchFamily="34" charset="0"/>
                <a:cs typeface="Open Sans" panose="020B0606030504020204" pitchFamily="34" charset="0"/>
              </a:rPr>
              <a:t>using salesforce Lightning solutions and Duplicate Data </a:t>
            </a:r>
            <a:r>
              <a:rPr lang="en-US" sz="1600" err="1">
                <a:latin typeface="Open Sans" panose="020B0606030504020204" pitchFamily="34" charset="0"/>
                <a:ea typeface="Open Sans" panose="020B0606030504020204" pitchFamily="34" charset="0"/>
                <a:cs typeface="Open Sans" panose="020B0606030504020204" pitchFamily="34" charset="0"/>
              </a:rPr>
              <a:t>Mangement</a:t>
            </a:r>
            <a:r>
              <a:rPr lang="en-US" sz="1600">
                <a:latin typeface="Open Sans" panose="020B0606030504020204" pitchFamily="34" charset="0"/>
                <a:ea typeface="Open Sans" panose="020B0606030504020204" pitchFamily="34" charset="0"/>
                <a:cs typeface="Open Sans" panose="020B0606030504020204" pitchFamily="34" charset="0"/>
              </a:rPr>
              <a:t> </a:t>
            </a:r>
          </a:p>
          <a:p>
            <a:pPr marL="0" indent="0">
              <a:buNone/>
            </a:pPr>
            <a:endParaRPr lang="en-US" sz="160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IN" sz="1600" b="1">
                <a:latin typeface="Open Sans" panose="020B0606030504020204" pitchFamily="34" charset="0"/>
                <a:ea typeface="Open Sans" panose="020B0606030504020204" pitchFamily="34" charset="0"/>
                <a:cs typeface="Open Sans" panose="020B0606030504020204" pitchFamily="34" charset="0"/>
              </a:rPr>
              <a:t>Outcome:</a:t>
            </a:r>
            <a:endParaRPr lang="en-US" sz="1600">
              <a:latin typeface="Open Sans" panose="020B0606030504020204" pitchFamily="34" charset="0"/>
              <a:ea typeface="Open Sans" panose="020B0606030504020204" pitchFamily="34" charset="0"/>
              <a:cs typeface="Open Sans" panose="020B0606030504020204" pitchFamily="34" charset="0"/>
            </a:endParaRPr>
          </a:p>
          <a:p>
            <a:pPr marL="457189" indent="-457189"/>
            <a:r>
              <a:rPr lang="en-US" sz="1600">
                <a:latin typeface="Open Sans" panose="020B0606030504020204" pitchFamily="34" charset="0"/>
                <a:ea typeface="Open Sans" panose="020B0606030504020204" pitchFamily="34" charset="0"/>
                <a:cs typeface="Open Sans" panose="020B0606030504020204" pitchFamily="34" charset="0"/>
              </a:rPr>
              <a:t>Helps save the users time and improve UX and serve their customers faster and better.</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532325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881161"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6 – </a:t>
            </a:r>
            <a:r>
              <a:rPr lang="en-US" sz="3600" b="1" err="1">
                <a:solidFill>
                  <a:srgbClr val="000000"/>
                </a:solidFill>
                <a:latin typeface="Montserrat ExtraBold" pitchFamily="2" charset="77"/>
                <a:ea typeface="Lato"/>
                <a:cs typeface="Lato"/>
              </a:rPr>
              <a:t>Cradlepoint</a:t>
            </a:r>
            <a:endParaRPr lang="en-US" sz="4267" b="1">
              <a:solidFill>
                <a:srgbClr val="000000"/>
              </a:solidFill>
              <a:latin typeface="Montserrat ExtraBold" pitchFamily="2" charset="77"/>
              <a:ea typeface="Lato"/>
              <a:cs typeface="Lato"/>
            </a:endParaRP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521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buSzPct val="100000"/>
              <a:defRPr sz="1300">
                <a:latin typeface="Open Sans"/>
                <a:ea typeface="Open Sans"/>
                <a:cs typeface="Open Sans"/>
                <a:sym typeface="Open Sans"/>
              </a:defRPr>
            </a:pPr>
            <a:r>
              <a:rPr lang="en-IN" sz="1600" b="1">
                <a:solidFill>
                  <a:srgbClr val="000000"/>
                </a:solidFill>
                <a:latin typeface="Open Sans" panose="020B0606030504020204" pitchFamily="34" charset="0"/>
                <a:ea typeface="Open Sans" panose="020B0606030504020204" pitchFamily="34" charset="0"/>
                <a:cs typeface="Open Sans" panose="020B0606030504020204" pitchFamily="34" charset="0"/>
              </a:rPr>
              <a:t>Project Background:</a:t>
            </a:r>
          </a:p>
          <a:p>
            <a:pPr marL="837332" lvl="1" indent="-227748">
              <a:spcBef>
                <a:spcPts val="711"/>
              </a:spcBef>
              <a:buSzPct val="100000"/>
              <a:buFont typeface="Arial"/>
              <a:buChar char="•"/>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Bring </a:t>
            </a:r>
            <a:r>
              <a:rPr lang="en-IN" sz="1600" err="1">
                <a:solidFill>
                  <a:srgbClr val="000000"/>
                </a:solidFill>
                <a:latin typeface="Open Sans" panose="020B0606030504020204" pitchFamily="34" charset="0"/>
                <a:ea typeface="Open Sans" panose="020B0606030504020204" pitchFamily="34" charset="0"/>
                <a:cs typeface="Open Sans" panose="020B0606030504020204" pitchFamily="34" charset="0"/>
              </a:rPr>
              <a:t>Cradlepoint's</a:t>
            </a: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 Partners and Employees together on a single platform as part of </a:t>
            </a:r>
            <a:r>
              <a:rPr lang="en-IN" sz="1600" err="1">
                <a:solidFill>
                  <a:srgbClr val="000000"/>
                </a:solidFill>
                <a:latin typeface="Open Sans" panose="020B0606030504020204" pitchFamily="34" charset="0"/>
                <a:ea typeface="Open Sans" panose="020B0606030504020204" pitchFamily="34" charset="0"/>
                <a:cs typeface="Open Sans" panose="020B0606030504020204" pitchFamily="34" charset="0"/>
              </a:rPr>
              <a:t>Cradlepoint</a:t>
            </a: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 Connect initiative</a:t>
            </a:r>
          </a:p>
          <a:p>
            <a:pPr marL="837332" lvl="1" indent="-227748">
              <a:spcBef>
                <a:spcPts val="711"/>
              </a:spcBef>
              <a:buSzPct val="100000"/>
              <a:buFont typeface="Arial"/>
              <a:buChar char="•"/>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Portal was responsible to provide a place where partners can share deal information with employees, create support cases and access latest knowledge articles</a:t>
            </a:r>
          </a:p>
          <a:p>
            <a:pPr marL="227748" indent="-227748">
              <a:spcBef>
                <a:spcPts val="711"/>
              </a:spcBef>
              <a:buSzPct val="100000"/>
              <a:buFont typeface="Arial"/>
              <a:buChar char="•"/>
              <a:defRPr sz="1300">
                <a:latin typeface="Open Sans"/>
                <a:ea typeface="Open Sans"/>
                <a:cs typeface="Open Sans"/>
                <a:sym typeface="Open Sans"/>
              </a:defRPr>
            </a:pPr>
            <a:endPar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spcBef>
                <a:spcPts val="711"/>
              </a:spcBef>
              <a:buSzPct val="100000"/>
              <a:defRPr sz="1300">
                <a:latin typeface="Open Sans"/>
                <a:ea typeface="Open Sans"/>
                <a:cs typeface="Open Sans"/>
                <a:sym typeface="Open Sans"/>
              </a:defRPr>
            </a:pPr>
            <a:r>
              <a:rPr lang="en-IN" sz="1600" b="1">
                <a:solidFill>
                  <a:srgbClr val="000000"/>
                </a:solidFill>
                <a:latin typeface="Open Sans" panose="020B0606030504020204" pitchFamily="34" charset="0"/>
                <a:ea typeface="Open Sans" panose="020B0606030504020204" pitchFamily="34" charset="0"/>
                <a:cs typeface="Open Sans" panose="020B0606030504020204" pitchFamily="34" charset="0"/>
              </a:rPr>
              <a:t>Solution In Time Tec Offered: </a:t>
            </a:r>
            <a:r>
              <a:rPr lang="en-IN" sz="1600">
                <a:solidFill>
                  <a:srgbClr val="0070C0"/>
                </a:solidFill>
                <a:latin typeface="Open Sans" panose="020B0606030504020204" pitchFamily="34" charset="0"/>
                <a:ea typeface="Open Sans" panose="020B0606030504020204" pitchFamily="34" charset="0"/>
                <a:cs typeface="Open Sans" panose="020B0606030504020204" pitchFamily="34" charset="0"/>
              </a:rPr>
              <a:t>Salesforce Community Cloud</a:t>
            </a:r>
          </a:p>
          <a:p>
            <a:pPr>
              <a:spcBef>
                <a:spcPts val="711"/>
              </a:spcBef>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Salesforce Community Cloud was used with Customer Community License instead of Partner Community License.</a:t>
            </a:r>
            <a:endParaRPr lang="en-IN" sz="1600">
              <a:latin typeface="Open Sans" panose="020B0606030504020204" pitchFamily="34" charset="0"/>
              <a:ea typeface="Open Sans" panose="020B0606030504020204" pitchFamily="34" charset="0"/>
              <a:cs typeface="Open Sans" panose="020B0606030504020204" pitchFamily="34" charset="0"/>
            </a:endParaRPr>
          </a:p>
          <a:p>
            <a:pPr>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Features were implemented using Apex and Visualforce pages.</a:t>
            </a:r>
          </a:p>
          <a:p>
            <a:pPr>
              <a:spcBef>
                <a:spcPts val="711"/>
              </a:spcBef>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Look and feel of portal was completely changed from Salesforce standard to </a:t>
            </a:r>
            <a:r>
              <a:rPr lang="en-IN" sz="1600" err="1">
                <a:solidFill>
                  <a:srgbClr val="000000"/>
                </a:solidFill>
                <a:latin typeface="Open Sans" panose="020B0606030504020204" pitchFamily="34" charset="0"/>
                <a:ea typeface="Open Sans" panose="020B0606030504020204" pitchFamily="34" charset="0"/>
                <a:cs typeface="Open Sans" panose="020B0606030504020204" pitchFamily="34" charset="0"/>
              </a:rPr>
              <a:t>Cradlepoint</a:t>
            </a: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 website theme using HTML, CSS and JavaScript.</a:t>
            </a:r>
          </a:p>
          <a:p>
            <a:pPr>
              <a:spcBef>
                <a:spcPts val="711"/>
              </a:spcBef>
              <a:buSzPct val="100000"/>
              <a:defRPr sz="1300">
                <a:latin typeface="Open Sans"/>
                <a:ea typeface="Open Sans"/>
                <a:cs typeface="Open Sans"/>
                <a:sym typeface="Open Sans"/>
              </a:defRPr>
            </a:pPr>
            <a:r>
              <a:rPr lang="en-IN" sz="1600" b="1">
                <a:solidFill>
                  <a:srgbClr val="000000"/>
                </a:solidFill>
                <a:latin typeface="Century Gothic"/>
                <a:ea typeface="Lato"/>
                <a:cs typeface="Lato"/>
              </a:rPr>
              <a:t>Note- </a:t>
            </a:r>
            <a:r>
              <a:rPr lang="en-IN" sz="1600">
                <a:ea typeface="+mn-lt"/>
                <a:cs typeface="+mn-lt"/>
              </a:rPr>
              <a:t>Community Cloud is a social platform from Salesforce.com that is designed to connect and facilitate communication among an organization's employees, partners and customers.</a:t>
            </a:r>
            <a:endParaRPr lang="en-IN" sz="1600" b="1">
              <a:solidFill>
                <a:srgbClr val="000000"/>
              </a:solidFill>
              <a:latin typeface="Century Gothic" panose="020B0502020202020204" pitchFamily="34" charset="0"/>
              <a:ea typeface="Lato" panose="020F0502020204030203" pitchFamily="34" charset="0"/>
              <a:cs typeface="Lato" panose="020F0502020204030203" pitchFamily="34" charset="0"/>
            </a:endParaRP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212330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9" y="310044"/>
            <a:ext cx="10881161"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pitchFamily="2" charset="77"/>
                <a:ea typeface="Lato"/>
                <a:cs typeface="Lato"/>
              </a:rPr>
              <a:t>Salesforce Case Study 6 – </a:t>
            </a:r>
            <a:r>
              <a:rPr lang="en-US" sz="3600" b="1" err="1">
                <a:solidFill>
                  <a:srgbClr val="000000"/>
                </a:solidFill>
                <a:latin typeface="Montserrat ExtraBold" pitchFamily="2" charset="77"/>
                <a:ea typeface="Lato"/>
                <a:cs typeface="Lato"/>
              </a:rPr>
              <a:t>Cradlepoint</a:t>
            </a:r>
            <a:endParaRPr lang="en-US" sz="4267" b="1">
              <a:solidFill>
                <a:srgbClr val="000000"/>
              </a:solidFill>
              <a:latin typeface="Montserrat ExtraBold" pitchFamily="2" charset="77"/>
              <a:ea typeface="Lato"/>
              <a:cs typeface="Lato"/>
            </a:endParaRPr>
          </a:p>
        </p:txBody>
      </p:sp>
      <p:sp>
        <p:nvSpPr>
          <p:cNvPr id="9" name="TextBox 4">
            <a:extLst>
              <a:ext uri="{FF2B5EF4-FFF2-40B4-BE49-F238E27FC236}">
                <a16:creationId xmlns:a16="http://schemas.microsoft.com/office/drawing/2014/main" id="{727B6DEE-49A1-E71F-4F5C-A6485AC18E2E}"/>
              </a:ext>
            </a:extLst>
          </p:cNvPr>
          <p:cNvSpPr txBox="1"/>
          <p:nvPr/>
        </p:nvSpPr>
        <p:spPr>
          <a:xfrm>
            <a:off x="559725" y="1299255"/>
            <a:ext cx="10881161" cy="24862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buSzPct val="100000"/>
              <a:defRPr sz="1300">
                <a:latin typeface="Open Sans"/>
                <a:ea typeface="Open Sans"/>
                <a:cs typeface="Open Sans"/>
                <a:sym typeface="Open Sans"/>
              </a:defRPr>
            </a:pPr>
            <a:r>
              <a:rPr lang="en-IN" sz="1600" b="1">
                <a:solidFill>
                  <a:srgbClr val="000000"/>
                </a:solidFill>
                <a:latin typeface="Open Sans" panose="020B0606030504020204" pitchFamily="34" charset="0"/>
                <a:ea typeface="Open Sans" panose="020B0606030504020204" pitchFamily="34" charset="0"/>
                <a:cs typeface="Open Sans" panose="020B0606030504020204" pitchFamily="34" charset="0"/>
              </a:rPr>
              <a:t>Outcome:</a:t>
            </a:r>
            <a:endParaRPr lang="en-US" sz="1600">
              <a:latin typeface="Open Sans" panose="020B0606030504020204" pitchFamily="34" charset="0"/>
              <a:ea typeface="Open Sans" panose="020B0606030504020204" pitchFamily="34" charset="0"/>
              <a:cs typeface="Open Sans" panose="020B0606030504020204" pitchFamily="34" charset="0"/>
            </a:endParaRPr>
          </a:p>
          <a:p>
            <a:pPr>
              <a:spcBef>
                <a:spcPts val="711"/>
              </a:spcBef>
              <a:buSzPct val="100000"/>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How it helped the business – result benefits?</a:t>
            </a:r>
          </a:p>
          <a:p>
            <a:pPr>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Using customer community license instead of partner community helped in saving the additional cost of license.</a:t>
            </a:r>
          </a:p>
          <a:p>
            <a:pPr>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Application was made responsive and could be used in mobile browser</a:t>
            </a:r>
          </a:p>
          <a:p>
            <a:pPr>
              <a:defRPr sz="1300">
                <a:latin typeface="Open Sans"/>
                <a:ea typeface="Open Sans"/>
                <a:cs typeface="Open Sans"/>
                <a:sym typeface="Open Sans"/>
              </a:defRPr>
            </a:pP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Application provided seamless transition from </a:t>
            </a:r>
            <a:r>
              <a:rPr lang="en-IN" sz="1600" err="1">
                <a:solidFill>
                  <a:srgbClr val="000000"/>
                </a:solidFill>
                <a:latin typeface="Open Sans" panose="020B0606030504020204" pitchFamily="34" charset="0"/>
                <a:ea typeface="Open Sans" panose="020B0606030504020204" pitchFamily="34" charset="0"/>
                <a:cs typeface="Open Sans" panose="020B0606030504020204" pitchFamily="34" charset="0"/>
              </a:rPr>
              <a:t>Cradlepoint</a:t>
            </a:r>
            <a:r>
              <a:rPr lang="en-IN" sz="1600">
                <a:solidFill>
                  <a:srgbClr val="000000"/>
                </a:solidFill>
                <a:latin typeface="Open Sans" panose="020B0606030504020204" pitchFamily="34" charset="0"/>
                <a:ea typeface="Open Sans" panose="020B0606030504020204" pitchFamily="34" charset="0"/>
                <a:cs typeface="Open Sans" panose="020B0606030504020204" pitchFamily="34" charset="0"/>
              </a:rPr>
              <a:t> website to portal</a:t>
            </a:r>
          </a:p>
          <a:p>
            <a:pPr rtl="0"/>
            <a:endParaRPr lang="en-US" sz="1600">
              <a:solidFill>
                <a:srgbClr val="474C53"/>
              </a:solidFill>
              <a:latin typeface="Century Gothic"/>
              <a:ea typeface="Segoe UI"/>
              <a:cs typeface="Segoe UI"/>
            </a:endParaRPr>
          </a:p>
          <a:p>
            <a:pPr>
              <a:spcBef>
                <a:spcPts val="711"/>
              </a:spcBef>
              <a:buSzPct val="100000"/>
              <a:defRPr sz="1300">
                <a:latin typeface="Open Sans"/>
                <a:ea typeface="Open Sans"/>
                <a:cs typeface="Open Sans"/>
                <a:sym typeface="Open Sans"/>
              </a:defRPr>
            </a:pPr>
            <a:endParaRPr lang="en-IN" sz="160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227748" indent="-227748">
              <a:spcBef>
                <a:spcPts val="711"/>
              </a:spcBef>
              <a:buSzPct val="100000"/>
              <a:buFont typeface="Arial"/>
              <a:buChar char="•"/>
              <a:defRPr sz="1300">
                <a:latin typeface="Open Sans"/>
                <a:ea typeface="Open Sans"/>
                <a:cs typeface="Open Sans"/>
                <a:sym typeface="Open Sans"/>
              </a:defRPr>
            </a:pPr>
            <a:endParaRPr lang="en-US" sz="2489">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999689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Microsoft dynamics 365 - SUMMARY</a:t>
            </a:r>
            <a:endParaRPr lang="en-US"/>
          </a:p>
        </p:txBody>
      </p:sp>
      <p:graphicFrame>
        <p:nvGraphicFramePr>
          <p:cNvPr id="2" name="Table 2">
            <a:extLst>
              <a:ext uri="{FF2B5EF4-FFF2-40B4-BE49-F238E27FC236}">
                <a16:creationId xmlns:a16="http://schemas.microsoft.com/office/drawing/2014/main" id="{0680EACA-8087-88BB-A3E9-784620D74895}"/>
              </a:ext>
            </a:extLst>
          </p:cNvPr>
          <p:cNvGraphicFramePr>
            <a:graphicFrameLocks noGrp="1"/>
          </p:cNvGraphicFramePr>
          <p:nvPr/>
        </p:nvGraphicFramePr>
        <p:xfrm>
          <a:off x="726281" y="1488281"/>
          <a:ext cx="10545755" cy="3318720"/>
        </p:xfrm>
        <a:graphic>
          <a:graphicData uri="http://schemas.openxmlformats.org/drawingml/2006/table">
            <a:tbl>
              <a:tblPr firstRow="1" bandRow="1">
                <a:tableStyleId>{5C22544A-7EE6-4342-B048-85BDC9FD1C3A}</a:tableStyleId>
              </a:tblPr>
              <a:tblGrid>
                <a:gridCol w="1214434">
                  <a:extLst>
                    <a:ext uri="{9D8B030D-6E8A-4147-A177-3AD203B41FA5}">
                      <a16:colId xmlns:a16="http://schemas.microsoft.com/office/drawing/2014/main" val="173315007"/>
                    </a:ext>
                  </a:extLst>
                </a:gridCol>
                <a:gridCol w="3321843">
                  <a:extLst>
                    <a:ext uri="{9D8B030D-6E8A-4147-A177-3AD203B41FA5}">
                      <a16:colId xmlns:a16="http://schemas.microsoft.com/office/drawing/2014/main" val="3696597127"/>
                    </a:ext>
                  </a:extLst>
                </a:gridCol>
                <a:gridCol w="3773174">
                  <a:extLst>
                    <a:ext uri="{9D8B030D-6E8A-4147-A177-3AD203B41FA5}">
                      <a16:colId xmlns:a16="http://schemas.microsoft.com/office/drawing/2014/main" val="3746658025"/>
                    </a:ext>
                  </a:extLst>
                </a:gridCol>
                <a:gridCol w="2236304">
                  <a:extLst>
                    <a:ext uri="{9D8B030D-6E8A-4147-A177-3AD203B41FA5}">
                      <a16:colId xmlns:a16="http://schemas.microsoft.com/office/drawing/2014/main" val="2182802604"/>
                    </a:ext>
                  </a:extLst>
                </a:gridCol>
              </a:tblGrid>
              <a:tr h="553120">
                <a:tc>
                  <a:txBody>
                    <a:bodyPr/>
                    <a:lstStyle/>
                    <a:p>
                      <a:pPr algn="ctr"/>
                      <a:r>
                        <a:rPr lang="en-US" sz="2000"/>
                        <a:t>Line Item</a:t>
                      </a:r>
                    </a:p>
                  </a:txBody>
                  <a:tcPr/>
                </a:tc>
                <a:tc>
                  <a:txBody>
                    <a:bodyPr/>
                    <a:lstStyle/>
                    <a:p>
                      <a:pPr algn="ctr"/>
                      <a:r>
                        <a:rPr lang="en-US" sz="2000"/>
                        <a:t>Client</a:t>
                      </a:r>
                    </a:p>
                  </a:txBody>
                  <a:tcPr/>
                </a:tc>
                <a:tc>
                  <a:txBody>
                    <a:bodyPr/>
                    <a:lstStyle/>
                    <a:p>
                      <a:pPr algn="ctr"/>
                      <a:r>
                        <a:rPr lang="en-US" sz="2000"/>
                        <a:t>Domain</a:t>
                      </a:r>
                    </a:p>
                  </a:txBody>
                  <a:tcPr/>
                </a:tc>
                <a:tc>
                  <a:txBody>
                    <a:bodyPr/>
                    <a:lstStyle/>
                    <a:p>
                      <a:pPr algn="ctr"/>
                      <a:r>
                        <a:rPr lang="en-US" sz="2000"/>
                        <a:t>Total Projects</a:t>
                      </a:r>
                    </a:p>
                  </a:txBody>
                  <a:tcPr/>
                </a:tc>
                <a:extLst>
                  <a:ext uri="{0D108BD9-81ED-4DB2-BD59-A6C34878D82A}">
                    <a16:rowId xmlns:a16="http://schemas.microsoft.com/office/drawing/2014/main" val="2893539316"/>
                  </a:ext>
                </a:extLst>
              </a:tr>
              <a:tr h="553120">
                <a:tc>
                  <a:txBody>
                    <a:bodyPr/>
                    <a:lstStyle/>
                    <a:p>
                      <a:r>
                        <a:rPr lang="en-US"/>
                        <a:t>1</a:t>
                      </a:r>
                    </a:p>
                  </a:txBody>
                  <a:tcPr/>
                </a:tc>
                <a:tc>
                  <a:txBody>
                    <a:bodyPr/>
                    <a:lstStyle/>
                    <a:p>
                      <a:r>
                        <a:rPr lang="en-US"/>
                        <a:t>Idaho Industrial Commission</a:t>
                      </a:r>
                    </a:p>
                  </a:txBody>
                  <a:tcPr/>
                </a:tc>
                <a:tc>
                  <a:txBody>
                    <a:bodyPr/>
                    <a:lstStyle/>
                    <a:p>
                      <a:pPr lvl="0">
                        <a:buNone/>
                      </a:pPr>
                      <a:r>
                        <a:rPr lang="en-US"/>
                        <a:t>Public Sector (Insurance)</a:t>
                      </a:r>
                    </a:p>
                  </a:txBody>
                  <a:tcPr/>
                </a:tc>
                <a:tc>
                  <a:txBody>
                    <a:bodyPr/>
                    <a:lstStyle/>
                    <a:p>
                      <a:r>
                        <a:rPr lang="en-US"/>
                        <a:t>1</a:t>
                      </a:r>
                    </a:p>
                  </a:txBody>
                  <a:tcPr/>
                </a:tc>
                <a:extLst>
                  <a:ext uri="{0D108BD9-81ED-4DB2-BD59-A6C34878D82A}">
                    <a16:rowId xmlns:a16="http://schemas.microsoft.com/office/drawing/2014/main" val="2104484225"/>
                  </a:ext>
                </a:extLst>
              </a:tr>
              <a:tr h="553120">
                <a:tc>
                  <a:txBody>
                    <a:bodyPr/>
                    <a:lstStyle/>
                    <a:p>
                      <a:r>
                        <a:rPr lang="en-US"/>
                        <a:t>2</a:t>
                      </a:r>
                    </a:p>
                  </a:txBody>
                  <a:tcPr/>
                </a:tc>
                <a:tc>
                  <a:txBody>
                    <a:bodyPr/>
                    <a:lstStyle/>
                    <a:p>
                      <a:r>
                        <a:rPr lang="en-US"/>
                        <a:t>Idaho Health and Welfare Dept</a:t>
                      </a:r>
                    </a:p>
                  </a:txBody>
                  <a:tcPr/>
                </a:tc>
                <a:tc>
                  <a:txBody>
                    <a:bodyPr/>
                    <a:lstStyle/>
                    <a:p>
                      <a:pPr lvl="0">
                        <a:buNone/>
                      </a:pPr>
                      <a:r>
                        <a:rPr lang="en-US"/>
                        <a:t>Public Sector (Healthcare)</a:t>
                      </a:r>
                    </a:p>
                  </a:txBody>
                  <a:tcPr/>
                </a:tc>
                <a:tc>
                  <a:txBody>
                    <a:bodyPr/>
                    <a:lstStyle/>
                    <a:p>
                      <a:r>
                        <a:rPr lang="en-US"/>
                        <a:t>1</a:t>
                      </a:r>
                    </a:p>
                  </a:txBody>
                  <a:tcPr/>
                </a:tc>
                <a:extLst>
                  <a:ext uri="{0D108BD9-81ED-4DB2-BD59-A6C34878D82A}">
                    <a16:rowId xmlns:a16="http://schemas.microsoft.com/office/drawing/2014/main" val="1699827243"/>
                  </a:ext>
                </a:extLst>
              </a:tr>
              <a:tr h="553120">
                <a:tc>
                  <a:txBody>
                    <a:bodyPr/>
                    <a:lstStyle/>
                    <a:p>
                      <a:r>
                        <a:rPr lang="en-US"/>
                        <a:t>3</a:t>
                      </a:r>
                    </a:p>
                  </a:txBody>
                  <a:tcPr/>
                </a:tc>
                <a:tc>
                  <a:txBody>
                    <a:bodyPr/>
                    <a:lstStyle/>
                    <a:p>
                      <a:r>
                        <a:rPr lang="en-US"/>
                        <a:t>Simplot SharePoint Forms</a:t>
                      </a:r>
                    </a:p>
                  </a:txBody>
                  <a:tcPr/>
                </a:tc>
                <a:tc>
                  <a:txBody>
                    <a:bodyPr/>
                    <a:lstStyle/>
                    <a:p>
                      <a:r>
                        <a:rPr lang="en-US"/>
                        <a:t>Logistics </a:t>
                      </a:r>
                    </a:p>
                  </a:txBody>
                  <a:tcPr/>
                </a:tc>
                <a:tc>
                  <a:txBody>
                    <a:bodyPr/>
                    <a:lstStyle/>
                    <a:p>
                      <a:r>
                        <a:rPr lang="en-US"/>
                        <a:t>1</a:t>
                      </a:r>
                    </a:p>
                  </a:txBody>
                  <a:tcPr/>
                </a:tc>
                <a:extLst>
                  <a:ext uri="{0D108BD9-81ED-4DB2-BD59-A6C34878D82A}">
                    <a16:rowId xmlns:a16="http://schemas.microsoft.com/office/drawing/2014/main" val="1368713625"/>
                  </a:ext>
                </a:extLst>
              </a:tr>
              <a:tr h="553120">
                <a:tc>
                  <a:txBody>
                    <a:bodyPr/>
                    <a:lstStyle/>
                    <a:p>
                      <a:pPr lvl="0">
                        <a:buNone/>
                      </a:pPr>
                      <a:r>
                        <a:rPr lang="en-US"/>
                        <a:t>4</a:t>
                      </a:r>
                    </a:p>
                  </a:txBody>
                  <a:tcPr/>
                </a:tc>
                <a:tc>
                  <a:txBody>
                    <a:bodyPr/>
                    <a:lstStyle/>
                    <a:p>
                      <a:pPr lvl="0">
                        <a:buNone/>
                      </a:pPr>
                      <a:r>
                        <a:rPr lang="en-US" err="1"/>
                        <a:t>Redbuilt</a:t>
                      </a:r>
                    </a:p>
                  </a:txBody>
                  <a:tcPr/>
                </a:tc>
                <a:tc>
                  <a:txBody>
                    <a:bodyPr/>
                    <a:lstStyle/>
                    <a:p>
                      <a:pPr lvl="0">
                        <a:buNone/>
                      </a:pPr>
                      <a:r>
                        <a:rPr lang="en-US"/>
                        <a:t>Sales</a:t>
                      </a:r>
                    </a:p>
                  </a:txBody>
                  <a:tcPr/>
                </a:tc>
                <a:tc>
                  <a:txBody>
                    <a:bodyPr/>
                    <a:lstStyle/>
                    <a:p>
                      <a:pPr lvl="0">
                        <a:buNone/>
                      </a:pPr>
                      <a:r>
                        <a:rPr lang="en-US"/>
                        <a:t>1</a:t>
                      </a:r>
                    </a:p>
                  </a:txBody>
                  <a:tcPr/>
                </a:tc>
                <a:extLst>
                  <a:ext uri="{0D108BD9-81ED-4DB2-BD59-A6C34878D82A}">
                    <a16:rowId xmlns:a16="http://schemas.microsoft.com/office/drawing/2014/main" val="1882861167"/>
                  </a:ext>
                </a:extLst>
              </a:tr>
              <a:tr h="553120">
                <a:tc>
                  <a:txBody>
                    <a:bodyPr/>
                    <a:lstStyle/>
                    <a:p>
                      <a:pPr lvl="0">
                        <a:buNone/>
                      </a:pPr>
                      <a:r>
                        <a:rPr lang="en-US"/>
                        <a:t>5</a:t>
                      </a:r>
                    </a:p>
                  </a:txBody>
                  <a:tcPr/>
                </a:tc>
                <a:tc>
                  <a:txBody>
                    <a:bodyPr/>
                    <a:lstStyle/>
                    <a:p>
                      <a:pPr lvl="0">
                        <a:buNone/>
                      </a:pPr>
                      <a:r>
                        <a:rPr lang="en-US"/>
                        <a:t>Tugboat</a:t>
                      </a:r>
                    </a:p>
                  </a:txBody>
                  <a:tcPr/>
                </a:tc>
                <a:tc>
                  <a:txBody>
                    <a:bodyPr/>
                    <a:lstStyle/>
                    <a:p>
                      <a:pPr lvl="0">
                        <a:buNone/>
                      </a:pPr>
                      <a:r>
                        <a:rPr lang="en-US"/>
                        <a:t>Education </a:t>
                      </a:r>
                    </a:p>
                  </a:txBody>
                  <a:tcPr/>
                </a:tc>
                <a:tc>
                  <a:txBody>
                    <a:bodyPr/>
                    <a:lstStyle/>
                    <a:p>
                      <a:pPr lvl="0">
                        <a:buNone/>
                      </a:pPr>
                      <a:r>
                        <a:rPr lang="en-US"/>
                        <a:t>1</a:t>
                      </a:r>
                    </a:p>
                  </a:txBody>
                  <a:tcPr/>
                </a:tc>
                <a:extLst>
                  <a:ext uri="{0D108BD9-81ED-4DB2-BD59-A6C34878D82A}">
                    <a16:rowId xmlns:a16="http://schemas.microsoft.com/office/drawing/2014/main" val="1595262060"/>
                  </a:ext>
                </a:extLst>
              </a:tr>
            </a:tbl>
          </a:graphicData>
        </a:graphic>
      </p:graphicFrame>
    </p:spTree>
    <p:extLst>
      <p:ext uri="{BB962C8B-B14F-4D97-AF65-F5344CB8AC3E}">
        <p14:creationId xmlns:p14="http://schemas.microsoft.com/office/powerpoint/2010/main" val="4109432653"/>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54644"/>
            <a:ext cx="10972800" cy="855135"/>
          </a:xfrm>
          <a:prstGeom prst="rect">
            <a:avLst/>
          </a:prstGeom>
        </p:spPr>
        <p:txBody>
          <a:bodyPr/>
          <a:lstStyle/>
          <a:p>
            <a:r>
              <a:rPr lang="en-US" sz="3700">
                <a:latin typeface="Lato Black"/>
                <a:ea typeface="Lato Black"/>
                <a:cs typeface="Lato Black"/>
              </a:rPr>
              <a:t>PUBLIC SECTOR - SUMMARY</a:t>
            </a:r>
            <a:endParaRPr lang="en-US"/>
          </a:p>
        </p:txBody>
      </p:sp>
      <p:graphicFrame>
        <p:nvGraphicFramePr>
          <p:cNvPr id="2" name="Table 3">
            <a:extLst>
              <a:ext uri="{FF2B5EF4-FFF2-40B4-BE49-F238E27FC236}">
                <a16:creationId xmlns:a16="http://schemas.microsoft.com/office/drawing/2014/main" id="{82DE8FA7-7585-D5FF-F943-AB84535189D2}"/>
              </a:ext>
            </a:extLst>
          </p:cNvPr>
          <p:cNvGraphicFramePr>
            <a:graphicFrameLocks noGrp="1"/>
          </p:cNvGraphicFramePr>
          <p:nvPr/>
        </p:nvGraphicFramePr>
        <p:xfrm>
          <a:off x="653332" y="1539593"/>
          <a:ext cx="4969555" cy="1122680"/>
        </p:xfrm>
        <a:graphic>
          <a:graphicData uri="http://schemas.openxmlformats.org/drawingml/2006/table">
            <a:tbl>
              <a:tblPr firstRow="1" bandRow="1">
                <a:tableStyleId>{5C22544A-7EE6-4342-B048-85BDC9FD1C3A}</a:tableStyleId>
              </a:tblPr>
              <a:tblGrid>
                <a:gridCol w="327988">
                  <a:extLst>
                    <a:ext uri="{9D8B030D-6E8A-4147-A177-3AD203B41FA5}">
                      <a16:colId xmlns:a16="http://schemas.microsoft.com/office/drawing/2014/main" val="3757126302"/>
                    </a:ext>
                  </a:extLst>
                </a:gridCol>
                <a:gridCol w="3566948">
                  <a:extLst>
                    <a:ext uri="{9D8B030D-6E8A-4147-A177-3AD203B41FA5}">
                      <a16:colId xmlns:a16="http://schemas.microsoft.com/office/drawing/2014/main" val="3542929065"/>
                    </a:ext>
                  </a:extLst>
                </a:gridCol>
                <a:gridCol w="1074619">
                  <a:extLst>
                    <a:ext uri="{9D8B030D-6E8A-4147-A177-3AD203B41FA5}">
                      <a16:colId xmlns:a16="http://schemas.microsoft.com/office/drawing/2014/main" val="741022970"/>
                    </a:ext>
                  </a:extLst>
                </a:gridCol>
              </a:tblGrid>
              <a:tr h="381000">
                <a:tc>
                  <a:txBody>
                    <a:bodyPr/>
                    <a:lstStyle/>
                    <a:p>
                      <a:r>
                        <a:rPr lang="en-US"/>
                        <a:t>#</a:t>
                      </a:r>
                    </a:p>
                  </a:txBody>
                  <a:tcPr/>
                </a:tc>
                <a:tc>
                  <a:txBody>
                    <a:bodyPr/>
                    <a:lstStyle/>
                    <a:p>
                      <a:pPr lvl="0">
                        <a:buNone/>
                      </a:pPr>
                      <a:r>
                        <a:rPr lang="en-US"/>
                        <a:t>Key Clients</a:t>
                      </a:r>
                    </a:p>
                  </a:txBody>
                  <a:tcPr/>
                </a:tc>
                <a:tc>
                  <a:txBody>
                    <a:bodyPr/>
                    <a:lstStyle/>
                    <a:p>
                      <a:pPr lvl="0">
                        <a:buNone/>
                      </a:pPr>
                      <a:r>
                        <a:rPr lang="en-US"/>
                        <a:t>Projects</a:t>
                      </a:r>
                    </a:p>
                  </a:txBody>
                  <a:tcPr/>
                </a:tc>
                <a:extLst>
                  <a:ext uri="{0D108BD9-81ED-4DB2-BD59-A6C34878D82A}">
                    <a16:rowId xmlns:a16="http://schemas.microsoft.com/office/drawing/2014/main" val="2420640072"/>
                  </a:ext>
                </a:extLst>
              </a:tr>
              <a:tr h="370840">
                <a:tc>
                  <a:txBody>
                    <a:bodyPr/>
                    <a:lstStyle/>
                    <a:p>
                      <a:r>
                        <a:rPr lang="en-US"/>
                        <a:t>1</a:t>
                      </a:r>
                    </a:p>
                  </a:txBody>
                  <a:tcPr/>
                </a:tc>
                <a:tc>
                  <a:txBody>
                    <a:bodyPr/>
                    <a:lstStyle/>
                    <a:p>
                      <a:pPr lvl="0">
                        <a:buNone/>
                      </a:pPr>
                      <a:r>
                        <a:rPr lang="en-US" sz="1800" b="0" i="0" u="none" strike="noStrike" noProof="0">
                          <a:latin typeface="Calibri"/>
                        </a:rPr>
                        <a:t>IIC (Idaho Industrial Commission)</a:t>
                      </a:r>
                      <a:endParaRPr lang="en-US" sz="1800" b="0" i="0" u="none" strike="noStrike" noProof="0" err="1"/>
                    </a:p>
                  </a:txBody>
                  <a:tcPr/>
                </a:tc>
                <a:tc>
                  <a:txBody>
                    <a:bodyPr/>
                    <a:lstStyle/>
                    <a:p>
                      <a:pPr lvl="0">
                        <a:buNone/>
                      </a:pPr>
                      <a:r>
                        <a:rPr lang="en-US"/>
                        <a:t>1</a:t>
                      </a:r>
                    </a:p>
                  </a:txBody>
                  <a:tcPr/>
                </a:tc>
                <a:extLst>
                  <a:ext uri="{0D108BD9-81ED-4DB2-BD59-A6C34878D82A}">
                    <a16:rowId xmlns:a16="http://schemas.microsoft.com/office/drawing/2014/main" val="1715863207"/>
                  </a:ext>
                </a:extLst>
              </a:tr>
              <a:tr h="370840">
                <a:tc>
                  <a:txBody>
                    <a:bodyPr/>
                    <a:lstStyle/>
                    <a:p>
                      <a:pPr marL="0" lvl="0" algn="l" defTabSz="457165" rtl="0" eaLnBrk="1" latinLnBrk="0" hangingPunct="1">
                        <a:buNone/>
                      </a:pPr>
                      <a:r>
                        <a:rPr lang="en-US" sz="1800" b="0" i="0" u="none" strike="noStrike" kern="1200">
                          <a:solidFill>
                            <a:schemeClr val="dk1"/>
                          </a:solidFill>
                          <a:latin typeface="Calibri"/>
                          <a:ea typeface="+mn-ea"/>
                          <a:cs typeface="+mn-cs"/>
                        </a:rPr>
                        <a:t>2</a:t>
                      </a:r>
                    </a:p>
                  </a:txBody>
                  <a:tcPr/>
                </a:tc>
                <a:tc>
                  <a:txBody>
                    <a:bodyPr/>
                    <a:lstStyle/>
                    <a:p>
                      <a:pPr marL="0" lvl="0" algn="l" defTabSz="457165" rtl="0" eaLnBrk="1" latinLnBrk="0" hangingPunct="1">
                        <a:buNone/>
                      </a:pPr>
                      <a:r>
                        <a:rPr lang="en-IN" sz="1800" b="0" i="0" u="none" strike="noStrike" kern="1200" noProof="0" err="1">
                          <a:solidFill>
                            <a:schemeClr val="dk1"/>
                          </a:solidFill>
                          <a:latin typeface="Calibri"/>
                          <a:ea typeface="+mn-ea"/>
                          <a:cs typeface="+mn-cs"/>
                        </a:rPr>
                        <a:t>Getoraid</a:t>
                      </a:r>
                      <a:r>
                        <a:rPr lang="en-IN" sz="1800" b="0" i="0" u="none" strike="noStrike" kern="1200" noProof="0">
                          <a:solidFill>
                            <a:schemeClr val="dk1"/>
                          </a:solidFill>
                          <a:latin typeface="Calibri"/>
                          <a:ea typeface="+mn-ea"/>
                          <a:cs typeface="+mn-cs"/>
                        </a:rPr>
                        <a:t> </a:t>
                      </a:r>
                      <a:endParaRPr lang="en-US" sz="1800" b="0" i="0" u="none" strike="noStrike" kern="1200" noProof="0">
                        <a:solidFill>
                          <a:schemeClr val="dk1"/>
                        </a:solidFill>
                        <a:latin typeface="Calibri"/>
                        <a:ea typeface="+mn-ea"/>
                        <a:cs typeface="+mn-cs"/>
                      </a:endParaRPr>
                    </a:p>
                  </a:txBody>
                  <a:tcPr/>
                </a:tc>
                <a:tc>
                  <a:txBody>
                    <a:bodyPr/>
                    <a:lstStyle/>
                    <a:p>
                      <a:pPr lvl="0">
                        <a:buNone/>
                      </a:pPr>
                      <a:r>
                        <a:rPr lang="en-US" sz="1800" b="0" i="0" u="none" strike="noStrike" noProof="0">
                          <a:latin typeface="Calibri"/>
                        </a:rPr>
                        <a:t>1</a:t>
                      </a:r>
                    </a:p>
                  </a:txBody>
                  <a:tcPr/>
                </a:tc>
                <a:extLst>
                  <a:ext uri="{0D108BD9-81ED-4DB2-BD59-A6C34878D82A}">
                    <a16:rowId xmlns:a16="http://schemas.microsoft.com/office/drawing/2014/main" val="4096917998"/>
                  </a:ext>
                </a:extLst>
              </a:tr>
            </a:tbl>
          </a:graphicData>
        </a:graphic>
      </p:graphicFrame>
      <p:graphicFrame>
        <p:nvGraphicFramePr>
          <p:cNvPr id="4" name="Table 4">
            <a:extLst>
              <a:ext uri="{FF2B5EF4-FFF2-40B4-BE49-F238E27FC236}">
                <a16:creationId xmlns:a16="http://schemas.microsoft.com/office/drawing/2014/main" id="{5644255E-F5FB-2759-2B2C-00FE41E06CEB}"/>
              </a:ext>
            </a:extLst>
          </p:cNvPr>
          <p:cNvGraphicFramePr>
            <a:graphicFrameLocks noGrp="1"/>
          </p:cNvGraphicFramePr>
          <p:nvPr/>
        </p:nvGraphicFramePr>
        <p:xfrm>
          <a:off x="5886173" y="1535043"/>
          <a:ext cx="5814391" cy="741680"/>
        </p:xfrm>
        <a:graphic>
          <a:graphicData uri="http://schemas.openxmlformats.org/drawingml/2006/table">
            <a:tbl>
              <a:tblPr firstRow="1" bandRow="1">
                <a:tableStyleId>{5C22544A-7EE6-4342-B048-85BDC9FD1C3A}</a:tableStyleId>
              </a:tblPr>
              <a:tblGrid>
                <a:gridCol w="5814391">
                  <a:extLst>
                    <a:ext uri="{9D8B030D-6E8A-4147-A177-3AD203B41FA5}">
                      <a16:colId xmlns:a16="http://schemas.microsoft.com/office/drawing/2014/main" val="1159367480"/>
                    </a:ext>
                  </a:extLst>
                </a:gridCol>
              </a:tblGrid>
              <a:tr h="370840">
                <a:tc>
                  <a:txBody>
                    <a:bodyPr/>
                    <a:lstStyle/>
                    <a:p>
                      <a:r>
                        <a:rPr lang="en-US"/>
                        <a:t>Experience &amp; Expertise (Key Technologies Used)</a:t>
                      </a:r>
                    </a:p>
                  </a:txBody>
                  <a:tcPr/>
                </a:tc>
                <a:extLst>
                  <a:ext uri="{0D108BD9-81ED-4DB2-BD59-A6C34878D82A}">
                    <a16:rowId xmlns:a16="http://schemas.microsoft.com/office/drawing/2014/main" val="4064348306"/>
                  </a:ext>
                </a:extLst>
              </a:tr>
              <a:tr h="370840">
                <a:tc>
                  <a:txBody>
                    <a:bodyPr/>
                    <a:lstStyle/>
                    <a:p>
                      <a:pPr lvl="0" algn="l">
                        <a:lnSpc>
                          <a:spcPct val="100000"/>
                        </a:lnSpc>
                        <a:spcBef>
                          <a:spcPts val="0"/>
                        </a:spcBef>
                        <a:spcAft>
                          <a:spcPts val="0"/>
                        </a:spcAft>
                        <a:buNone/>
                      </a:pPr>
                      <a:r>
                        <a:rPr lang="en-US" sz="1800" b="0" i="0" u="none" strike="noStrike" noProof="0"/>
                        <a:t>Microsoft Dynamics </a:t>
                      </a:r>
                    </a:p>
                  </a:txBody>
                  <a:tcPr/>
                </a:tc>
                <a:extLst>
                  <a:ext uri="{0D108BD9-81ED-4DB2-BD59-A6C34878D82A}">
                    <a16:rowId xmlns:a16="http://schemas.microsoft.com/office/drawing/2014/main" val="3748514127"/>
                  </a:ext>
                </a:extLst>
              </a:tr>
            </a:tbl>
          </a:graphicData>
        </a:graphic>
      </p:graphicFrame>
    </p:spTree>
    <p:extLst>
      <p:ext uri="{BB962C8B-B14F-4D97-AF65-F5344CB8AC3E}">
        <p14:creationId xmlns:p14="http://schemas.microsoft.com/office/powerpoint/2010/main" val="75280311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Public sector - CASE STUDY # (IIC)</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6512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IRIS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35</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Sudhir)</a:t>
            </a:r>
            <a:endParaRPr lang="en-IN" sz="1850">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latin typeface="Open Sans"/>
                <a:ea typeface="+mn-lt"/>
                <a:cs typeface="+mn-lt"/>
              </a:rPr>
              <a:t>Earlier Idaho Industrial commission were using the commercial off-the-shelf software which involved so much of manual intervention. Apart from this there were so much of paperwork which plays crucial role in the completion of running process. Overall, the legacy s/w were having lot of dependence on the paperwork across the department at IIC.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(Brief Phrase)</a:t>
            </a:r>
          </a:p>
          <a:p>
            <a:pPr algn="just">
              <a:spcBef>
                <a:spcPts val="533"/>
              </a:spcBef>
              <a:defRPr sz="1300">
                <a:latin typeface="Open Sans"/>
                <a:ea typeface="Open Sans"/>
                <a:cs typeface="Open Sans"/>
                <a:sym typeface="Open Sans"/>
              </a:defRPr>
            </a:pPr>
            <a:r>
              <a:rPr lang="en-IN" sz="1400">
                <a:latin typeface="Open Sans"/>
                <a:ea typeface="+mn-lt"/>
                <a:cs typeface="+mn-lt"/>
              </a:rPr>
              <a:t>Automating the compliances, benefits processing and giving the flexibility to the claim holders to submit their claims via portal. Targeting to GoLive by early 2024. 30-40 users from IIC are going to use the system. However, n number of claim users can use the system via portal. </a:t>
            </a:r>
          </a:p>
          <a:p>
            <a:pPr algn="just">
              <a:spcBef>
                <a:spcPts val="533"/>
              </a:spcBef>
              <a:defRPr sz="1300">
                <a:latin typeface="Open Sans"/>
                <a:ea typeface="Open Sans"/>
                <a:cs typeface="Open Sans"/>
                <a:sym typeface="Open Sans"/>
              </a:defRPr>
            </a:pPr>
            <a:r>
              <a:rPr lang="en-IN" sz="1400">
                <a:solidFill>
                  <a:srgbClr val="474C53"/>
                </a:solidFill>
                <a:latin typeface="Open Sans"/>
                <a:ea typeface="Lato"/>
                <a:cs typeface="Calibri"/>
              </a:rPr>
              <a:t>Compliance app is live. It is being used by IIC to check compliance related to workers compensation from employers' side as well as from employee-side.</a:t>
            </a:r>
            <a:endParaRPr lang="en-IN" sz="1400">
              <a:solidFill>
                <a:srgbClr val="474C53"/>
              </a:solidFill>
              <a:latin typeface="Open Sans"/>
              <a:ea typeface="Lato" panose="020F0502020204030203" pitchFamily="34" charset="0"/>
              <a:cs typeface="Calibri"/>
            </a:endParaRPr>
          </a:p>
          <a:p>
            <a:pPr algn="just">
              <a:spcBef>
                <a:spcPts val="533"/>
              </a:spcBef>
              <a:defRPr sz="1300">
                <a:latin typeface="Open Sans"/>
                <a:ea typeface="Open Sans"/>
                <a:cs typeface="Open Sans"/>
                <a:sym typeface="Open Sans"/>
              </a:defRPr>
            </a:pPr>
            <a:endParaRPr lang="en-IN" sz="1400">
              <a:solidFill>
                <a:srgbClr val="474C53"/>
              </a:solidFill>
              <a:ea typeface="Lato" panose="020F0502020204030203" pitchFamily="34" charset="0"/>
              <a:cs typeface="+mn-lt"/>
            </a:endParaRPr>
          </a:p>
          <a:p>
            <a:pPr>
              <a:defRPr sz="1300">
                <a:latin typeface="Open Sans"/>
                <a:ea typeface="Open Sans"/>
                <a:cs typeface="Open Sans"/>
                <a:sym typeface="Open Sans"/>
              </a:defRPr>
            </a:pPr>
            <a:r>
              <a:rPr lang="en-IN" sz="1400" b="1">
                <a:solidFill>
                  <a:srgbClr val="474C53"/>
                </a:solidFill>
                <a:ea typeface="+mn-lt"/>
                <a:cs typeface="+mn-lt"/>
              </a:rPr>
              <a:t>Access: </a:t>
            </a:r>
            <a:r>
              <a:rPr lang="en-IN" sz="1400">
                <a:solidFill>
                  <a:srgbClr val="474C53"/>
                </a:solidFill>
                <a:ea typeface="+mn-lt"/>
                <a:cs typeface="+mn-lt"/>
              </a:rPr>
              <a:t>Internal for IIC (Idaho Industrial Commission) as well as web portal for external users seeking benefits</a:t>
            </a:r>
            <a:endParaRPr lang="en-US"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Target User Group: </a:t>
            </a:r>
            <a:r>
              <a:rPr lang="en-IN" sz="1400">
                <a:solidFill>
                  <a:srgbClr val="474C53"/>
                </a:solidFill>
                <a:ea typeface="+mn-lt"/>
                <a:cs typeface="+mn-lt"/>
              </a:rPr>
              <a:t>State of Idaho, US</a:t>
            </a:r>
            <a:endParaRPr lang="en-IN" sz="1400">
              <a:ea typeface="+mn-lt"/>
              <a:cs typeface="+mn-lt"/>
            </a:endParaRPr>
          </a:p>
          <a:p>
            <a:pPr>
              <a:defRPr sz="1300">
                <a:latin typeface="Open Sans"/>
                <a:ea typeface="Open Sans"/>
                <a:cs typeface="Open Sans"/>
                <a:sym typeface="Open Sans"/>
              </a:defRPr>
            </a:pPr>
            <a:r>
              <a:rPr lang="en-IN" sz="1400" b="1">
                <a:solidFill>
                  <a:srgbClr val="474C53"/>
                </a:solidFill>
                <a:ea typeface="+mn-lt"/>
                <a:cs typeface="+mn-lt"/>
              </a:rPr>
              <a:t>Team Structure:  </a:t>
            </a:r>
            <a:r>
              <a:rPr lang="en-IN" sz="1400">
                <a:solidFill>
                  <a:srgbClr val="474C53"/>
                </a:solidFill>
                <a:ea typeface="+mn-lt"/>
                <a:cs typeface="+mn-lt"/>
              </a:rPr>
              <a:t>1 Product Owner, 2 Project Managers (Onshore/Offshore), 20 Software Engineer (Development) ;  8 Software Engineer (QA/SDET) ; 3 Business Analysts </a:t>
            </a:r>
            <a:endParaRPr lang="en-IN"/>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65721540"/>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PUBLIC SECTOR - CASE STUDY # (IIC)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48988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a:solidFill>
                  <a:srgbClr val="0070C0"/>
                </a:solidFill>
                <a:latin typeface="Century Gothic"/>
                <a:ea typeface="Lato"/>
                <a:cs typeface="Lato"/>
              </a:rPr>
              <a:t>IRIS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35</a:t>
            </a:r>
            <a:r>
              <a:rPr lang="en-IN" sz="1850">
                <a:solidFill>
                  <a:srgbClr val="0070C0"/>
                </a:solidFill>
                <a:latin typeface="Century Gothic"/>
                <a:ea typeface="Lato"/>
                <a:cs typeface="Lato"/>
              </a:rPr>
              <a:t>| Duration: 3 </a:t>
            </a:r>
            <a:r>
              <a:rPr lang="en-IN" sz="1850" b="1">
                <a:solidFill>
                  <a:srgbClr val="0070C0"/>
                </a:solidFill>
                <a:latin typeface="Century Gothic"/>
                <a:ea typeface="Lato"/>
                <a:cs typeface="Lato"/>
              </a:rPr>
              <a:t>years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lgn="just">
              <a:defRPr sz="1300">
                <a:latin typeface="Open Sans"/>
                <a:ea typeface="Open Sans"/>
                <a:cs typeface="Open Sans"/>
                <a:sym typeface="Open Sans"/>
              </a:defRPr>
            </a:pPr>
            <a:r>
              <a:rPr lang="en-IN" sz="1400">
                <a:ea typeface="+mn-lt"/>
                <a:cs typeface="+mn-lt"/>
              </a:rPr>
              <a:t>IRIS is a multi-year project, executed by the Idaho Industrial Commission (IIC) in tandem with In Time Tec, to configure commercial off-the-shelf (COTS) software which fulfils the Industrial Commission’s business requirements. The goal of IRIS is to replace paper-dependent administrative processes with digital solutions that emphasize customer service, optimize data management, and foster workflow efficiency. </a:t>
            </a:r>
            <a:endParaRPr lang="en-IN" sz="1400">
              <a:ea typeface="Open Sans"/>
              <a:cs typeface="Open Sans"/>
            </a:endParaRPr>
          </a:p>
          <a:p>
            <a:pPr algn="just">
              <a:defRPr sz="1300">
                <a:latin typeface="Open Sans"/>
                <a:ea typeface="Open Sans"/>
                <a:cs typeface="Open Sans"/>
                <a:sym typeface="Open Sans"/>
              </a:defRPr>
            </a:pPr>
            <a:endParaRPr lang="en-IN" sz="1400">
              <a:cs typeface="Calibri"/>
            </a:endParaRPr>
          </a:p>
          <a:p>
            <a:pPr>
              <a:defRPr sz="1300">
                <a:latin typeface="Open Sans"/>
                <a:ea typeface="Open Sans"/>
                <a:cs typeface="Open Sans"/>
                <a:sym typeface="Open Sans"/>
              </a:defRPr>
            </a:pPr>
            <a:r>
              <a:rPr lang="en-IN" sz="1400">
                <a:ea typeface="+mn-lt"/>
                <a:cs typeface="+mn-lt"/>
              </a:rPr>
              <a:t>The project will implement Microsoft Dynamics 365 to replace all existing business applications. It will also introduce digital document storage solutions and Power BI, a robust reporting and analytics tool, to Commission operations. </a:t>
            </a:r>
            <a:endParaRPr lang="en-IN" sz="1400"/>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4710737"/>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Public sector - CASE STUDY # (</a:t>
            </a:r>
            <a:r>
              <a:rPr lang="en-US" sz="1400">
                <a:latin typeface="Lato Black"/>
                <a:ea typeface="Lato Black"/>
                <a:cs typeface="Lato Black"/>
              </a:rPr>
              <a:t>IDAHO HEALTH &amp; WELFARE DEPT.</a:t>
            </a:r>
            <a:r>
              <a:rPr lang="en-US" sz="3700">
                <a:latin typeface="Lato Black"/>
                <a:ea typeface="Lato Black"/>
                <a:cs typeface="Lato Black"/>
              </a:rPr>
              <a:t>)</a:t>
            </a:r>
            <a:r>
              <a:rPr lang="en-US" sz="24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50912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GetorAid</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months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IN" sz="1850">
              <a:ea typeface="+mn-lt"/>
              <a:cs typeface="+mn-lt"/>
            </a:endParaRPr>
          </a:p>
          <a:p>
            <a:pPr>
              <a:spcBef>
                <a:spcPts val="533"/>
              </a:spcBef>
              <a:defRPr sz="1300">
                <a:latin typeface="Open Sans"/>
                <a:ea typeface="Open Sans"/>
                <a:cs typeface="Open Sans"/>
                <a:sym typeface="Open Sans"/>
              </a:defRPr>
            </a:pPr>
            <a:r>
              <a:rPr lang="en-IN" sz="1850" b="1">
                <a:solidFill>
                  <a:srgbClr val="000000"/>
                </a:solidFill>
                <a:latin typeface="Century Gothic"/>
                <a:ea typeface="Lato"/>
                <a:cs typeface="Lato"/>
              </a:rPr>
              <a:t>Project Background: </a:t>
            </a:r>
            <a:r>
              <a:rPr lang="en-IN" sz="1850" b="1">
                <a:solidFill>
                  <a:srgbClr val="0070C0"/>
                </a:solidFill>
                <a:latin typeface="Century Gothic"/>
                <a:ea typeface="Lato"/>
                <a:cs typeface="Lato"/>
              </a:rPr>
              <a:t>(SPOC - Sudhir)</a:t>
            </a:r>
            <a:endParaRPr lang="en-IN" sz="1850">
              <a:solidFill>
                <a:srgbClr val="0070C0"/>
              </a:solidFill>
              <a:latin typeface="Century Gothic"/>
              <a:ea typeface="Lato"/>
              <a:cs typeface="Lato"/>
            </a:endParaRPr>
          </a:p>
          <a:p>
            <a:pPr>
              <a:spcBef>
                <a:spcPts val="533"/>
              </a:spcBef>
              <a:defRPr sz="1300">
                <a:latin typeface="Open Sans"/>
                <a:ea typeface="Open Sans"/>
                <a:cs typeface="Open Sans"/>
                <a:sym typeface="Open Sans"/>
              </a:defRPr>
            </a:pPr>
            <a:r>
              <a:rPr lang="en-IN" sz="1400">
                <a:latin typeface="Open Sans"/>
                <a:ea typeface="+mn-lt"/>
                <a:cs typeface="+mn-lt"/>
              </a:rPr>
              <a:t>Idaho Health and Welfare Department do track the cases wherein the fund request or maintainability of the clients/ contacts and this brings in the automation of the same for the Idaho Heatlh and Welfare Dept.</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b="1">
                <a:solidFill>
                  <a:srgbClr val="000000"/>
                </a:solidFill>
                <a:latin typeface="Century Gothic"/>
                <a:ea typeface="Lato"/>
                <a:cs typeface="Lato"/>
              </a:rPr>
              <a:t>Solution In Time Tec Offered:</a:t>
            </a:r>
            <a:r>
              <a:rPr lang="en-IN" sz="1850">
                <a:solidFill>
                  <a:srgbClr val="0070C0"/>
                </a:solidFill>
                <a:latin typeface="Century Gothic"/>
                <a:ea typeface="Lato"/>
                <a:cs typeface="Lato"/>
              </a:rPr>
              <a:t> (Brief Phrase)</a:t>
            </a:r>
          </a:p>
          <a:p>
            <a:pPr>
              <a:spcBef>
                <a:spcPts val="533"/>
              </a:spcBef>
              <a:defRPr sz="1300">
                <a:latin typeface="Open Sans"/>
                <a:ea typeface="Open Sans"/>
                <a:cs typeface="Open Sans"/>
                <a:sym typeface="Open Sans"/>
              </a:defRPr>
            </a:pPr>
            <a:r>
              <a:rPr lang="en-IN" sz="1400">
                <a:latin typeface="Open Sans"/>
                <a:ea typeface="+mn-lt"/>
                <a:cs typeface="+mn-lt"/>
              </a:rPr>
              <a:t>Automating customer service for Dept. of Health of Idaho. Targeting to GoLive by early 2023. </a:t>
            </a: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r>
              <a:rPr lang="en-IN" sz="1400" b="1">
                <a:latin typeface="Open Sans"/>
                <a:ea typeface="+mn-lt"/>
                <a:cs typeface="+mn-lt"/>
              </a:rPr>
              <a:t>Access</a:t>
            </a:r>
            <a:r>
              <a:rPr lang="en-IN" sz="1400">
                <a:latin typeface="Open Sans"/>
                <a:ea typeface="+mn-lt"/>
                <a:cs typeface="+mn-lt"/>
              </a:rPr>
              <a:t>: Internal as well as External</a:t>
            </a:r>
            <a:endParaRPr lang="en-US" sz="1400">
              <a:latin typeface="Open Sans"/>
              <a:ea typeface="+mn-lt"/>
              <a:cs typeface="+mn-lt"/>
            </a:endParaRPr>
          </a:p>
          <a:p>
            <a:pPr>
              <a:defRPr sz="1300">
                <a:latin typeface="Open Sans"/>
                <a:ea typeface="Open Sans"/>
                <a:cs typeface="Open Sans"/>
                <a:sym typeface="Open Sans"/>
              </a:defRPr>
            </a:pPr>
            <a:r>
              <a:rPr lang="en-IN" sz="1400" b="1">
                <a:latin typeface="Open Sans"/>
                <a:ea typeface="+mn-lt"/>
                <a:cs typeface="+mn-lt"/>
              </a:rPr>
              <a:t>Target User Group:</a:t>
            </a:r>
            <a:r>
              <a:rPr lang="en-IN" sz="1400">
                <a:latin typeface="Open Sans"/>
                <a:ea typeface="+mn-lt"/>
                <a:cs typeface="+mn-lt"/>
              </a:rPr>
              <a:t> US</a:t>
            </a:r>
          </a:p>
          <a:p>
            <a:pPr>
              <a:defRPr sz="1300">
                <a:latin typeface="Open Sans"/>
                <a:ea typeface="Open Sans"/>
                <a:cs typeface="Open Sans"/>
                <a:sym typeface="Open Sans"/>
              </a:defRPr>
            </a:pPr>
            <a:r>
              <a:rPr lang="en-IN" sz="1400" b="1">
                <a:latin typeface="Open Sans"/>
                <a:ea typeface="+mn-lt"/>
                <a:cs typeface="+mn-lt"/>
              </a:rPr>
              <a:t>Team Structure: </a:t>
            </a:r>
            <a:r>
              <a:rPr lang="en-IN" sz="1400">
                <a:latin typeface="Open Sans"/>
                <a:ea typeface="+mn-lt"/>
                <a:cs typeface="+mn-lt"/>
              </a:rPr>
              <a:t> 1 Product Owner/BA, 2 Project Managers(Onshore/Offshore, 1 Technical Architect, 3 Software Engineer (Development) ;  1 Software Engineer (QA)</a:t>
            </a:r>
          </a:p>
          <a:p>
            <a:pPr>
              <a:defRPr sz="1300">
                <a:latin typeface="Open Sans"/>
                <a:ea typeface="Open Sans"/>
                <a:cs typeface="Open Sans"/>
                <a:sym typeface="Open Sans"/>
              </a:defRPr>
            </a:pPr>
            <a:endParaRPr lang="en-US" sz="1850">
              <a:solidFill>
                <a:srgbClr val="474C53"/>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7682563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PUBLIC SECTOR - CASE STUDY # (</a:t>
            </a:r>
            <a:r>
              <a:rPr lang="en-US" sz="1400">
                <a:latin typeface="Lato Black"/>
                <a:ea typeface="Lato Black"/>
                <a:cs typeface="Lato Black"/>
              </a:rPr>
              <a:t>IDAHO HEALTH &amp; WELFARE DEPT.</a:t>
            </a:r>
            <a:r>
              <a:rPr lang="en-US" sz="3700">
                <a:latin typeface="Lato Black"/>
                <a:ea typeface="Lato Black"/>
                <a:cs typeface="Lato Black"/>
              </a:rPr>
              <a:t>) </a:t>
            </a:r>
            <a:endParaRPr lang="en-US"/>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31963"/>
            <a:ext cx="10095114" cy="3960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spcBef>
                <a:spcPts val="533"/>
              </a:spcBef>
              <a:defRPr sz="1300">
                <a:latin typeface="Open Sans"/>
                <a:ea typeface="Open Sans"/>
                <a:cs typeface="Open Sans"/>
                <a:sym typeface="Open Sans"/>
              </a:defRPr>
            </a:pPr>
            <a:r>
              <a:rPr lang="en-IN" sz="1850">
                <a:solidFill>
                  <a:srgbClr val="0070C0"/>
                </a:solidFill>
                <a:latin typeface="Century Gothic"/>
                <a:ea typeface="Lato"/>
                <a:cs typeface="Lato"/>
              </a:rPr>
              <a:t>Project name: </a:t>
            </a:r>
            <a:r>
              <a:rPr lang="en-IN" sz="1850" b="1" err="1">
                <a:solidFill>
                  <a:srgbClr val="0070C0"/>
                </a:solidFill>
                <a:latin typeface="Century Gothic"/>
                <a:ea typeface="Lato"/>
                <a:cs typeface="Lato"/>
              </a:rPr>
              <a:t>Getoraid</a:t>
            </a:r>
            <a:r>
              <a:rPr lang="en-IN" sz="1850" b="1">
                <a:solidFill>
                  <a:srgbClr val="0070C0"/>
                </a:solidFill>
                <a:latin typeface="Century Gothic"/>
                <a:ea typeface="Lato"/>
                <a:cs typeface="Lato"/>
              </a:rPr>
              <a:t> </a:t>
            </a:r>
            <a:r>
              <a:rPr lang="en-IN" sz="1850">
                <a:solidFill>
                  <a:srgbClr val="0070C0"/>
                </a:solidFill>
                <a:latin typeface="Century Gothic"/>
                <a:ea typeface="Lato"/>
                <a:cs typeface="Lato"/>
              </a:rPr>
              <a:t>| Team Size:</a:t>
            </a:r>
            <a:r>
              <a:rPr lang="en-IN" sz="1850" b="1">
                <a:solidFill>
                  <a:srgbClr val="0070C0"/>
                </a:solidFill>
                <a:latin typeface="Century Gothic"/>
                <a:ea typeface="Lato"/>
                <a:cs typeface="Lato"/>
              </a:rPr>
              <a:t> 8</a:t>
            </a:r>
            <a:r>
              <a:rPr lang="en-IN" sz="1850">
                <a:solidFill>
                  <a:srgbClr val="0070C0"/>
                </a:solidFill>
                <a:latin typeface="Century Gothic"/>
                <a:ea typeface="Lato"/>
                <a:cs typeface="Lato"/>
              </a:rPr>
              <a:t>| Duration: </a:t>
            </a:r>
            <a:r>
              <a:rPr lang="en-IN" sz="1850" b="1">
                <a:solidFill>
                  <a:srgbClr val="0070C0"/>
                </a:solidFill>
                <a:latin typeface="Century Gothic"/>
                <a:ea typeface="Lato"/>
                <a:cs typeface="Lato"/>
              </a:rPr>
              <a:t>3 months </a:t>
            </a:r>
            <a:r>
              <a:rPr lang="en-IN" sz="1850">
                <a:solidFill>
                  <a:srgbClr val="0070C0"/>
                </a:solidFill>
                <a:latin typeface="Century Gothic"/>
                <a:ea typeface="Lato"/>
                <a:cs typeface="Lato"/>
              </a:rPr>
              <a:t>|</a:t>
            </a:r>
            <a:r>
              <a:rPr lang="en-IN" sz="1850" b="1">
                <a:solidFill>
                  <a:srgbClr val="0070C0"/>
                </a:solidFill>
                <a:latin typeface="Century Gothic"/>
                <a:ea typeface="Lato"/>
                <a:cs typeface="Lato"/>
              </a:rPr>
              <a:t> Active</a:t>
            </a:r>
            <a:endParaRPr lang="en-US"/>
          </a:p>
          <a:p>
            <a:pPr>
              <a:defRPr sz="1300">
                <a:latin typeface="Open Sans"/>
                <a:ea typeface="Open Sans"/>
                <a:cs typeface="Open Sans"/>
                <a:sym typeface="Open Sans"/>
              </a:defRPr>
            </a:pPr>
            <a:r>
              <a:rPr lang="en-IN" sz="1850" b="1">
                <a:solidFill>
                  <a:srgbClr val="474C53"/>
                </a:solidFill>
                <a:latin typeface="Century Gothic"/>
                <a:ea typeface="Lato"/>
                <a:cs typeface="Lato"/>
              </a:rPr>
              <a:t>Outcome:</a:t>
            </a:r>
            <a:r>
              <a:rPr lang="en-US" sz="1850">
                <a:solidFill>
                  <a:srgbClr val="474C53"/>
                </a:solidFill>
                <a:latin typeface="Century Gothic"/>
                <a:ea typeface="Lato"/>
                <a:cs typeface="Lato"/>
              </a:rPr>
              <a:t> </a:t>
            </a:r>
            <a:endParaRPr lang="en-US" sz="1850">
              <a:solidFill>
                <a:srgbClr val="474C53"/>
              </a:solidFill>
              <a:ea typeface="+mn-lt"/>
              <a:cs typeface="+mn-lt"/>
            </a:endParaRPr>
          </a:p>
          <a:p>
            <a:pPr>
              <a:defRPr sz="1300">
                <a:latin typeface="Open Sans"/>
                <a:ea typeface="Open Sans"/>
                <a:cs typeface="Open Sans"/>
                <a:sym typeface="Open Sans"/>
              </a:defRPr>
            </a:pPr>
            <a:r>
              <a:rPr lang="en-IN" sz="1400">
                <a:latin typeface="Open Sans"/>
                <a:ea typeface="+mn-lt"/>
                <a:cs typeface="+mn-lt"/>
              </a:rPr>
              <a:t>The solution will help client to have paperless and easy step to track the fund request or maintainability of the clients/ contacts. </a:t>
            </a:r>
          </a:p>
          <a:p>
            <a:pPr marL="170815" indent="-170815">
              <a:spcBef>
                <a:spcPts val="533"/>
              </a:spcBef>
              <a:buSzPct val="100000"/>
              <a:buFont typeface="Arial"/>
              <a:buChar char="•"/>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r>
              <a:rPr lang="en-IN" sz="1850">
                <a:solidFill>
                  <a:srgbClr val="000000"/>
                </a:solidFill>
                <a:latin typeface="Century Gothic"/>
                <a:ea typeface="Lato"/>
                <a:cs typeface="Lato"/>
              </a:rPr>
              <a:t>. </a:t>
            </a:r>
            <a:endParaRPr lang="en-IN">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defRPr sz="1300">
                <a:latin typeface="Open Sans"/>
                <a:ea typeface="Open Sans"/>
                <a:cs typeface="Open Sans"/>
                <a:sym typeface="Open Sans"/>
              </a:defRPr>
            </a:pPr>
            <a:endParaRPr lang="en-US" sz="1850">
              <a:solidFill>
                <a:srgbClr val="474C53"/>
              </a:solidFill>
              <a:latin typeface="Century Gothic"/>
              <a:ea typeface="Lato"/>
              <a:cs typeface="Lato"/>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b="1">
              <a:solidFill>
                <a:srgbClr val="000000"/>
              </a:solidFill>
              <a:highlight>
                <a:srgbClr val="FFFF00"/>
              </a:highlight>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67709332"/>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Salesforce - CASE STUDY 3 </a:t>
            </a:r>
            <a:r>
              <a:rPr lang="en-US" sz="2400">
                <a:latin typeface="Lato Black"/>
                <a:ea typeface="Lato Black"/>
                <a:cs typeface="Lato Black"/>
              </a:rPr>
              <a:t>(</a:t>
            </a:r>
            <a:r>
              <a:rPr lang="en-US" sz="2400" err="1">
                <a:latin typeface="Lato Black"/>
                <a:ea typeface="Lato Black"/>
                <a:cs typeface="Lato Black"/>
              </a:rPr>
              <a:t>truckstop</a:t>
            </a:r>
            <a:r>
              <a:rPr lang="en-US" sz="2400">
                <a:latin typeface="Lato Black"/>
                <a:ea typeface="Lato Black"/>
                <a:cs typeface="Lato Black"/>
              </a:rPr>
              <a:t>) </a:t>
            </a:r>
            <a:endParaRPr lang="en-US" sz="2400"/>
          </a:p>
        </p:txBody>
      </p:sp>
      <p:sp>
        <p:nvSpPr>
          <p:cNvPr id="9" name="TextBox 4">
            <a:extLst>
              <a:ext uri="{FF2B5EF4-FFF2-40B4-BE49-F238E27FC236}">
                <a16:creationId xmlns:a16="http://schemas.microsoft.com/office/drawing/2014/main" id="{D266ECEF-D0F0-7441-B43D-4D2FF10E8DB4}"/>
              </a:ext>
            </a:extLst>
          </p:cNvPr>
          <p:cNvSpPr txBox="1"/>
          <p:nvPr/>
        </p:nvSpPr>
        <p:spPr>
          <a:xfrm>
            <a:off x="884199" y="1209037"/>
            <a:ext cx="10247628" cy="5593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a:defRPr sz="1300">
                <a:latin typeface="Open Sans"/>
                <a:ea typeface="Open Sans"/>
                <a:cs typeface="Open Sans"/>
                <a:sym typeface="Open Sans"/>
              </a:defRPr>
            </a:pPr>
            <a:r>
              <a:rPr lang="en-IN" sz="1850" b="1">
                <a:ea typeface="+mn-lt"/>
                <a:cs typeface="+mn-lt"/>
              </a:rPr>
              <a:t>Project Background: </a:t>
            </a:r>
            <a:endParaRPr lang="en-US" b="1"/>
          </a:p>
          <a:p>
            <a:pPr>
              <a:defRPr sz="1300">
                <a:latin typeface="Open Sans"/>
                <a:ea typeface="Open Sans"/>
                <a:cs typeface="Open Sans"/>
                <a:sym typeface="Open Sans"/>
              </a:defRPr>
            </a:pPr>
            <a:r>
              <a:rPr lang="en-IN" sz="1850">
                <a:ea typeface="+mn-lt"/>
                <a:cs typeface="+mn-lt"/>
              </a:rPr>
              <a:t>Truckstop provides services for logistics and transportation, Carriers , Brokers and Shippers uses their application. To onboard new clients, sales team has to preform different security checks which is time consuming process. </a:t>
            </a:r>
            <a:endParaRPr lang="en-IN"/>
          </a:p>
          <a:p>
            <a:pPr>
              <a:defRPr sz="1300">
                <a:latin typeface="Open Sans"/>
                <a:ea typeface="Open Sans"/>
                <a:cs typeface="Open Sans"/>
                <a:sym typeface="Open Sans"/>
              </a:defRPr>
            </a:pPr>
            <a:endParaRPr lang="en-IN"/>
          </a:p>
          <a:p>
            <a:pPr>
              <a:defRPr sz="1300">
                <a:latin typeface="Open Sans"/>
                <a:ea typeface="Open Sans"/>
                <a:cs typeface="Open Sans"/>
                <a:sym typeface="Open Sans"/>
              </a:defRPr>
            </a:pPr>
            <a:r>
              <a:rPr lang="en-IN" sz="1850" b="1">
                <a:ea typeface="+mn-lt"/>
                <a:cs typeface="+mn-lt"/>
              </a:rPr>
              <a:t>Solution In time Tec offered: </a:t>
            </a:r>
            <a:r>
              <a:rPr lang="en-IN" sz="1850">
                <a:solidFill>
                  <a:srgbClr val="0070C0"/>
                </a:solidFill>
                <a:latin typeface="Open Sans"/>
                <a:ea typeface="+mn-lt"/>
                <a:cs typeface="+mn-lt"/>
              </a:rPr>
              <a:t>Automated Process for</a:t>
            </a:r>
            <a:r>
              <a:rPr lang="en-IN" sz="1850" b="1">
                <a:solidFill>
                  <a:srgbClr val="474C53"/>
                </a:solidFill>
                <a:ea typeface="+mn-lt"/>
                <a:cs typeface="+mn-lt"/>
              </a:rPr>
              <a:t> </a:t>
            </a:r>
            <a:r>
              <a:rPr lang="en-US" sz="1850">
                <a:solidFill>
                  <a:srgbClr val="0070C0"/>
                </a:solidFill>
                <a:ea typeface="+mn-lt"/>
                <a:cs typeface="+mn-lt"/>
              </a:rPr>
              <a:t>quick Customer Onboarding </a:t>
            </a:r>
            <a:endParaRPr lang="en-IN" b="1"/>
          </a:p>
          <a:p>
            <a:pPr>
              <a:defRPr sz="1300">
                <a:latin typeface="Open Sans"/>
                <a:ea typeface="Open Sans"/>
                <a:cs typeface="Open Sans"/>
                <a:sym typeface="Open Sans"/>
              </a:defRPr>
            </a:pPr>
            <a:r>
              <a:rPr lang="en-IN" sz="1850">
                <a:ea typeface="+mn-lt"/>
                <a:cs typeface="+mn-lt"/>
              </a:rPr>
              <a:t>Worked on implementation for automation where process collects data from different sources and perform security check automatically (We used Apex and LWC , batch processing, we have consumed few external APIs to validate the authorised customer this data we get from open-source APIs by US government. Created UIs for user interactions)</a:t>
            </a:r>
            <a:endParaRPr lang="en-IN"/>
          </a:p>
          <a:p>
            <a:pPr>
              <a:defRPr sz="1300">
                <a:latin typeface="Open Sans"/>
                <a:ea typeface="Open Sans"/>
                <a:cs typeface="Open Sans"/>
                <a:sym typeface="Open Sans"/>
              </a:defRPr>
            </a:pPr>
            <a:endParaRPr lang="en-IN"/>
          </a:p>
          <a:p>
            <a:pPr>
              <a:defRPr sz="1300">
                <a:latin typeface="Open Sans"/>
                <a:ea typeface="Open Sans"/>
                <a:cs typeface="Open Sans"/>
                <a:sym typeface="Open Sans"/>
              </a:defRPr>
            </a:pPr>
            <a:r>
              <a:rPr lang="en-IN" sz="1850" b="1">
                <a:ea typeface="+mn-lt"/>
                <a:cs typeface="+mn-lt"/>
              </a:rPr>
              <a:t>Outcome: </a:t>
            </a:r>
            <a:endParaRPr lang="en-IN" b="1"/>
          </a:p>
          <a:p>
            <a:pPr>
              <a:defRPr sz="1300">
                <a:latin typeface="Open Sans"/>
                <a:ea typeface="Open Sans"/>
                <a:cs typeface="Open Sans"/>
                <a:sym typeface="Open Sans"/>
              </a:defRPr>
            </a:pPr>
            <a:r>
              <a:rPr lang="en-IN" sz="1850">
                <a:ea typeface="+mn-lt"/>
                <a:cs typeface="+mn-lt"/>
              </a:rPr>
              <a:t>Quick onboarding of customers. Earlier it was a manual process which was time taking. Automation helped in make the process faster and reducing scope for human errors.</a:t>
            </a:r>
            <a:endParaRPr lang="en-US"/>
          </a:p>
          <a:p>
            <a:pPr>
              <a:spcBef>
                <a:spcPts val="533"/>
              </a:spcBef>
              <a:defRPr sz="1300">
                <a:latin typeface="Open Sans"/>
                <a:ea typeface="Open Sans"/>
                <a:cs typeface="Open Sans"/>
                <a:sym typeface="Open Sans"/>
              </a:defRPr>
            </a:pPr>
            <a:r>
              <a:rPr lang="en-IN" sz="1850">
                <a:ea typeface="+mn-lt"/>
                <a:cs typeface="+mn-lt"/>
              </a:rPr>
              <a:t>Sales team has access to all data required in Salesforce itself no need to login and manually verify details</a:t>
            </a:r>
            <a:endParaRPr lang="en-US"/>
          </a:p>
          <a:p>
            <a:pPr>
              <a:spcBef>
                <a:spcPts val="533"/>
              </a:spcBef>
              <a:buSzPct val="100000"/>
              <a:defRPr sz="1300">
                <a:latin typeface="Open Sans"/>
                <a:ea typeface="Open Sans"/>
                <a:cs typeface="Open Sans"/>
                <a:sym typeface="Open Sans"/>
              </a:defRPr>
            </a:pPr>
            <a:endParaRPr lang="en-IN" sz="1867">
              <a:solidFill>
                <a:srgbClr val="000000"/>
              </a:solidFill>
              <a:latin typeface="Century Gothic" panose="020B0502020202020204" pitchFamily="34" charset="0"/>
              <a:ea typeface="Lato" panose="020F0502020204030203" pitchFamily="34" charset="0"/>
              <a:cs typeface="Lato" panose="020F0502020204030203" pitchFamily="34" charset="0"/>
            </a:endParaRPr>
          </a:p>
          <a:p>
            <a:pPr>
              <a:spcBef>
                <a:spcPts val="533"/>
              </a:spcBef>
              <a:buSzPct val="100000"/>
              <a:defRPr sz="1300">
                <a:latin typeface="Open Sans"/>
                <a:ea typeface="Open Sans"/>
                <a:cs typeface="Open Sans"/>
                <a:sym typeface="Open Sans"/>
              </a:defRPr>
            </a:pPr>
            <a:endParaRPr lang="en-IN" sz="1850">
              <a:solidFill>
                <a:srgbClr val="000000"/>
              </a:solidFill>
              <a:latin typeface="Century Gothic" panose="020B0502020202020204" pitchFamily="34" charset="0"/>
              <a:ea typeface="Lato" panose="020F0502020204030203" pitchFamily="34" charset="0"/>
              <a:cs typeface="Lato" panose="020F0502020204030203" pitchFamily="34" charset="0"/>
            </a:endParaRPr>
          </a:p>
          <a:p>
            <a:pPr marL="170815" indent="-170815">
              <a:spcBef>
                <a:spcPts val="533"/>
              </a:spcBef>
              <a:buSzPct val="100000"/>
              <a:buFont typeface="Arial"/>
              <a:buChar char="•"/>
              <a:defRPr sz="1300">
                <a:latin typeface="Open Sans"/>
                <a:ea typeface="Open Sans"/>
                <a:cs typeface="Open Sans"/>
                <a:sym typeface="Open Sans"/>
              </a:defRPr>
            </a:pPr>
            <a:endParaRPr sz="1867">
              <a:solidFill>
                <a:srgbClr val="000000"/>
              </a:solidFill>
              <a:latin typeface="Century Gothic" panose="020B0502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95880917"/>
      </p:ext>
    </p:extLst>
  </p:cSld>
  <p:clrMapOvr>
    <a:masterClrMapping/>
  </p:clrMapOvr>
  <p:transition spd="slow">
    <p:push dir="u"/>
  </p:transition>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0" y="6613616"/>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323978" y="343000"/>
            <a:ext cx="10647913" cy="748988"/>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4267" b="1">
                <a:solidFill>
                  <a:srgbClr val="000000"/>
                </a:solidFill>
                <a:latin typeface="Montserrat ExtraBold" pitchFamily="2" charset="77"/>
                <a:ea typeface="Lato"/>
                <a:cs typeface="Lato"/>
              </a:rPr>
              <a:t>SEBO</a:t>
            </a:r>
          </a:p>
        </p:txBody>
      </p:sp>
      <p:sp>
        <p:nvSpPr>
          <p:cNvPr id="2" name="TextBox 4">
            <a:extLst>
              <a:ext uri="{FF2B5EF4-FFF2-40B4-BE49-F238E27FC236}">
                <a16:creationId xmlns:a16="http://schemas.microsoft.com/office/drawing/2014/main" id="{2227CDA9-618D-91CB-C480-313B713D700A}"/>
              </a:ext>
            </a:extLst>
          </p:cNvPr>
          <p:cNvSpPr txBox="1"/>
          <p:nvPr/>
        </p:nvSpPr>
        <p:spPr>
          <a:xfrm>
            <a:off x="338355" y="1146148"/>
            <a:ext cx="11452917" cy="5293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81279" tIns="60960" rIns="81279" bIns="6096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spcBef>
                <a:spcPts val="711"/>
              </a:spcBef>
              <a:defRPr sz="1300">
                <a:latin typeface="Open Sans"/>
                <a:ea typeface="Open Sans"/>
                <a:cs typeface="Open Sans"/>
                <a:sym typeface="Open Sans"/>
              </a:defRPr>
            </a:pPr>
            <a:r>
              <a:rPr lang="en-IN" sz="1600">
                <a:solidFill>
                  <a:srgbClr val="F06023"/>
                </a:solidFill>
                <a:latin typeface="Montserrat Medium"/>
                <a:ea typeface="Lato"/>
                <a:cs typeface="Lato"/>
              </a:rPr>
              <a:t>Team Size:</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3 </a:t>
            </a:r>
            <a:r>
              <a:rPr lang="en-IN" sz="1600">
                <a:solidFill>
                  <a:srgbClr val="F06023"/>
                </a:solidFill>
                <a:latin typeface="Montserrat"/>
                <a:ea typeface="Lato"/>
                <a:cs typeface="Lato"/>
              </a:rPr>
              <a:t>| </a:t>
            </a:r>
            <a:r>
              <a:rPr lang="en-IN" sz="1600">
                <a:solidFill>
                  <a:srgbClr val="F06023"/>
                </a:solidFill>
                <a:latin typeface="Montserrat Medium"/>
                <a:ea typeface="Lato"/>
                <a:cs typeface="Lato"/>
              </a:rPr>
              <a:t>Duration:</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9+ Years </a:t>
            </a:r>
            <a:r>
              <a:rPr lang="en-IN" sz="1600">
                <a:solidFill>
                  <a:srgbClr val="F06023"/>
                </a:solidFill>
                <a:latin typeface="Montserrat"/>
                <a:ea typeface="Lato"/>
                <a:cs typeface="Lato"/>
              </a:rPr>
              <a:t>| </a:t>
            </a:r>
            <a:r>
              <a:rPr lang="en-IN" sz="1600" b="1">
                <a:solidFill>
                  <a:srgbClr val="F06023"/>
                </a:solidFill>
                <a:latin typeface="Montserrat"/>
                <a:ea typeface="Lato"/>
                <a:cs typeface="Lato"/>
              </a:rPr>
              <a:t>Closed</a:t>
            </a: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Project Background: </a:t>
            </a:r>
            <a:endParaRPr lang="en-IN" sz="1600" b="1">
              <a:solidFill>
                <a:srgbClr val="0070C0"/>
              </a:solidFill>
              <a:latin typeface="Montserrat"/>
              <a:ea typeface="Lato"/>
              <a:cs typeface="Lato"/>
            </a:endParaRPr>
          </a:p>
          <a:p>
            <a:pPr>
              <a:spcBef>
                <a:spcPts val="711"/>
              </a:spcBef>
              <a:defRPr sz="1300">
                <a:latin typeface="Open Sans"/>
                <a:ea typeface="Open Sans"/>
                <a:cs typeface="Open Sans"/>
                <a:sym typeface="Open Sans"/>
              </a:defRPr>
            </a:pPr>
            <a:r>
              <a:rPr lang="en-IN" sz="1333">
                <a:solidFill>
                  <a:srgbClr val="000000"/>
                </a:solidFill>
                <a:latin typeface="Montserrat"/>
                <a:ea typeface="Lato"/>
                <a:cs typeface="Lato"/>
              </a:rPr>
              <a:t>Client was in retail business for vacuum cleaners in US. They wanted digital presence where potential prospects and customers can buy vacuum cleaners. Also, platform would provide videos / information about their products. They wanted to manage the product catalogues, content through an Admin Panel. S</a:t>
            </a:r>
            <a:r>
              <a:rPr lang="en-IN" sz="1333">
                <a:solidFill>
                  <a:srgbClr val="000000"/>
                </a:solidFill>
                <a:ea typeface="+mn-lt"/>
                <a:cs typeface="+mn-lt"/>
              </a:rPr>
              <a:t>EBO has various websites, its goal is to provide a gateway between client and various end users (Dealers and Non-Dealers) to purchase vacuum cleaners.</a:t>
            </a:r>
          </a:p>
          <a:p>
            <a:pPr>
              <a:spcBef>
                <a:spcPts val="711"/>
              </a:spcBef>
              <a:defRPr sz="1300">
                <a:latin typeface="Open Sans"/>
                <a:ea typeface="Open Sans"/>
                <a:cs typeface="Open Sans"/>
                <a:sym typeface="Open Sans"/>
              </a:defRPr>
            </a:pPr>
            <a:endParaRPr lang="en-IN" sz="1600" b="1">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000000"/>
                </a:solidFill>
                <a:latin typeface="Montserrat"/>
                <a:ea typeface="Lato"/>
                <a:cs typeface="Lato"/>
              </a:rPr>
              <a:t>Solution In Time Tec Offered:</a:t>
            </a:r>
            <a:r>
              <a:rPr lang="en-IN" sz="1600">
                <a:solidFill>
                  <a:srgbClr val="0070C0"/>
                </a:solidFill>
                <a:latin typeface="Montserrat"/>
                <a:ea typeface="Lato"/>
                <a:cs typeface="Lato"/>
              </a:rPr>
              <a:t> </a:t>
            </a:r>
            <a:endParaRPr lang="en-IN" sz="1600">
              <a:latin typeface="Montserrat"/>
            </a:endParaRPr>
          </a:p>
          <a:p>
            <a:pPr>
              <a:spcBef>
                <a:spcPts val="711"/>
              </a:spcBef>
              <a:defRPr sz="1300">
                <a:latin typeface="Open Sans"/>
                <a:ea typeface="Open Sans"/>
                <a:cs typeface="Open Sans"/>
                <a:sym typeface="Open Sans"/>
              </a:defRPr>
            </a:pPr>
            <a:r>
              <a:rPr lang="en-IN" sz="1333">
                <a:solidFill>
                  <a:srgbClr val="000000"/>
                </a:solidFill>
                <a:latin typeface="Montserrat"/>
                <a:ea typeface="Lato"/>
                <a:cs typeface="Lato"/>
              </a:rPr>
              <a:t>In Time Tec has developed and maintained an eCommerce website for SEBO to sell vacuum cleaners and spare parts. Our involvement with the projects comes with various responsibilities such as:</a:t>
            </a:r>
            <a:endParaRPr lang="en-US" sz="1333">
              <a:solidFill>
                <a:srgbClr val="000000"/>
              </a:solidFill>
              <a:latin typeface="Montserrat"/>
              <a:ea typeface="Lato"/>
              <a:cs typeface="Lato"/>
            </a:endParaRPr>
          </a:p>
          <a:p>
            <a:pPr marL="0" lvl="1" indent="-380990">
              <a:spcBef>
                <a:spcPts val="711"/>
              </a:spcBef>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Provide site security by making sure all the server components stays up to date.</a:t>
            </a:r>
            <a:endParaRPr lang="en-US" sz="1333">
              <a:solidFill>
                <a:srgbClr val="000000"/>
              </a:solidFill>
              <a:latin typeface="Montserrat"/>
              <a:ea typeface="Lato"/>
              <a:cs typeface="Lato"/>
            </a:endParaRPr>
          </a:p>
          <a:p>
            <a:pPr marL="0" lvl="1" indent="-380990">
              <a:spcBef>
                <a:spcPts val="711"/>
              </a:spcBef>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Provide timely CMS updates to all the sites.</a:t>
            </a:r>
            <a:endParaRPr lang="en-US" sz="1333">
              <a:solidFill>
                <a:srgbClr val="000000"/>
              </a:solidFill>
              <a:latin typeface="Montserrat"/>
              <a:ea typeface="Lato"/>
              <a:cs typeface="Lato"/>
            </a:endParaRPr>
          </a:p>
          <a:p>
            <a:pPr marL="0" lvl="1" indent="-380990">
              <a:spcBef>
                <a:spcPts val="711"/>
              </a:spcBef>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Fulfil any requirement that the clients may have.</a:t>
            </a:r>
            <a:endParaRPr lang="en-US" sz="1333">
              <a:solidFill>
                <a:srgbClr val="000000"/>
              </a:solidFill>
              <a:latin typeface="Montserrat"/>
              <a:ea typeface="Lato"/>
              <a:cs typeface="Lato"/>
            </a:endParaRPr>
          </a:p>
          <a:p>
            <a:pPr marL="0" lvl="1" indent="-380990">
              <a:spcBef>
                <a:spcPts val="711"/>
              </a:spcBef>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Developing custom components for website features.</a:t>
            </a:r>
            <a:endParaRPr lang="en-US"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r>
              <a:rPr lang="en-IN" sz="1333">
                <a:solidFill>
                  <a:srgbClr val="000000"/>
                </a:solidFill>
                <a:latin typeface="Montserrat"/>
                <a:ea typeface="Lato"/>
                <a:cs typeface="Lato"/>
              </a:rPr>
              <a:t>Total Users: 10000+ ; Access: Public ; Target User Group: Global</a:t>
            </a:r>
            <a:endParaRPr lang="en-US" sz="1333">
              <a:solidFill>
                <a:srgbClr val="000000"/>
              </a:solidFill>
              <a:latin typeface="Montserrat"/>
              <a:ea typeface="Lato"/>
              <a:cs typeface="Lato"/>
            </a:endParaRPr>
          </a:p>
          <a:p>
            <a:pPr>
              <a:spcBef>
                <a:spcPts val="711"/>
              </a:spcBef>
              <a:defRPr sz="1300">
                <a:latin typeface="Open Sans"/>
                <a:ea typeface="Open Sans"/>
                <a:cs typeface="Open Sans"/>
                <a:sym typeface="Open Sans"/>
              </a:defRPr>
            </a:pPr>
            <a:endParaRPr lang="en-IN" sz="1600" b="1">
              <a:solidFill>
                <a:srgbClr val="474C53"/>
              </a:solidFill>
              <a:latin typeface="Montserrat"/>
              <a:ea typeface="Lato"/>
              <a:cs typeface="Lato"/>
            </a:endParaRPr>
          </a:p>
          <a:p>
            <a:pPr>
              <a:spcBef>
                <a:spcPts val="711"/>
              </a:spcBef>
              <a:defRPr sz="1300">
                <a:latin typeface="Open Sans"/>
                <a:ea typeface="Open Sans"/>
                <a:cs typeface="Open Sans"/>
                <a:sym typeface="Open Sans"/>
              </a:defRPr>
            </a:pPr>
            <a:r>
              <a:rPr lang="en-IN" sz="1600" b="1">
                <a:solidFill>
                  <a:srgbClr val="474C53"/>
                </a:solidFill>
                <a:latin typeface="Montserrat"/>
                <a:ea typeface="Lato"/>
                <a:cs typeface="Lato"/>
              </a:rPr>
              <a:t>Outcome:</a:t>
            </a:r>
            <a:r>
              <a:rPr lang="en-US" sz="1600">
                <a:solidFill>
                  <a:srgbClr val="474C53"/>
                </a:solidFill>
                <a:latin typeface="Montserrat"/>
                <a:ea typeface="Lato"/>
                <a:cs typeface="Lato"/>
              </a:rPr>
              <a:t> </a:t>
            </a:r>
            <a:endParaRPr lang="en-US" sz="1333">
              <a:solidFill>
                <a:srgbClr val="000000"/>
              </a:solidFill>
              <a:latin typeface="Montserrat"/>
              <a:ea typeface="Lato"/>
              <a:cs typeface="Lato"/>
            </a:endParaRPr>
          </a:p>
          <a:p>
            <a:pPr marL="228594" indent="-228594">
              <a:spcBef>
                <a:spcPts val="0"/>
              </a:spcBef>
              <a:spcAft>
                <a:spcPts val="0"/>
              </a:spcAft>
              <a:buFont typeface="Arial"/>
              <a:buChar char="•"/>
              <a:defRPr sz="1300">
                <a:latin typeface="Open Sans"/>
                <a:ea typeface="Open Sans"/>
                <a:cs typeface="Open Sans"/>
                <a:sym typeface="Open Sans"/>
              </a:defRPr>
            </a:pPr>
            <a:r>
              <a:rPr lang="en-IN" sz="1333">
                <a:solidFill>
                  <a:srgbClr val="000000"/>
                </a:solidFill>
                <a:latin typeface="Montserrat"/>
                <a:ea typeface="Lato"/>
                <a:cs typeface="Lato"/>
              </a:rPr>
              <a:t>Earlier process was manual. In Time Tec helped in digital transformation that helped in increasing market reach and improved consumer engagement.</a:t>
            </a:r>
          </a:p>
        </p:txBody>
      </p:sp>
      <p:cxnSp>
        <p:nvCxnSpPr>
          <p:cNvPr id="4" name="Straight Arrow Connector 3">
            <a:extLst>
              <a:ext uri="{FF2B5EF4-FFF2-40B4-BE49-F238E27FC236}">
                <a16:creationId xmlns:a16="http://schemas.microsoft.com/office/drawing/2014/main" id="{685C9BA8-31BF-1F22-BEC2-748C761C4618}"/>
              </a:ext>
            </a:extLst>
          </p:cNvPr>
          <p:cNvCxnSpPr/>
          <p:nvPr/>
        </p:nvCxnSpPr>
        <p:spPr>
          <a:xfrm>
            <a:off x="237500" y="387320"/>
            <a:ext cx="157" cy="42700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40400716"/>
      </p:ext>
    </p:extLst>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MS Dynamics 365- CASE STUDY 3 </a:t>
            </a:r>
            <a:r>
              <a:rPr lang="en-US" sz="2400">
                <a:latin typeface="Lato Black"/>
                <a:ea typeface="Lato Black"/>
                <a:cs typeface="Lato Black"/>
              </a:rPr>
              <a:t>(Simplot </a:t>
            </a:r>
            <a:r>
              <a:rPr lang="en-US" sz="2400" err="1">
                <a:latin typeface="Lato Black"/>
                <a:ea typeface="Lato Black"/>
                <a:cs typeface="Lato Black"/>
              </a:rPr>
              <a:t>Sharepoint</a:t>
            </a:r>
            <a:r>
              <a:rPr lang="en-US" sz="2400">
                <a:latin typeface="Lato Black"/>
                <a:ea typeface="Lato Black"/>
                <a:cs typeface="Lato Black"/>
              </a:rPr>
              <a:t> Forms) </a:t>
            </a:r>
            <a:endParaRPr lang="en-US" sz="2400"/>
          </a:p>
        </p:txBody>
      </p:sp>
      <p:sp>
        <p:nvSpPr>
          <p:cNvPr id="9" name="TextBox 4">
            <a:extLst>
              <a:ext uri="{FF2B5EF4-FFF2-40B4-BE49-F238E27FC236}">
                <a16:creationId xmlns:a16="http://schemas.microsoft.com/office/drawing/2014/main" id="{D266ECEF-D0F0-7441-B43D-4D2FF10E8DB4}"/>
              </a:ext>
            </a:extLst>
          </p:cNvPr>
          <p:cNvSpPr txBox="1"/>
          <p:nvPr/>
        </p:nvSpPr>
        <p:spPr>
          <a:xfrm>
            <a:off x="909174" y="1291438"/>
            <a:ext cx="10081976" cy="37702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0959" tIns="45720" rIns="60959" bIns="45720" anchor="t">
            <a:spAutoFit/>
          </a:bodyPr>
          <a:lstStyle/>
          <a:p>
            <a:r>
              <a:rPr lang="en-IN" b="1">
                <a:solidFill>
                  <a:srgbClr val="474C53"/>
                </a:solidFill>
                <a:latin typeface="Century Gothic"/>
                <a:ea typeface="Segoe UI"/>
                <a:cs typeface="Segoe UI"/>
              </a:rPr>
              <a:t>Project Background:</a:t>
            </a:r>
            <a:r>
              <a:rPr lang="en-US">
                <a:solidFill>
                  <a:srgbClr val="474C53"/>
                </a:solidFill>
                <a:latin typeface="Century Gothic"/>
                <a:ea typeface="Segoe UI"/>
                <a:cs typeface="Segoe UI"/>
              </a:rPr>
              <a:t>​ </a:t>
            </a:r>
            <a:r>
              <a:rPr lang="en-IN" sz="1850">
                <a:solidFill>
                  <a:srgbClr val="000000"/>
                </a:solidFill>
                <a:latin typeface="Century Gothic"/>
                <a:ea typeface="Lato"/>
                <a:cs typeface="Lato"/>
              </a:rPr>
              <a:t>Simplot had their logistics solutions developed in Sharepoint 2013 which eventually needed to digitalize and that’s where the Phase 1 started, ITT is migrating the existing Sharepoint 2013 application to Microsoft Power platform.</a:t>
            </a:r>
          </a:p>
          <a:p>
            <a:endParaRPr lang="en-IN">
              <a:solidFill>
                <a:srgbClr val="474C53"/>
              </a:solidFill>
              <a:latin typeface="Century Gothic"/>
              <a:ea typeface="Segoe UI"/>
              <a:cs typeface="Segoe UI"/>
            </a:endParaRPr>
          </a:p>
          <a:p>
            <a:r>
              <a:rPr lang="en-IN" b="1">
                <a:solidFill>
                  <a:srgbClr val="474C53"/>
                </a:solidFill>
                <a:latin typeface="Century Gothic"/>
                <a:ea typeface="Segoe UI"/>
                <a:cs typeface="Segoe UI"/>
              </a:rPr>
              <a:t>Solution In Time Tec Offered:</a:t>
            </a:r>
            <a:r>
              <a:rPr lang="en-US">
                <a:solidFill>
                  <a:srgbClr val="474C53"/>
                </a:solidFill>
                <a:latin typeface="Century Gothic"/>
                <a:ea typeface="Segoe UI"/>
                <a:cs typeface="Segoe UI"/>
              </a:rPr>
              <a:t>​ </a:t>
            </a:r>
            <a:r>
              <a:rPr lang="en-US" sz="1850">
                <a:solidFill>
                  <a:srgbClr val="000000"/>
                </a:solidFill>
                <a:latin typeface="Century Gothic"/>
                <a:ea typeface="Lato"/>
                <a:cs typeface="Lato"/>
              </a:rPr>
              <a:t>ITT proposed a Microsoft Power Platform solution to migrate the existing SharePoint forms to Canvas app, which enables users to have more usable experience.</a:t>
            </a:r>
          </a:p>
          <a:p>
            <a:r>
              <a:rPr lang="en-US" sz="1850">
                <a:solidFill>
                  <a:srgbClr val="000000"/>
                </a:solidFill>
                <a:latin typeface="Century Gothic"/>
                <a:ea typeface="Lato"/>
                <a:cs typeface="Lato"/>
              </a:rPr>
              <a:t>For reporting part PowerBI tool being used which gives user more detailed report with good user experience. </a:t>
            </a:r>
            <a:r>
              <a:rPr lang="en-IN">
                <a:solidFill>
                  <a:srgbClr val="474C53"/>
                </a:solidFill>
                <a:latin typeface="Century Gothic"/>
                <a:ea typeface="Segoe UI"/>
                <a:cs typeface="Segoe UI"/>
              </a:rPr>
              <a:t>​</a:t>
            </a:r>
          </a:p>
          <a:p>
            <a:endParaRPr lang="en-IN">
              <a:solidFill>
                <a:srgbClr val="474C53"/>
              </a:solidFill>
              <a:latin typeface="Century Gothic"/>
              <a:ea typeface="Segoe UI"/>
              <a:cs typeface="Segoe UI"/>
            </a:endParaRPr>
          </a:p>
          <a:p>
            <a:r>
              <a:rPr lang="en-IN" b="1">
                <a:solidFill>
                  <a:srgbClr val="474C53"/>
                </a:solidFill>
                <a:latin typeface="Century Gothic"/>
                <a:ea typeface="Segoe UI"/>
                <a:cs typeface="Segoe UI"/>
              </a:rPr>
              <a:t>Outcome:</a:t>
            </a:r>
            <a:r>
              <a:rPr lang="en-US">
                <a:solidFill>
                  <a:srgbClr val="474C53"/>
                </a:solidFill>
                <a:latin typeface="Century Gothic"/>
                <a:ea typeface="Segoe UI"/>
                <a:cs typeface="Segoe UI"/>
              </a:rPr>
              <a:t>​ </a:t>
            </a:r>
            <a:r>
              <a:rPr lang="en-US" sz="1850">
                <a:solidFill>
                  <a:srgbClr val="000000"/>
                </a:solidFill>
                <a:latin typeface="Century Gothic"/>
                <a:ea typeface="Lato"/>
                <a:cs typeface="Lato"/>
              </a:rPr>
              <a:t>A customized app to manage Simplot's Fixed Assets details and approval process along with few other apps with a more user-friendly reporting feature.</a:t>
            </a:r>
          </a:p>
          <a:p>
            <a:endParaRPr lang="en-US">
              <a:latin typeface="Century Gothic"/>
              <a:cs typeface="Calibri"/>
            </a:endParaRPr>
          </a:p>
        </p:txBody>
      </p:sp>
    </p:spTree>
    <p:extLst>
      <p:ext uri="{BB962C8B-B14F-4D97-AF65-F5344CB8AC3E}">
        <p14:creationId xmlns:p14="http://schemas.microsoft.com/office/powerpoint/2010/main" val="1012440249"/>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MS Dynamics 365- - CASE STUDY 4 </a:t>
            </a:r>
            <a:r>
              <a:rPr lang="en-US" sz="2400">
                <a:latin typeface="Lato Black"/>
                <a:ea typeface="Lato Black"/>
                <a:cs typeface="Lato Black"/>
              </a:rPr>
              <a:t>(Tugboat) </a:t>
            </a:r>
            <a:endParaRPr lang="en-US" sz="24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84515"/>
            <a:ext cx="10081976" cy="452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rtl="0"/>
            <a:r>
              <a:rPr lang="en-IN" b="1">
                <a:solidFill>
                  <a:srgbClr val="474C53"/>
                </a:solidFill>
                <a:latin typeface="Century Gothic"/>
                <a:ea typeface="Segoe UI"/>
                <a:cs typeface="Segoe UI"/>
              </a:rPr>
              <a:t>Project Background:</a:t>
            </a:r>
            <a:r>
              <a:rPr lang="en-US">
                <a:solidFill>
                  <a:srgbClr val="474C53"/>
                </a:solidFill>
                <a:latin typeface="Century Gothic"/>
                <a:ea typeface="Segoe UI"/>
                <a:cs typeface="Segoe UI"/>
              </a:rPr>
              <a:t>​</a:t>
            </a:r>
          </a:p>
          <a:p>
            <a:r>
              <a:rPr lang="en-US">
                <a:solidFill>
                  <a:srgbClr val="474C53"/>
                </a:solidFill>
                <a:latin typeface="Century Gothic"/>
                <a:ea typeface="Segoe UI"/>
                <a:cs typeface="Segoe UI"/>
              </a:rPr>
              <a:t>The Service Provider will provide software solution development services, delivering a software solution built on the Microsoft Power Platform, that will deliver the objectives of phase 1 of the app modernization solution</a:t>
            </a:r>
          </a:p>
          <a:p>
            <a:r>
              <a:rPr lang="en-US">
                <a:solidFill>
                  <a:srgbClr val="474C53"/>
                </a:solidFill>
                <a:latin typeface="Century Gothic"/>
                <a:ea typeface="Segoe UI"/>
                <a:cs typeface="Segoe UI"/>
              </a:rPr>
              <a:t>The Microsoft Power Platform will be used as the basis for the Certification Tool along with other Microsoft Power Platform tools</a:t>
            </a:r>
          </a:p>
          <a:p>
            <a:endParaRPr lang="en-IN">
              <a:solidFill>
                <a:srgbClr val="474C53"/>
              </a:solidFill>
              <a:latin typeface="Century Gothic"/>
              <a:ea typeface="Segoe UI"/>
              <a:cs typeface="Segoe UI"/>
            </a:endParaRPr>
          </a:p>
          <a:p>
            <a:r>
              <a:rPr lang="en-IN" b="1">
                <a:solidFill>
                  <a:srgbClr val="474C53"/>
                </a:solidFill>
                <a:latin typeface="Century Gothic"/>
                <a:ea typeface="Segoe UI"/>
                <a:cs typeface="Segoe UI"/>
              </a:rPr>
              <a:t>Solution In Time Tec Offered:</a:t>
            </a:r>
            <a:r>
              <a:rPr lang="en-US">
                <a:solidFill>
                  <a:srgbClr val="474C53"/>
                </a:solidFill>
                <a:latin typeface="Century Gothic"/>
                <a:ea typeface="Segoe UI"/>
                <a:cs typeface="Segoe UI"/>
              </a:rPr>
              <a:t>​</a:t>
            </a:r>
            <a:r>
              <a:rPr lang="en-US">
                <a:solidFill>
                  <a:srgbClr val="0070C0"/>
                </a:solidFill>
                <a:latin typeface="Century Gothic"/>
                <a:cs typeface="Segoe UI"/>
              </a:rPr>
              <a:t> Custom Solutions on Power App Platform </a:t>
            </a:r>
          </a:p>
          <a:p>
            <a:r>
              <a:rPr lang="en-US">
                <a:solidFill>
                  <a:srgbClr val="474C53"/>
                </a:solidFill>
                <a:latin typeface="Century Gothic"/>
                <a:cs typeface="Segoe UI"/>
              </a:rPr>
              <a:t>Features to be developed in phase 1, covered by this SOW, include</a:t>
            </a:r>
          </a:p>
          <a:p>
            <a:r>
              <a:rPr lang="en-US">
                <a:solidFill>
                  <a:srgbClr val="474C53"/>
                </a:solidFill>
                <a:latin typeface="Century Gothic"/>
                <a:cs typeface="Segoe UI"/>
              </a:rPr>
              <a:t>-	A customer portal where customers sign-up or login to the system and execute and manage the Certified Evergreen process.</a:t>
            </a:r>
          </a:p>
          <a:p>
            <a:r>
              <a:rPr lang="en-US">
                <a:solidFill>
                  <a:srgbClr val="474C53"/>
                </a:solidFill>
                <a:latin typeface="Century Gothic"/>
                <a:cs typeface="Segoe UI"/>
              </a:rPr>
              <a:t>-	Payment integration.</a:t>
            </a:r>
          </a:p>
          <a:p>
            <a:r>
              <a:rPr lang="en-US">
                <a:solidFill>
                  <a:srgbClr val="474C53"/>
                </a:solidFill>
                <a:latin typeface="Century Gothic"/>
                <a:cs typeface="Segoe UI"/>
              </a:rPr>
              <a:t>-	Diagnostic survey for potential new customers.</a:t>
            </a:r>
          </a:p>
          <a:p>
            <a:r>
              <a:rPr lang="en-US">
                <a:solidFill>
                  <a:srgbClr val="474C53"/>
                </a:solidFill>
                <a:latin typeface="Century Gothic"/>
                <a:cs typeface="Segoe UI"/>
              </a:rPr>
              <a:t>-	Data architecture and implementation for collection of certification data and accessibility to data for current and future growth.</a:t>
            </a:r>
          </a:p>
          <a:p>
            <a:r>
              <a:rPr lang="en-US">
                <a:solidFill>
                  <a:srgbClr val="474C53"/>
                </a:solidFill>
                <a:latin typeface="Century Gothic"/>
                <a:cs typeface="Segoe UI"/>
              </a:rPr>
              <a:t>-	Bridge from phase 1 of the system to the existing scoring and reporting system.</a:t>
            </a:r>
          </a:p>
        </p:txBody>
      </p:sp>
    </p:spTree>
    <p:extLst>
      <p:ext uri="{BB962C8B-B14F-4D97-AF65-F5344CB8AC3E}">
        <p14:creationId xmlns:p14="http://schemas.microsoft.com/office/powerpoint/2010/main" val="2626113721"/>
      </p:ext>
    </p:extLst>
  </p:cSld>
  <p:clrMapOvr>
    <a:masterClrMapping/>
  </p:clrMapOvr>
  <p:transition spd="slow">
    <p:push dir="u"/>
  </p:transition>
  <p:extLst>
    <p:ext uri="{6950BFC3-D8DA-4A85-94F7-54DA5524770B}">
      <p188:commentRel xmlns:p188="http://schemas.microsoft.com/office/powerpoint/2018/8/main" r:id="rId2"/>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798287" y="221513"/>
            <a:ext cx="10972800" cy="855135"/>
          </a:xfrm>
          <a:prstGeom prst="rect">
            <a:avLst/>
          </a:prstGeom>
        </p:spPr>
        <p:txBody>
          <a:bodyPr/>
          <a:lstStyle/>
          <a:p>
            <a:r>
              <a:rPr lang="en-US" sz="3700">
                <a:latin typeface="Lato Black"/>
                <a:ea typeface="Lato Black"/>
                <a:cs typeface="Lato Black"/>
              </a:rPr>
              <a:t>MS Dynamics 365- - CASE STUDY 4 </a:t>
            </a:r>
            <a:r>
              <a:rPr lang="en-US" sz="2400">
                <a:latin typeface="Lato Black"/>
                <a:ea typeface="Lato Black"/>
                <a:cs typeface="Lato Black"/>
              </a:rPr>
              <a:t>(Tugboat) </a:t>
            </a:r>
            <a:endParaRPr lang="en-US" sz="2400"/>
          </a:p>
        </p:txBody>
      </p:sp>
      <p:sp>
        <p:nvSpPr>
          <p:cNvPr id="9" name="TextBox 4">
            <a:extLst>
              <a:ext uri="{FF2B5EF4-FFF2-40B4-BE49-F238E27FC236}">
                <a16:creationId xmlns:a16="http://schemas.microsoft.com/office/drawing/2014/main" id="{D266ECEF-D0F0-7441-B43D-4D2FF10E8DB4}"/>
              </a:ext>
            </a:extLst>
          </p:cNvPr>
          <p:cNvSpPr txBox="1"/>
          <p:nvPr/>
        </p:nvSpPr>
        <p:spPr>
          <a:xfrm>
            <a:off x="1049851" y="1584515"/>
            <a:ext cx="10081976"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45720" rIns="60959" bIns="45720" anchor="t">
            <a:spAutoFit/>
          </a:bodyPr>
          <a:lstStyle/>
          <a:p>
            <a:pPr rtl="0"/>
            <a:r>
              <a:rPr lang="en-IN" b="1">
                <a:solidFill>
                  <a:srgbClr val="474C53"/>
                </a:solidFill>
                <a:latin typeface="Century Gothic"/>
                <a:ea typeface="Segoe UI"/>
                <a:cs typeface="Segoe UI"/>
              </a:rPr>
              <a:t>Continued…</a:t>
            </a:r>
          </a:p>
          <a:p>
            <a:pPr rtl="0"/>
            <a:r>
              <a:rPr lang="en-US">
                <a:latin typeface="Century Gothic"/>
                <a:cs typeface="Segoe UI"/>
              </a:rPr>
              <a:t>Ability to spin up a test environment for the Tugboat Institute users to test changes to the system.</a:t>
            </a:r>
          </a:p>
          <a:p>
            <a:r>
              <a:rPr lang="en-US">
                <a:latin typeface="Century Gothic"/>
                <a:cs typeface="Segoe UI"/>
              </a:rPr>
              <a:t>-	Setup and administration of the Power Platform for the Tugboat Institute.</a:t>
            </a:r>
          </a:p>
          <a:p>
            <a:r>
              <a:rPr lang="en-US">
                <a:latin typeface="Century Gothic"/>
                <a:cs typeface="Segoe UI"/>
              </a:rPr>
              <a:t>-	Documentation and training on usage of the system as well as technical design documentation </a:t>
            </a:r>
            <a:r>
              <a:rPr lang="en-IN">
                <a:latin typeface="Century Gothic"/>
                <a:ea typeface="Segoe UI"/>
                <a:cs typeface="Segoe UI"/>
              </a:rPr>
              <a:t>​</a:t>
            </a:r>
          </a:p>
          <a:p>
            <a:pPr rtl="0"/>
            <a:r>
              <a:rPr lang="en-IN" b="1">
                <a:solidFill>
                  <a:srgbClr val="474C53"/>
                </a:solidFill>
                <a:latin typeface="Century Gothic"/>
                <a:ea typeface="Segoe UI"/>
                <a:cs typeface="Segoe UI"/>
              </a:rPr>
              <a:t>Outcome:</a:t>
            </a:r>
            <a:r>
              <a:rPr lang="en-US">
                <a:solidFill>
                  <a:srgbClr val="474C53"/>
                </a:solidFill>
                <a:latin typeface="Century Gothic"/>
                <a:ea typeface="Segoe UI"/>
                <a:cs typeface="Segoe UI"/>
              </a:rPr>
              <a:t>​</a:t>
            </a:r>
          </a:p>
          <a:p>
            <a:r>
              <a:rPr lang="en-US">
                <a:latin typeface="Century Gothic"/>
                <a:cs typeface="Calibri"/>
              </a:rPr>
              <a:t>ITT will provide software solution development services, delivering a software solution which will enable client’s current system and execute and manage the Certified Evergreen process along with the payment process.</a:t>
            </a:r>
          </a:p>
        </p:txBody>
      </p:sp>
    </p:spTree>
    <p:extLst>
      <p:ext uri="{BB962C8B-B14F-4D97-AF65-F5344CB8AC3E}">
        <p14:creationId xmlns:p14="http://schemas.microsoft.com/office/powerpoint/2010/main" val="1962813121"/>
      </p:ext>
    </p:extLst>
  </p:cSld>
  <p:clrMapOvr>
    <a:masterClrMapping/>
  </p:clrMapOvr>
  <p:transition spd="slow">
    <p:push dir="u"/>
  </p:transition>
  <p:extLst>
    <p:ext uri="{6950BFC3-D8DA-4A85-94F7-54DA5524770B}">
      <p188:commentRel xmlns:p188="http://schemas.microsoft.com/office/powerpoint/2018/8/main" r:id="rId2"/>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AE020D-1248-CC5B-7E6E-1ED59346835D}"/>
              </a:ext>
            </a:extLst>
          </p:cNvPr>
          <p:cNvSpPr txBox="1"/>
          <p:nvPr/>
        </p:nvSpPr>
        <p:spPr>
          <a:xfrm>
            <a:off x="123290" y="852755"/>
            <a:ext cx="11496781" cy="3785652"/>
          </a:xfrm>
          <a:prstGeom prst="rect">
            <a:avLst/>
          </a:prstGeom>
          <a:noFill/>
        </p:spPr>
        <p:txBody>
          <a:bodyPr wrap="square" rtlCol="0">
            <a:spAutoFit/>
          </a:bodyPr>
          <a:lstStyle/>
          <a:p>
            <a:pPr algn="ctr"/>
            <a:r>
              <a:rPr lang="en-US" sz="8000" b="0" i="0">
                <a:solidFill>
                  <a:schemeClr val="accent2">
                    <a:lumMod val="75000"/>
                  </a:schemeClr>
                </a:solidFill>
                <a:effectLst/>
                <a:latin typeface="+mj-lt"/>
              </a:rPr>
              <a:t>Salesforce Test Automation: Ensuring Quality and Efficiency</a:t>
            </a:r>
            <a:endParaRPr lang="en-IN" sz="8000">
              <a:solidFill>
                <a:schemeClr val="accent2">
                  <a:lumMod val="75000"/>
                </a:schemeClr>
              </a:solidFill>
              <a:latin typeface="+mj-lt"/>
            </a:endParaRPr>
          </a:p>
        </p:txBody>
      </p:sp>
    </p:spTree>
    <p:extLst>
      <p:ext uri="{BB962C8B-B14F-4D97-AF65-F5344CB8AC3E}">
        <p14:creationId xmlns:p14="http://schemas.microsoft.com/office/powerpoint/2010/main" val="3854895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8B25EED-4166-74B8-41B1-F13EE50B5FB9}"/>
              </a:ext>
            </a:extLst>
          </p:cNvPr>
          <p:cNvSpPr>
            <a:spLocks noGrp="1"/>
          </p:cNvSpPr>
          <p:nvPr>
            <p:ph type="pic" sz="quarter" idx="17"/>
          </p:nvPr>
        </p:nvSpPr>
        <p:spPr/>
        <p:txBody>
          <a:bodyPr>
            <a:normAutofit/>
          </a:bodyPr>
          <a:lstStyle/>
          <a:p>
            <a:pPr marL="0" indent="0" algn="ctr">
              <a:buNone/>
            </a:pPr>
            <a:r>
              <a:rPr lang="en-IN" sz="4400" b="0" i="0" u="sng">
                <a:solidFill>
                  <a:srgbClr val="FFC000"/>
                </a:solidFill>
                <a:effectLst/>
                <a:latin typeface="+mn-lt"/>
              </a:rPr>
              <a:t>Why Test Automation?</a:t>
            </a:r>
          </a:p>
          <a:p>
            <a:pPr marL="0" indent="0" algn="ctr">
              <a:buNone/>
            </a:pPr>
            <a:endParaRPr lang="en-IN" sz="4400" b="0" i="0" u="sng">
              <a:solidFill>
                <a:srgbClr val="FFC000"/>
              </a:solidFill>
              <a:effectLst/>
              <a:latin typeface="+mn-lt"/>
            </a:endParaRPr>
          </a:p>
          <a:p>
            <a:pPr algn="l">
              <a:buFont typeface="+mj-lt"/>
              <a:buAutoNum type="arabicPeriod"/>
            </a:pPr>
            <a:r>
              <a:rPr lang="en-US" b="1" i="0">
                <a:solidFill>
                  <a:srgbClr val="374151"/>
                </a:solidFill>
                <a:effectLst/>
                <a:latin typeface="+mn-lt"/>
              </a:rPr>
              <a:t>Increases Efficiency</a:t>
            </a:r>
            <a:r>
              <a:rPr lang="en-US" b="0" i="0">
                <a:solidFill>
                  <a:srgbClr val="374151"/>
                </a:solidFill>
                <a:effectLst/>
                <a:latin typeface="+mn-lt"/>
              </a:rPr>
              <a:t>: </a:t>
            </a:r>
            <a:r>
              <a:rPr lang="en-US" sz="2000" b="0" i="0">
                <a:solidFill>
                  <a:srgbClr val="374151"/>
                </a:solidFill>
                <a:effectLst/>
                <a:latin typeface="+mn-lt"/>
              </a:rPr>
              <a:t>Accelerates testing, saving time and resources.</a:t>
            </a:r>
          </a:p>
          <a:p>
            <a:pPr algn="l">
              <a:buFont typeface="+mj-lt"/>
              <a:buAutoNum type="arabicPeriod"/>
            </a:pPr>
            <a:r>
              <a:rPr lang="en-US" b="1" i="0">
                <a:solidFill>
                  <a:srgbClr val="374151"/>
                </a:solidFill>
                <a:effectLst/>
                <a:latin typeface="+mn-lt"/>
              </a:rPr>
              <a:t>Enhances Test Coverage</a:t>
            </a:r>
            <a:r>
              <a:rPr lang="en-US" b="0" i="0">
                <a:solidFill>
                  <a:srgbClr val="374151"/>
                </a:solidFill>
                <a:effectLst/>
                <a:latin typeface="+mn-lt"/>
              </a:rPr>
              <a:t>: </a:t>
            </a:r>
            <a:r>
              <a:rPr lang="en-US" sz="2000" b="0" i="0">
                <a:solidFill>
                  <a:srgbClr val="374151"/>
                </a:solidFill>
                <a:effectLst/>
                <a:latin typeface="+mn-lt"/>
              </a:rPr>
              <a:t>Tests a wide range of scenarios, reducing gaps.</a:t>
            </a:r>
          </a:p>
          <a:p>
            <a:pPr>
              <a:buFont typeface="+mj-lt"/>
              <a:buAutoNum type="arabicPeriod"/>
            </a:pPr>
            <a:r>
              <a:rPr lang="en-US" b="1" i="0">
                <a:solidFill>
                  <a:srgbClr val="374151"/>
                </a:solidFill>
                <a:effectLst/>
                <a:latin typeface="+mn-lt"/>
              </a:rPr>
              <a:t>Ensures Consistency</a:t>
            </a:r>
            <a:r>
              <a:rPr lang="en-US" b="0" i="0">
                <a:solidFill>
                  <a:srgbClr val="374151"/>
                </a:solidFill>
                <a:effectLst/>
                <a:latin typeface="+mn-lt"/>
              </a:rPr>
              <a:t>: </a:t>
            </a:r>
            <a:r>
              <a:rPr lang="en-US" sz="2000">
                <a:solidFill>
                  <a:srgbClr val="374151"/>
                </a:solidFill>
                <a:latin typeface="+mn-lt"/>
              </a:rPr>
              <a:t>Yields reliable results with minimal human error.</a:t>
            </a:r>
          </a:p>
          <a:p>
            <a:pPr>
              <a:buFont typeface="+mj-lt"/>
              <a:buAutoNum type="arabicPeriod"/>
            </a:pPr>
            <a:r>
              <a:rPr lang="en-US" b="1" i="0">
                <a:solidFill>
                  <a:srgbClr val="374151"/>
                </a:solidFill>
                <a:effectLst/>
                <a:latin typeface="+mn-lt"/>
              </a:rPr>
              <a:t>Speeds Time-to-Market</a:t>
            </a:r>
            <a:r>
              <a:rPr lang="en-US" b="0" i="0">
                <a:solidFill>
                  <a:srgbClr val="374151"/>
                </a:solidFill>
                <a:effectLst/>
                <a:latin typeface="+mn-lt"/>
              </a:rPr>
              <a:t>: </a:t>
            </a:r>
            <a:r>
              <a:rPr lang="en-US" sz="2000">
                <a:solidFill>
                  <a:srgbClr val="374151"/>
                </a:solidFill>
                <a:latin typeface="+mn-lt"/>
              </a:rPr>
              <a:t>Identifies defects early, expediting releases.</a:t>
            </a:r>
          </a:p>
          <a:p>
            <a:pPr>
              <a:buFont typeface="+mj-lt"/>
              <a:buAutoNum type="arabicPeriod"/>
            </a:pPr>
            <a:r>
              <a:rPr lang="en-US" b="1" i="0">
                <a:solidFill>
                  <a:srgbClr val="374151"/>
                </a:solidFill>
                <a:effectLst/>
                <a:latin typeface="+mn-lt"/>
              </a:rPr>
              <a:t>Supports CI/CD</a:t>
            </a:r>
            <a:r>
              <a:rPr lang="en-US" b="0" i="0">
                <a:solidFill>
                  <a:srgbClr val="374151"/>
                </a:solidFill>
                <a:effectLst/>
                <a:latin typeface="+mn-lt"/>
              </a:rPr>
              <a:t>: </a:t>
            </a:r>
            <a:r>
              <a:rPr lang="en-US" sz="2000">
                <a:solidFill>
                  <a:srgbClr val="374151"/>
                </a:solidFill>
                <a:latin typeface="+mn-lt"/>
              </a:rPr>
              <a:t>Integrates seamlessly into the development process.</a:t>
            </a:r>
          </a:p>
          <a:p>
            <a:pPr algn="l">
              <a:buFont typeface="+mj-lt"/>
              <a:buAutoNum type="arabicPeriod"/>
            </a:pPr>
            <a:r>
              <a:rPr lang="en-US" b="1" i="0">
                <a:solidFill>
                  <a:srgbClr val="374151"/>
                </a:solidFill>
                <a:effectLst/>
                <a:latin typeface="+mn-lt"/>
              </a:rPr>
              <a:t>Facilitates Regression Testing</a:t>
            </a:r>
            <a:r>
              <a:rPr lang="en-US" b="0" i="0">
                <a:solidFill>
                  <a:srgbClr val="374151"/>
                </a:solidFill>
                <a:effectLst/>
                <a:latin typeface="+mn-lt"/>
              </a:rPr>
              <a:t>: </a:t>
            </a:r>
            <a:r>
              <a:rPr lang="en-US" sz="2000">
                <a:solidFill>
                  <a:srgbClr val="374151"/>
                </a:solidFill>
                <a:latin typeface="+mn-lt"/>
              </a:rPr>
              <a:t>Verifies updates without manual effort.</a:t>
            </a:r>
          </a:p>
          <a:p>
            <a:pPr>
              <a:buFont typeface="+mj-lt"/>
              <a:buAutoNum type="arabicPeriod"/>
            </a:pPr>
            <a:r>
              <a:rPr lang="en-US" b="1" i="0">
                <a:solidFill>
                  <a:srgbClr val="374151"/>
                </a:solidFill>
                <a:effectLst/>
                <a:latin typeface="+mn-lt"/>
              </a:rPr>
              <a:t>Enables Scalability and Reusability</a:t>
            </a:r>
            <a:r>
              <a:rPr lang="en-US" b="0" i="0">
                <a:solidFill>
                  <a:srgbClr val="374151"/>
                </a:solidFill>
                <a:effectLst/>
                <a:latin typeface="+mn-lt"/>
              </a:rPr>
              <a:t>: </a:t>
            </a:r>
            <a:r>
              <a:rPr lang="en-US" sz="2000">
                <a:solidFill>
                  <a:srgbClr val="374151"/>
                </a:solidFill>
                <a:latin typeface="+mn-lt"/>
              </a:rPr>
              <a:t>Saves time and effort in test creation.</a:t>
            </a:r>
          </a:p>
          <a:p>
            <a:pPr>
              <a:buFont typeface="+mj-lt"/>
              <a:buAutoNum type="arabicPeriod"/>
            </a:pPr>
            <a:r>
              <a:rPr lang="en-US" b="1" i="0">
                <a:solidFill>
                  <a:srgbClr val="374151"/>
                </a:solidFill>
                <a:effectLst/>
                <a:latin typeface="+mn-lt"/>
              </a:rPr>
              <a:t>Ensures Data Consistency</a:t>
            </a:r>
            <a:r>
              <a:rPr lang="en-US" b="0" i="0">
                <a:solidFill>
                  <a:srgbClr val="374151"/>
                </a:solidFill>
                <a:effectLst/>
                <a:latin typeface="+mn-lt"/>
              </a:rPr>
              <a:t>: </a:t>
            </a:r>
            <a:r>
              <a:rPr lang="en-US" sz="2000">
                <a:solidFill>
                  <a:srgbClr val="374151"/>
                </a:solidFill>
                <a:latin typeface="+mn-lt"/>
              </a:rPr>
              <a:t>Maintains accurate and reliable test data.</a:t>
            </a:r>
          </a:p>
          <a:p>
            <a:pPr>
              <a:buFont typeface="+mj-lt"/>
              <a:buAutoNum type="arabicPeriod"/>
            </a:pPr>
            <a:r>
              <a:rPr lang="en-US" b="1" i="0">
                <a:solidFill>
                  <a:srgbClr val="374151"/>
                </a:solidFill>
                <a:effectLst/>
                <a:latin typeface="+mn-lt"/>
              </a:rPr>
              <a:t>Improves Collaboration: </a:t>
            </a:r>
            <a:r>
              <a:rPr lang="en-US" sz="2000">
                <a:solidFill>
                  <a:srgbClr val="374151"/>
                </a:solidFill>
                <a:latin typeface="+mn-lt"/>
              </a:rPr>
              <a:t>Fosters teamwork between development and testing.</a:t>
            </a:r>
          </a:p>
          <a:p>
            <a:pPr>
              <a:buFont typeface="+mj-lt"/>
              <a:buAutoNum type="arabicPeriod"/>
            </a:pPr>
            <a:r>
              <a:rPr lang="en-US" b="1" i="0">
                <a:solidFill>
                  <a:srgbClr val="374151"/>
                </a:solidFill>
                <a:effectLst/>
                <a:latin typeface="+mn-lt"/>
              </a:rPr>
              <a:t>Results in Cost Savings: </a:t>
            </a:r>
            <a:r>
              <a:rPr lang="en-US" sz="2000">
                <a:solidFill>
                  <a:srgbClr val="374151"/>
                </a:solidFill>
                <a:latin typeface="+mn-lt"/>
              </a:rPr>
              <a:t>Long-term benefits outweigh initial investment.</a:t>
            </a:r>
          </a:p>
          <a:p>
            <a:pPr marL="0" indent="0">
              <a:buNone/>
            </a:pPr>
            <a:endParaRPr lang="en-IN">
              <a:solidFill>
                <a:schemeClr val="tx1">
                  <a:lumMod val="85000"/>
                  <a:lumOff val="15000"/>
                </a:schemeClr>
              </a:solidFill>
              <a:latin typeface="+mn-lt"/>
            </a:endParaRPr>
          </a:p>
        </p:txBody>
      </p:sp>
    </p:spTree>
    <p:extLst>
      <p:ext uri="{BB962C8B-B14F-4D97-AF65-F5344CB8AC3E}">
        <p14:creationId xmlns:p14="http://schemas.microsoft.com/office/powerpoint/2010/main" val="8464178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608B17-CF16-A30F-EBC4-5B07EBFC09AF}"/>
              </a:ext>
            </a:extLst>
          </p:cNvPr>
          <p:cNvSpPr>
            <a:spLocks noGrp="1"/>
          </p:cNvSpPr>
          <p:nvPr>
            <p:ph type="pic" sz="quarter" idx="17"/>
          </p:nvPr>
        </p:nvSpPr>
        <p:spPr/>
        <p:txBody>
          <a:bodyPr>
            <a:normAutofit fontScale="70000" lnSpcReduction="20000"/>
          </a:bodyPr>
          <a:lstStyle/>
          <a:p>
            <a:pPr marL="0" indent="0">
              <a:buNone/>
            </a:pPr>
            <a:endParaRPr lang="en-US" sz="4400">
              <a:solidFill>
                <a:srgbClr val="FFC000"/>
              </a:solidFill>
              <a:latin typeface="+mn-lt"/>
            </a:endParaRPr>
          </a:p>
          <a:p>
            <a:pPr marL="0" indent="0">
              <a:buNone/>
            </a:pPr>
            <a:r>
              <a:rPr lang="en-US" sz="4400">
                <a:solidFill>
                  <a:srgbClr val="FFC000"/>
                </a:solidFill>
                <a:latin typeface="+mn-lt"/>
              </a:rPr>
              <a:t>Types</a:t>
            </a:r>
            <a:r>
              <a:rPr lang="en-US" sz="4400">
                <a:solidFill>
                  <a:srgbClr val="374151"/>
                </a:solidFill>
                <a:latin typeface="+mn-lt"/>
              </a:rPr>
              <a:t> </a:t>
            </a:r>
            <a:r>
              <a:rPr lang="en-US" sz="4400">
                <a:solidFill>
                  <a:srgbClr val="FFC000"/>
                </a:solidFill>
                <a:latin typeface="+mn-lt"/>
              </a:rPr>
              <a:t>of Tests to Automate</a:t>
            </a:r>
          </a:p>
          <a:p>
            <a:pPr algn="l">
              <a:buFont typeface="Arial" panose="020B0604020202020204" pitchFamily="34" charset="0"/>
              <a:buChar char="•"/>
            </a:pPr>
            <a:r>
              <a:rPr lang="en-US" b="0" i="0">
                <a:solidFill>
                  <a:srgbClr val="374151"/>
                </a:solidFill>
                <a:effectLst/>
                <a:latin typeface="+mn-lt"/>
              </a:rPr>
              <a:t>Unit Tests</a:t>
            </a:r>
          </a:p>
          <a:p>
            <a:pPr algn="l">
              <a:buFont typeface="Arial" panose="020B0604020202020204" pitchFamily="34" charset="0"/>
              <a:buChar char="•"/>
            </a:pPr>
            <a:r>
              <a:rPr lang="en-US" b="0" i="0">
                <a:solidFill>
                  <a:srgbClr val="374151"/>
                </a:solidFill>
                <a:effectLst/>
                <a:latin typeface="+mn-lt"/>
              </a:rPr>
              <a:t>Integration Tests</a:t>
            </a:r>
          </a:p>
          <a:p>
            <a:pPr algn="l">
              <a:buFont typeface="Arial" panose="020B0604020202020204" pitchFamily="34" charset="0"/>
              <a:buChar char="•"/>
            </a:pPr>
            <a:r>
              <a:rPr lang="en-US" b="0" i="0">
                <a:solidFill>
                  <a:srgbClr val="374151"/>
                </a:solidFill>
                <a:effectLst/>
                <a:latin typeface="+mn-lt"/>
              </a:rPr>
              <a:t>Regression Tests</a:t>
            </a:r>
          </a:p>
          <a:p>
            <a:pPr algn="l">
              <a:buFont typeface="Arial" panose="020B0604020202020204" pitchFamily="34" charset="0"/>
              <a:buChar char="•"/>
            </a:pPr>
            <a:r>
              <a:rPr lang="en-US" b="0" i="0">
                <a:solidFill>
                  <a:srgbClr val="374151"/>
                </a:solidFill>
                <a:effectLst/>
                <a:latin typeface="+mn-lt"/>
              </a:rPr>
              <a:t>User Acceptance Tests (UAT)</a:t>
            </a:r>
          </a:p>
          <a:p>
            <a:pPr algn="l">
              <a:buFont typeface="Arial" panose="020B0604020202020204" pitchFamily="34" charset="0"/>
              <a:buChar char="•"/>
            </a:pPr>
            <a:endParaRPr lang="en-US">
              <a:solidFill>
                <a:srgbClr val="374151"/>
              </a:solidFill>
              <a:latin typeface="+mn-lt"/>
            </a:endParaRPr>
          </a:p>
          <a:p>
            <a:pPr marL="0" indent="0" algn="l">
              <a:buNone/>
            </a:pPr>
            <a:r>
              <a:rPr lang="en-US" sz="4400">
                <a:solidFill>
                  <a:srgbClr val="FFC000"/>
                </a:solidFill>
                <a:latin typeface="+mj-lt"/>
              </a:rPr>
              <a:t>Strategy</a:t>
            </a:r>
          </a:p>
          <a:p>
            <a:pPr>
              <a:buFont typeface="Wingdings" panose="05000000000000000000" pitchFamily="2" charset="2"/>
              <a:buChar char="Ø"/>
            </a:pPr>
            <a:r>
              <a:rPr lang="en-US" sz="2400" b="0" i="0">
                <a:solidFill>
                  <a:srgbClr val="374151"/>
                </a:solidFill>
                <a:effectLst/>
                <a:latin typeface="+mn-lt"/>
              </a:rPr>
              <a:t>Objectives and goals for automation.</a:t>
            </a:r>
          </a:p>
          <a:p>
            <a:pPr>
              <a:buFont typeface="Wingdings" panose="05000000000000000000" pitchFamily="2" charset="2"/>
              <a:buChar char="Ø"/>
            </a:pPr>
            <a:r>
              <a:rPr lang="en-US" sz="2400" b="0" i="0">
                <a:solidFill>
                  <a:srgbClr val="374151"/>
                </a:solidFill>
                <a:effectLst/>
                <a:latin typeface="+mn-lt"/>
              </a:rPr>
              <a:t>Test scope and coverage.</a:t>
            </a:r>
          </a:p>
          <a:p>
            <a:pPr>
              <a:buFont typeface="Wingdings" panose="05000000000000000000" pitchFamily="2" charset="2"/>
              <a:buChar char="Ø"/>
            </a:pPr>
            <a:r>
              <a:rPr lang="en-US" sz="2400" b="0" i="0">
                <a:solidFill>
                  <a:srgbClr val="374151"/>
                </a:solidFill>
                <a:effectLst/>
                <a:latin typeface="+mn-lt"/>
              </a:rPr>
              <a:t>Tool selection (e.g., Selenium, </a:t>
            </a:r>
            <a:r>
              <a:rPr lang="en-US" sz="2400" b="0" i="0" err="1">
                <a:solidFill>
                  <a:srgbClr val="374151"/>
                </a:solidFill>
                <a:effectLst/>
                <a:latin typeface="+mn-lt"/>
              </a:rPr>
              <a:t>Provar</a:t>
            </a:r>
            <a:r>
              <a:rPr lang="en-US" sz="2400" b="0" i="0">
                <a:solidFill>
                  <a:srgbClr val="374151"/>
                </a:solidFill>
                <a:effectLst/>
                <a:latin typeface="+mn-lt"/>
              </a:rPr>
              <a:t>).</a:t>
            </a:r>
          </a:p>
          <a:p>
            <a:pPr>
              <a:buFont typeface="Wingdings" panose="05000000000000000000" pitchFamily="2" charset="2"/>
              <a:buChar char="Ø"/>
            </a:pPr>
            <a:r>
              <a:rPr lang="en-US" sz="2400" b="0" i="0">
                <a:solidFill>
                  <a:srgbClr val="374151"/>
                </a:solidFill>
                <a:effectLst/>
                <a:latin typeface="+mn-lt"/>
              </a:rPr>
              <a:t>Test data management.</a:t>
            </a:r>
          </a:p>
          <a:p>
            <a:pPr>
              <a:buFont typeface="Wingdings" panose="05000000000000000000" pitchFamily="2" charset="2"/>
              <a:buChar char="Ø"/>
            </a:pPr>
            <a:r>
              <a:rPr lang="en-US" sz="2400" b="0" i="0">
                <a:solidFill>
                  <a:srgbClr val="374151"/>
                </a:solidFill>
                <a:effectLst/>
                <a:latin typeface="+mn-lt"/>
              </a:rPr>
              <a:t>Integration with CI/CD.</a:t>
            </a:r>
          </a:p>
          <a:p>
            <a:pPr>
              <a:buFont typeface="Wingdings" panose="05000000000000000000" pitchFamily="2" charset="2"/>
              <a:buChar char="Ø"/>
            </a:pPr>
            <a:r>
              <a:rPr lang="en-US" sz="2400" b="0" i="0">
                <a:solidFill>
                  <a:srgbClr val="374151"/>
                </a:solidFill>
                <a:effectLst/>
                <a:latin typeface="+mn-lt"/>
              </a:rPr>
              <a:t>Reporting and analytics.</a:t>
            </a:r>
          </a:p>
          <a:p>
            <a:pPr>
              <a:buFont typeface="Wingdings" panose="05000000000000000000" pitchFamily="2" charset="2"/>
              <a:buChar char="Ø"/>
            </a:pPr>
            <a:r>
              <a:rPr lang="en-US" sz="2400" b="0" i="0">
                <a:solidFill>
                  <a:srgbClr val="374151"/>
                </a:solidFill>
                <a:effectLst/>
                <a:latin typeface="+mn-lt"/>
              </a:rPr>
              <a:t>Collaboration and communication.</a:t>
            </a:r>
          </a:p>
          <a:p>
            <a:pPr>
              <a:buFont typeface="Wingdings" panose="05000000000000000000" pitchFamily="2" charset="2"/>
              <a:buChar char="Ø"/>
            </a:pPr>
            <a:r>
              <a:rPr lang="en-US" sz="2400" b="0" i="0">
                <a:solidFill>
                  <a:srgbClr val="374151"/>
                </a:solidFill>
                <a:effectLst/>
                <a:latin typeface="+mn-lt"/>
              </a:rPr>
              <a:t>Training and skill development.</a:t>
            </a:r>
          </a:p>
          <a:p>
            <a:pPr>
              <a:buFont typeface="Wingdings" panose="05000000000000000000" pitchFamily="2" charset="2"/>
              <a:buChar char="Ø"/>
            </a:pPr>
            <a:r>
              <a:rPr lang="en-US" sz="2400" b="0" i="0">
                <a:solidFill>
                  <a:srgbClr val="374151"/>
                </a:solidFill>
                <a:effectLst/>
                <a:latin typeface="+mn-lt"/>
              </a:rPr>
              <a:t>Best practices and quality assurance.</a:t>
            </a:r>
          </a:p>
          <a:p>
            <a:pPr>
              <a:buFont typeface="Wingdings" panose="05000000000000000000" pitchFamily="2" charset="2"/>
              <a:buChar char="Ø"/>
            </a:pPr>
            <a:r>
              <a:rPr lang="en-US" sz="2400" b="0" i="0">
                <a:solidFill>
                  <a:srgbClr val="374151"/>
                </a:solidFill>
                <a:effectLst/>
                <a:latin typeface="+mn-lt"/>
              </a:rPr>
              <a:t>Risk assessment and mitigation.</a:t>
            </a:r>
          </a:p>
          <a:p>
            <a:pPr>
              <a:buFont typeface="Wingdings" panose="05000000000000000000" pitchFamily="2" charset="2"/>
              <a:buChar char="Ø"/>
            </a:pPr>
            <a:r>
              <a:rPr lang="en-US" sz="2400" b="0" i="0">
                <a:solidFill>
                  <a:srgbClr val="374151"/>
                </a:solidFill>
                <a:effectLst/>
                <a:latin typeface="+mn-lt"/>
              </a:rPr>
              <a:t>A well-defined strategy ensures efficient and reliable testing for faster software delivery and higher quality Salesforce applications.</a:t>
            </a:r>
          </a:p>
          <a:p>
            <a:pPr marL="0" indent="0">
              <a:buNone/>
            </a:pPr>
            <a:endParaRPr lang="en-IN" sz="2000">
              <a:solidFill>
                <a:srgbClr val="FFC000"/>
              </a:solidFill>
              <a:latin typeface="+mn-lt"/>
            </a:endParaRPr>
          </a:p>
        </p:txBody>
      </p:sp>
    </p:spTree>
    <p:extLst>
      <p:ext uri="{BB962C8B-B14F-4D97-AF65-F5344CB8AC3E}">
        <p14:creationId xmlns:p14="http://schemas.microsoft.com/office/powerpoint/2010/main" val="1862205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710C7DF-178A-5E28-5EC7-A36FFA0B1A5F}"/>
              </a:ext>
            </a:extLst>
          </p:cNvPr>
          <p:cNvSpPr>
            <a:spLocks noGrp="1"/>
          </p:cNvSpPr>
          <p:nvPr>
            <p:ph type="pic" sz="quarter" idx="17"/>
          </p:nvPr>
        </p:nvSpPr>
        <p:spPr/>
        <p:txBody>
          <a:bodyPr/>
          <a:lstStyle/>
          <a:p>
            <a:pPr marL="0" indent="0" algn="ctr">
              <a:buNone/>
            </a:pPr>
            <a:r>
              <a:rPr lang="en-US" sz="3700">
                <a:solidFill>
                  <a:srgbClr val="FFC000"/>
                </a:solidFill>
                <a:latin typeface="+mn-lt"/>
              </a:rPr>
              <a:t>Popular Test Automation Tools for Salesforce</a:t>
            </a:r>
          </a:p>
          <a:p>
            <a:pPr algn="l">
              <a:buFont typeface="Arial" panose="020B0604020202020204" pitchFamily="34" charset="0"/>
              <a:buChar char="•"/>
            </a:pPr>
            <a:r>
              <a:rPr lang="pt-BR" b="0" i="0">
                <a:solidFill>
                  <a:srgbClr val="374151"/>
                </a:solidFill>
                <a:effectLst/>
                <a:latin typeface="+mn-lt"/>
              </a:rPr>
              <a:t>Selenium</a:t>
            </a:r>
          </a:p>
          <a:p>
            <a:pPr algn="l">
              <a:buFont typeface="Arial" panose="020B0604020202020204" pitchFamily="34" charset="0"/>
              <a:buChar char="•"/>
            </a:pPr>
            <a:r>
              <a:rPr lang="pt-BR" b="0" i="0">
                <a:solidFill>
                  <a:srgbClr val="374151"/>
                </a:solidFill>
                <a:effectLst/>
                <a:latin typeface="+mn-lt"/>
              </a:rPr>
              <a:t>Provar</a:t>
            </a:r>
          </a:p>
          <a:p>
            <a:pPr algn="l">
              <a:buFont typeface="Arial" panose="020B0604020202020204" pitchFamily="34" charset="0"/>
              <a:buChar char="•"/>
            </a:pPr>
            <a:r>
              <a:rPr lang="pt-BR" b="0" i="0">
                <a:solidFill>
                  <a:srgbClr val="374151"/>
                </a:solidFill>
                <a:effectLst/>
                <a:latin typeface="+mn-lt"/>
              </a:rPr>
              <a:t>Tricentis Tosca</a:t>
            </a:r>
          </a:p>
          <a:p>
            <a:pPr algn="l">
              <a:buFont typeface="Arial" panose="020B0604020202020204" pitchFamily="34" charset="0"/>
              <a:buChar char="•"/>
            </a:pPr>
            <a:endParaRPr lang="pt-BR">
              <a:solidFill>
                <a:srgbClr val="374151"/>
              </a:solidFill>
              <a:latin typeface="+mn-lt"/>
            </a:endParaRPr>
          </a:p>
          <a:p>
            <a:pPr marL="0" indent="0" algn="ctr">
              <a:buNone/>
            </a:pPr>
            <a:r>
              <a:rPr lang="en-US" sz="3700">
                <a:solidFill>
                  <a:srgbClr val="FFC000"/>
                </a:solidFill>
                <a:latin typeface="+mn-lt"/>
              </a:rPr>
              <a:t>Platforms In Time Tec Has Experience In </a:t>
            </a:r>
          </a:p>
          <a:p>
            <a:r>
              <a:rPr lang="en-US">
                <a:solidFill>
                  <a:srgbClr val="374151"/>
                </a:solidFill>
                <a:latin typeface="+mn-lt"/>
              </a:rPr>
              <a:t>Sales Cloud</a:t>
            </a:r>
          </a:p>
          <a:p>
            <a:r>
              <a:rPr lang="en-US">
                <a:solidFill>
                  <a:srgbClr val="374151"/>
                </a:solidFill>
                <a:latin typeface="+mn-lt"/>
              </a:rPr>
              <a:t>Services Cloud</a:t>
            </a:r>
          </a:p>
          <a:p>
            <a:r>
              <a:rPr lang="en-US">
                <a:solidFill>
                  <a:srgbClr val="374151"/>
                </a:solidFill>
                <a:latin typeface="+mn-lt"/>
              </a:rPr>
              <a:t>Experience Cloud </a:t>
            </a:r>
          </a:p>
          <a:p>
            <a:r>
              <a:rPr lang="en-US">
                <a:solidFill>
                  <a:srgbClr val="374151"/>
                </a:solidFill>
                <a:latin typeface="+mn-lt"/>
              </a:rPr>
              <a:t>CPQ</a:t>
            </a:r>
          </a:p>
          <a:p>
            <a:r>
              <a:rPr lang="en-US">
                <a:solidFill>
                  <a:srgbClr val="374151"/>
                </a:solidFill>
                <a:latin typeface="+mn-lt"/>
              </a:rPr>
              <a:t>Revenue Cloud</a:t>
            </a:r>
          </a:p>
          <a:p>
            <a:r>
              <a:rPr lang="en-US">
                <a:solidFill>
                  <a:srgbClr val="374151"/>
                </a:solidFill>
                <a:latin typeface="+mn-lt"/>
              </a:rPr>
              <a:t>Marketing Cloud – Just started</a:t>
            </a:r>
            <a:endParaRPr lang="pt-BR" b="0" i="0">
              <a:solidFill>
                <a:srgbClr val="374151"/>
              </a:solidFill>
              <a:effectLst/>
              <a:latin typeface="+mn-lt"/>
            </a:endParaRPr>
          </a:p>
          <a:p>
            <a:endParaRPr lang="en-IN">
              <a:latin typeface="+mn-lt"/>
            </a:endParaRPr>
          </a:p>
        </p:txBody>
      </p:sp>
    </p:spTree>
    <p:extLst>
      <p:ext uri="{BB962C8B-B14F-4D97-AF65-F5344CB8AC3E}">
        <p14:creationId xmlns:p14="http://schemas.microsoft.com/office/powerpoint/2010/main" val="51206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AE39788-D087-6707-1836-9A505E51EC93}"/>
              </a:ext>
            </a:extLst>
          </p:cNvPr>
          <p:cNvSpPr>
            <a:spLocks noGrp="1"/>
          </p:cNvSpPr>
          <p:nvPr>
            <p:ph type="pic" sz="quarter" idx="17"/>
          </p:nvPr>
        </p:nvSpPr>
        <p:spPr/>
        <p:txBody>
          <a:bodyPr>
            <a:normAutofit lnSpcReduction="10000"/>
          </a:bodyPr>
          <a:lstStyle/>
          <a:p>
            <a:pPr marL="0" indent="0" algn="l">
              <a:buNone/>
            </a:pPr>
            <a:r>
              <a:rPr lang="en-US" sz="3700">
                <a:solidFill>
                  <a:srgbClr val="FFC000"/>
                </a:solidFill>
                <a:latin typeface="+mn-lt"/>
              </a:rPr>
              <a:t>Case Study</a:t>
            </a:r>
            <a:r>
              <a:rPr lang="en-US" b="1" i="0">
                <a:solidFill>
                  <a:srgbClr val="374151"/>
                </a:solidFill>
                <a:effectLst/>
                <a:latin typeface="+mn-lt"/>
              </a:rPr>
              <a:t>: Selenium Test Automation for a Telecommunications Equipment Company</a:t>
            </a:r>
            <a:endParaRPr lang="en-US" b="0" i="0">
              <a:solidFill>
                <a:srgbClr val="374151"/>
              </a:solidFill>
              <a:effectLst/>
              <a:latin typeface="+mn-lt"/>
            </a:endParaRPr>
          </a:p>
          <a:p>
            <a:pPr marL="0" indent="0" algn="l">
              <a:buNone/>
            </a:pPr>
            <a:r>
              <a:rPr lang="en-US" sz="2300" b="1" i="0">
                <a:solidFill>
                  <a:srgbClr val="374151"/>
                </a:solidFill>
                <a:effectLst/>
                <a:latin typeface="+mn-lt"/>
              </a:rPr>
              <a:t>Challenge:</a:t>
            </a:r>
            <a:r>
              <a:rPr lang="en-US" sz="2300" b="0" i="0">
                <a:solidFill>
                  <a:srgbClr val="374151"/>
                </a:solidFill>
                <a:effectLst/>
                <a:latin typeface="+mn-lt"/>
              </a:rPr>
              <a:t> The leading telecommunications equipment company struggled with time-consuming and error-prone manual testing.</a:t>
            </a:r>
          </a:p>
          <a:p>
            <a:pPr marL="0" indent="0" algn="l">
              <a:buNone/>
            </a:pPr>
            <a:r>
              <a:rPr lang="en-US" sz="2300" b="1" i="0">
                <a:solidFill>
                  <a:srgbClr val="374151"/>
                </a:solidFill>
                <a:effectLst/>
                <a:latin typeface="+mn-lt"/>
              </a:rPr>
              <a:t>Solution:</a:t>
            </a:r>
            <a:r>
              <a:rPr lang="en-US" sz="2300" b="0" i="0">
                <a:solidFill>
                  <a:srgbClr val="374151"/>
                </a:solidFill>
                <a:effectLst/>
                <a:latin typeface="+mn-lt"/>
              </a:rPr>
              <a:t> They implemented Selenium for UI and API test automation.</a:t>
            </a:r>
          </a:p>
          <a:p>
            <a:pPr marL="0" indent="0" algn="l">
              <a:buNone/>
            </a:pPr>
            <a:r>
              <a:rPr lang="en-US" sz="2300" b="1" i="0">
                <a:solidFill>
                  <a:srgbClr val="374151"/>
                </a:solidFill>
                <a:effectLst/>
                <a:latin typeface="+mn-lt"/>
              </a:rPr>
              <a:t>Results:</a:t>
            </a:r>
            <a:endParaRPr lang="en-US" sz="2300" b="0" i="0">
              <a:solidFill>
                <a:srgbClr val="374151"/>
              </a:solidFill>
              <a:effectLst/>
              <a:latin typeface="+mn-lt"/>
            </a:endParaRPr>
          </a:p>
          <a:p>
            <a:pPr algn="l">
              <a:buFont typeface="Wingdings" panose="05000000000000000000" pitchFamily="2" charset="2"/>
              <a:buChar char="ü"/>
            </a:pPr>
            <a:r>
              <a:rPr lang="en-US" sz="2300" b="0" i="0">
                <a:solidFill>
                  <a:srgbClr val="374151"/>
                </a:solidFill>
                <a:effectLst/>
                <a:latin typeface="+mn-lt"/>
              </a:rPr>
              <a:t>Testing time reduced by 50%, enabling faster feedback on changes.</a:t>
            </a:r>
          </a:p>
          <a:p>
            <a:pPr algn="l">
              <a:buFont typeface="Wingdings" panose="05000000000000000000" pitchFamily="2" charset="2"/>
              <a:buChar char="ü"/>
            </a:pPr>
            <a:r>
              <a:rPr lang="en-US" sz="2300" b="0" i="0">
                <a:solidFill>
                  <a:srgbClr val="374151"/>
                </a:solidFill>
                <a:effectLst/>
                <a:latin typeface="+mn-lt"/>
              </a:rPr>
              <a:t>Consistent and reliable test results, minimizing human errors.</a:t>
            </a:r>
          </a:p>
          <a:p>
            <a:pPr algn="l">
              <a:buFont typeface="Wingdings" panose="05000000000000000000" pitchFamily="2" charset="2"/>
              <a:buChar char="ü"/>
            </a:pPr>
            <a:r>
              <a:rPr lang="en-US" sz="2300" b="0" i="0">
                <a:solidFill>
                  <a:srgbClr val="374151"/>
                </a:solidFill>
                <a:effectLst/>
                <a:latin typeface="+mn-lt"/>
              </a:rPr>
              <a:t>Streamlined API testing and improved backend functionality.</a:t>
            </a:r>
          </a:p>
          <a:p>
            <a:pPr algn="l">
              <a:buFont typeface="Wingdings" panose="05000000000000000000" pitchFamily="2" charset="2"/>
              <a:buChar char="ü"/>
            </a:pPr>
            <a:r>
              <a:rPr lang="en-US" sz="2300" b="0" i="0">
                <a:solidFill>
                  <a:srgbClr val="374151"/>
                </a:solidFill>
                <a:effectLst/>
                <a:latin typeface="+mn-lt"/>
              </a:rPr>
              <a:t>Enhanced collaboration between development and testing teams.</a:t>
            </a:r>
          </a:p>
          <a:p>
            <a:pPr marL="0" indent="0" algn="l">
              <a:buNone/>
            </a:pPr>
            <a:r>
              <a:rPr lang="en-US" sz="2300" b="1" i="0">
                <a:solidFill>
                  <a:srgbClr val="374151"/>
                </a:solidFill>
                <a:effectLst/>
                <a:latin typeface="+mn-lt"/>
              </a:rPr>
              <a:t>Benefits:</a:t>
            </a:r>
            <a:endParaRPr lang="en-US" sz="2300" b="0" i="0">
              <a:solidFill>
                <a:srgbClr val="374151"/>
              </a:solidFill>
              <a:effectLst/>
              <a:latin typeface="+mn-lt"/>
            </a:endParaRPr>
          </a:p>
          <a:p>
            <a:pPr algn="l">
              <a:buFont typeface="Arial" panose="020B0604020202020204" pitchFamily="34" charset="0"/>
              <a:buChar char="•"/>
            </a:pPr>
            <a:r>
              <a:rPr lang="en-US" sz="2300" b="0" i="0">
                <a:solidFill>
                  <a:srgbClr val="374151"/>
                </a:solidFill>
                <a:effectLst/>
                <a:latin typeface="+mn-lt"/>
              </a:rPr>
              <a:t>Accelerated time-to-market for new features and updates.</a:t>
            </a:r>
          </a:p>
          <a:p>
            <a:pPr algn="l">
              <a:buFont typeface="Arial" panose="020B0604020202020204" pitchFamily="34" charset="0"/>
              <a:buChar char="•"/>
            </a:pPr>
            <a:r>
              <a:rPr lang="en-US" sz="2300" b="0" i="0">
                <a:solidFill>
                  <a:srgbClr val="374151"/>
                </a:solidFill>
                <a:effectLst/>
                <a:latin typeface="+mn-lt"/>
              </a:rPr>
              <a:t>Increased test coverage, reducing the risk of critical defects.</a:t>
            </a:r>
          </a:p>
          <a:p>
            <a:pPr algn="l">
              <a:buFont typeface="Arial" panose="020B0604020202020204" pitchFamily="34" charset="0"/>
              <a:buChar char="•"/>
            </a:pPr>
            <a:r>
              <a:rPr lang="en-US" sz="2300" b="0" i="0">
                <a:solidFill>
                  <a:srgbClr val="374151"/>
                </a:solidFill>
                <a:effectLst/>
                <a:latin typeface="+mn-lt"/>
              </a:rPr>
              <a:t>Delivered high-quality network infrastructure management software.</a:t>
            </a:r>
          </a:p>
          <a:p>
            <a:pPr marL="0" indent="0" algn="l">
              <a:buNone/>
            </a:pPr>
            <a:r>
              <a:rPr lang="en-US" sz="2300" b="1" i="0">
                <a:solidFill>
                  <a:srgbClr val="374151"/>
                </a:solidFill>
                <a:effectLst/>
                <a:latin typeface="+mn-lt"/>
              </a:rPr>
              <a:t>Conclusion:</a:t>
            </a:r>
            <a:r>
              <a:rPr lang="en-US" sz="2300" b="0" i="0">
                <a:solidFill>
                  <a:srgbClr val="374151"/>
                </a:solidFill>
                <a:effectLst/>
                <a:latin typeface="+mn-lt"/>
              </a:rPr>
              <a:t> Selenium test automation transformed testing, ensuring a robust and reliable application for managing critical network infrastructure.</a:t>
            </a:r>
          </a:p>
          <a:p>
            <a:endParaRPr lang="en-IN">
              <a:latin typeface="+mn-lt"/>
            </a:endParaRPr>
          </a:p>
        </p:txBody>
      </p:sp>
    </p:spTree>
    <p:extLst>
      <p:ext uri="{BB962C8B-B14F-4D97-AF65-F5344CB8AC3E}">
        <p14:creationId xmlns:p14="http://schemas.microsoft.com/office/powerpoint/2010/main" val="2239037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9FE6CA-BB89-4AE1-9C5E-EC701E8270F3}"/>
              </a:ext>
            </a:extLst>
          </p:cNvPr>
          <p:cNvSpPr>
            <a:spLocks noGrp="1"/>
          </p:cNvSpPr>
          <p:nvPr>
            <p:ph type="pic" sz="quarter" idx="17"/>
          </p:nvPr>
        </p:nvSpPr>
        <p:spPr/>
        <p:txBody>
          <a:bodyPr>
            <a:normAutofit lnSpcReduction="10000"/>
          </a:bodyPr>
          <a:lstStyle/>
          <a:p>
            <a:pPr marL="0" indent="0">
              <a:buNone/>
            </a:pPr>
            <a:r>
              <a:rPr lang="en-US" sz="3700">
                <a:solidFill>
                  <a:srgbClr val="FFC000"/>
                </a:solidFill>
                <a:latin typeface="+mn-lt"/>
              </a:rPr>
              <a:t>Case Study : </a:t>
            </a:r>
          </a:p>
          <a:p>
            <a:pPr marL="0" indent="0">
              <a:buNone/>
            </a:pPr>
            <a:r>
              <a:rPr lang="en-US" b="1">
                <a:solidFill>
                  <a:srgbClr val="374151"/>
                </a:solidFill>
                <a:latin typeface="+mn-lt"/>
              </a:rPr>
              <a:t>US based Load Board and Freight Management</a:t>
            </a:r>
            <a:r>
              <a:rPr lang="en-US" sz="2400" b="1">
                <a:solidFill>
                  <a:srgbClr val="374151"/>
                </a:solidFill>
                <a:latin typeface="+mn-lt"/>
              </a:rPr>
              <a:t> </a:t>
            </a:r>
            <a:r>
              <a:rPr lang="en-US" sz="2400">
                <a:solidFill>
                  <a:srgbClr val="374151"/>
                </a:solidFill>
                <a:latin typeface="+mn-lt"/>
              </a:rPr>
              <a:t> company was facing challenges in managing their complex Salesforce application testing process. Manual testing was time-consuming and prone to errors, causing delays in delivering updates to their sales team and customers</a:t>
            </a:r>
            <a:r>
              <a:rPr lang="en-US" b="1">
                <a:solidFill>
                  <a:srgbClr val="374151"/>
                </a:solidFill>
                <a:latin typeface="+mn-lt"/>
              </a:rPr>
              <a:t>.</a:t>
            </a:r>
          </a:p>
          <a:p>
            <a:pPr marL="0" indent="0">
              <a:buNone/>
            </a:pPr>
            <a:r>
              <a:rPr lang="en-US" b="1">
                <a:solidFill>
                  <a:srgbClr val="374151"/>
                </a:solidFill>
                <a:latin typeface="+mn-lt"/>
              </a:rPr>
              <a:t>Solution: </a:t>
            </a:r>
          </a:p>
          <a:p>
            <a:pPr marL="0" indent="0">
              <a:buNone/>
            </a:pPr>
            <a:r>
              <a:rPr lang="en-US">
                <a:solidFill>
                  <a:srgbClr val="374151"/>
                </a:solidFill>
                <a:latin typeface="+mn-lt"/>
              </a:rPr>
              <a:t>The company adopted Salesforce test automation using </a:t>
            </a:r>
            <a:r>
              <a:rPr lang="en-US" err="1">
                <a:solidFill>
                  <a:srgbClr val="374151"/>
                </a:solidFill>
                <a:latin typeface="+mn-lt"/>
              </a:rPr>
              <a:t>Provar</a:t>
            </a:r>
            <a:r>
              <a:rPr lang="en-US">
                <a:solidFill>
                  <a:srgbClr val="374151"/>
                </a:solidFill>
                <a:latin typeface="+mn-lt"/>
              </a:rPr>
              <a:t>, a robust test automation tool designed specifically for Salesforce. They automated their end-to-end testing, including lead management, opportunity tracking, and sales forecasting.</a:t>
            </a:r>
          </a:p>
          <a:p>
            <a:pPr marL="0" indent="0">
              <a:buNone/>
            </a:pPr>
            <a:r>
              <a:rPr lang="en-US" b="1">
                <a:solidFill>
                  <a:srgbClr val="374151"/>
                </a:solidFill>
                <a:latin typeface="+mn-lt"/>
              </a:rPr>
              <a:t>Results:</a:t>
            </a:r>
          </a:p>
          <a:p>
            <a:pPr>
              <a:buFont typeface="Wingdings" panose="05000000000000000000" pitchFamily="2" charset="2"/>
              <a:buChar char="ü"/>
            </a:pPr>
            <a:r>
              <a:rPr lang="en-US">
                <a:solidFill>
                  <a:srgbClr val="374151"/>
                </a:solidFill>
                <a:latin typeface="+mn-lt"/>
              </a:rPr>
              <a:t>Reduced testing time by 60%, accelerating time-to-market for new features.</a:t>
            </a:r>
          </a:p>
          <a:p>
            <a:pPr>
              <a:buFont typeface="Wingdings" panose="05000000000000000000" pitchFamily="2" charset="2"/>
              <a:buChar char="ü"/>
            </a:pPr>
            <a:r>
              <a:rPr lang="en-US">
                <a:solidFill>
                  <a:srgbClr val="374151"/>
                </a:solidFill>
                <a:latin typeface="+mn-lt"/>
              </a:rPr>
              <a:t>Improved test coverage, resulting in a significant reduction in post-release defects.</a:t>
            </a:r>
          </a:p>
          <a:p>
            <a:pPr>
              <a:buFont typeface="Wingdings" panose="05000000000000000000" pitchFamily="2" charset="2"/>
              <a:buChar char="ü"/>
            </a:pPr>
            <a:r>
              <a:rPr lang="en-US">
                <a:solidFill>
                  <a:srgbClr val="374151"/>
                </a:solidFill>
                <a:latin typeface="+mn-lt"/>
              </a:rPr>
              <a:t>Enhanced collaboration between development and testing teams, leading to better alignment and faster issue resolution.</a:t>
            </a:r>
          </a:p>
          <a:p>
            <a:endParaRPr lang="en-US">
              <a:latin typeface="+mn-lt"/>
            </a:endParaRPr>
          </a:p>
          <a:p>
            <a:endParaRPr lang="en-IN">
              <a:latin typeface="+mn-lt"/>
            </a:endParaRPr>
          </a:p>
        </p:txBody>
      </p:sp>
    </p:spTree>
    <p:extLst>
      <p:ext uri="{BB962C8B-B14F-4D97-AF65-F5344CB8AC3E}">
        <p14:creationId xmlns:p14="http://schemas.microsoft.com/office/powerpoint/2010/main" val="20783598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FF8C231-F58F-0E27-4C3B-C021CB8B604A}"/>
              </a:ext>
            </a:extLst>
          </p:cNvPr>
          <p:cNvSpPr/>
          <p:nvPr/>
        </p:nvSpPr>
        <p:spPr>
          <a:xfrm>
            <a:off x="14377" y="6642371"/>
            <a:ext cx="12192000" cy="246221"/>
          </a:xfrm>
          <a:prstGeom prst="rect">
            <a:avLst/>
          </a:prstGeom>
          <a:gradFill flip="none" rotWithShape="1">
            <a:gsLst>
              <a:gs pos="0">
                <a:srgbClr val="FFA737"/>
              </a:gs>
              <a:gs pos="100000">
                <a:srgbClr val="F263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endParaRPr lang="en-US" sz="2400"/>
          </a:p>
        </p:txBody>
      </p:sp>
      <p:sp>
        <p:nvSpPr>
          <p:cNvPr id="40" name="TextBox 39">
            <a:extLst>
              <a:ext uri="{FF2B5EF4-FFF2-40B4-BE49-F238E27FC236}">
                <a16:creationId xmlns:a16="http://schemas.microsoft.com/office/drawing/2014/main" id="{5B56F203-B400-0AC2-081B-D4C1BF879A4D}"/>
              </a:ext>
            </a:extLst>
          </p:cNvPr>
          <p:cNvSpPr txBox="1"/>
          <p:nvPr/>
        </p:nvSpPr>
        <p:spPr>
          <a:xfrm>
            <a:off x="4877994" y="6321230"/>
            <a:ext cx="2436009" cy="246221"/>
          </a:xfrm>
          <a:prstGeom prst="rect">
            <a:avLst/>
          </a:prstGeom>
          <a:noFill/>
        </p:spPr>
        <p:txBody>
          <a:bodyPr wrap="square" rtlCol="0">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pPr algn="ctr"/>
            <a:r>
              <a:rPr lang="en-US" sz="1000">
                <a:solidFill>
                  <a:schemeClr val="bg1">
                    <a:lumMod val="75000"/>
                  </a:schemeClr>
                </a:solidFill>
                <a:latin typeface="Lato" panose="020F0502020204030203" pitchFamily="34" charset="0"/>
              </a:rPr>
              <a:t>In Time Tec – Company Confidential</a:t>
            </a:r>
          </a:p>
        </p:txBody>
      </p:sp>
      <p:sp>
        <p:nvSpPr>
          <p:cNvPr id="41" name="TextBox 40">
            <a:extLst>
              <a:ext uri="{FF2B5EF4-FFF2-40B4-BE49-F238E27FC236}">
                <a16:creationId xmlns:a16="http://schemas.microsoft.com/office/drawing/2014/main" id="{2B4332CE-1A3F-46DC-AE3A-50DD0EC15033}"/>
              </a:ext>
            </a:extLst>
          </p:cNvPr>
          <p:cNvSpPr txBox="1"/>
          <p:nvPr/>
        </p:nvSpPr>
        <p:spPr>
          <a:xfrm>
            <a:off x="292228" y="310044"/>
            <a:ext cx="8628933" cy="646331"/>
          </a:xfrm>
          <a:prstGeom prst="rect">
            <a:avLst/>
          </a:prstGeom>
          <a:noFill/>
        </p:spPr>
        <p:txBody>
          <a:bodyPr wrap="square" lIns="91440" tIns="45720" rIns="91440" bIns="45720" rtlCol="0" anchor="t">
            <a:spAutoFit/>
          </a:bodyPr>
          <a:lstStyle>
            <a:defPPr>
              <a:defRPr lang="en-US"/>
            </a:defPPr>
            <a:lvl1pPr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1pPr>
            <a:lvl2pPr marL="609585"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2pPr>
            <a:lvl3pPr marL="1219170"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3pPr>
            <a:lvl4pPr marL="1828754"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4pPr>
            <a:lvl5pPr marL="2438339" algn="l" defTabSz="609585" rtl="0" eaLnBrk="0" fontAlgn="base" hangingPunct="0">
              <a:spcBef>
                <a:spcPct val="0"/>
              </a:spcBef>
              <a:spcAft>
                <a:spcPct val="0"/>
              </a:spcAft>
              <a:defRPr sz="3200" kern="1200">
                <a:solidFill>
                  <a:schemeClr val="tx1"/>
                </a:solidFill>
                <a:latin typeface="Calibri" panose="020F0502020204030204" pitchFamily="34" charset="0"/>
                <a:ea typeface="MS PGothic" panose="020B0600070205080204" pitchFamily="34" charset="-128"/>
                <a:cs typeface="+mn-cs"/>
              </a:defRPr>
            </a:lvl5pPr>
            <a:lvl6pPr marL="3047924"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6pPr>
            <a:lvl7pPr marL="3657509"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7pPr>
            <a:lvl8pPr marL="4267093"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8pPr>
            <a:lvl9pPr marL="4876678" algn="l" defTabSz="1219170" rtl="0" eaLnBrk="1" latinLnBrk="0" hangingPunct="1">
              <a:defRPr sz="3200" kern="1200">
                <a:solidFill>
                  <a:schemeClr val="tx1"/>
                </a:solidFill>
                <a:latin typeface="Calibri" panose="020F0502020204030204" pitchFamily="34" charset="0"/>
                <a:ea typeface="MS PGothic" panose="020B0600070205080204" pitchFamily="34" charset="-128"/>
                <a:cs typeface="+mn-cs"/>
              </a:defRPr>
            </a:lvl9pPr>
          </a:lstStyle>
          <a:p>
            <a:r>
              <a:rPr lang="en-US" sz="3600" b="1">
                <a:solidFill>
                  <a:srgbClr val="000000"/>
                </a:solidFill>
                <a:latin typeface="Montserrat ExtraBold"/>
                <a:ea typeface="Lato"/>
                <a:cs typeface="Lato"/>
              </a:rPr>
              <a:t>Web Development Summary</a:t>
            </a:r>
            <a:endParaRPr lang="en-US" sz="4267"/>
          </a:p>
        </p:txBody>
      </p:sp>
      <p:graphicFrame>
        <p:nvGraphicFramePr>
          <p:cNvPr id="2" name="Table 2">
            <a:extLst>
              <a:ext uri="{FF2B5EF4-FFF2-40B4-BE49-F238E27FC236}">
                <a16:creationId xmlns:a16="http://schemas.microsoft.com/office/drawing/2014/main" id="{A7CA6D7E-49E9-3EA6-BB29-A1E6CCC1CB3D}"/>
              </a:ext>
            </a:extLst>
          </p:cNvPr>
          <p:cNvGraphicFramePr>
            <a:graphicFrameLocks noGrp="1"/>
          </p:cNvGraphicFramePr>
          <p:nvPr/>
        </p:nvGraphicFramePr>
        <p:xfrm>
          <a:off x="493060" y="1299881"/>
          <a:ext cx="10805681" cy="4651715"/>
        </p:xfrm>
        <a:graphic>
          <a:graphicData uri="http://schemas.openxmlformats.org/drawingml/2006/table">
            <a:tbl>
              <a:tblPr firstRow="1" bandRow="1">
                <a:tableStyleId>{5C22544A-7EE6-4342-B048-85BDC9FD1C3A}</a:tableStyleId>
              </a:tblPr>
              <a:tblGrid>
                <a:gridCol w="1193425">
                  <a:extLst>
                    <a:ext uri="{9D8B030D-6E8A-4147-A177-3AD203B41FA5}">
                      <a16:colId xmlns:a16="http://schemas.microsoft.com/office/drawing/2014/main" val="173315007"/>
                    </a:ext>
                  </a:extLst>
                </a:gridCol>
                <a:gridCol w="4235823">
                  <a:extLst>
                    <a:ext uri="{9D8B030D-6E8A-4147-A177-3AD203B41FA5}">
                      <a16:colId xmlns:a16="http://schemas.microsoft.com/office/drawing/2014/main" val="3696597127"/>
                    </a:ext>
                  </a:extLst>
                </a:gridCol>
                <a:gridCol w="3139024">
                  <a:extLst>
                    <a:ext uri="{9D8B030D-6E8A-4147-A177-3AD203B41FA5}">
                      <a16:colId xmlns:a16="http://schemas.microsoft.com/office/drawing/2014/main" val="3746658025"/>
                    </a:ext>
                  </a:extLst>
                </a:gridCol>
                <a:gridCol w="2237409">
                  <a:extLst>
                    <a:ext uri="{9D8B030D-6E8A-4147-A177-3AD203B41FA5}">
                      <a16:colId xmlns:a16="http://schemas.microsoft.com/office/drawing/2014/main" val="2182802604"/>
                    </a:ext>
                  </a:extLst>
                </a:gridCol>
              </a:tblGrid>
              <a:tr h="510888">
                <a:tc>
                  <a:txBody>
                    <a:bodyPr/>
                    <a:lstStyle/>
                    <a:p>
                      <a:pPr algn="ctr"/>
                      <a:r>
                        <a:rPr lang="en-US" sz="1900"/>
                        <a:t>Line Item</a:t>
                      </a:r>
                    </a:p>
                  </a:txBody>
                  <a:tcPr marL="121920" marR="121920" marT="60960" marB="60960"/>
                </a:tc>
                <a:tc>
                  <a:txBody>
                    <a:bodyPr/>
                    <a:lstStyle/>
                    <a:p>
                      <a:pPr algn="ctr"/>
                      <a:r>
                        <a:rPr lang="en-US" sz="1900"/>
                        <a:t>Name of Project</a:t>
                      </a:r>
                    </a:p>
                  </a:txBody>
                  <a:tcPr marL="121920" marR="121920" marT="60960" marB="60960"/>
                </a:tc>
                <a:tc>
                  <a:txBody>
                    <a:bodyPr/>
                    <a:lstStyle/>
                    <a:p>
                      <a:pPr algn="ctr"/>
                      <a:r>
                        <a:rPr lang="en-US" sz="1900"/>
                        <a:t>Industry Domain</a:t>
                      </a:r>
                    </a:p>
                  </a:txBody>
                  <a:tcPr marL="121920" marR="121920" marT="60960" marB="60960"/>
                </a:tc>
                <a:tc>
                  <a:txBody>
                    <a:bodyPr/>
                    <a:lstStyle/>
                    <a:p>
                      <a:pPr algn="ctr"/>
                      <a:r>
                        <a:rPr lang="en-US" sz="1900"/>
                        <a:t>Status</a:t>
                      </a:r>
                    </a:p>
                  </a:txBody>
                  <a:tcPr marL="121920" marR="121920" marT="60960" marB="60960"/>
                </a:tc>
                <a:extLst>
                  <a:ext uri="{0D108BD9-81ED-4DB2-BD59-A6C34878D82A}">
                    <a16:rowId xmlns:a16="http://schemas.microsoft.com/office/drawing/2014/main" val="2893539316"/>
                  </a:ext>
                </a:extLst>
              </a:tr>
              <a:tr h="497400">
                <a:tc>
                  <a:txBody>
                    <a:bodyPr/>
                    <a:lstStyle/>
                    <a:p>
                      <a:r>
                        <a:rPr lang="en-US" sz="1800"/>
                        <a:t>1</a:t>
                      </a:r>
                    </a:p>
                  </a:txBody>
                  <a:tcPr marL="121920" marR="121920" marT="60960" marB="60960"/>
                </a:tc>
                <a:tc>
                  <a:txBody>
                    <a:bodyPr/>
                    <a:lstStyle/>
                    <a:p>
                      <a:r>
                        <a:rPr lang="en-US" sz="1800"/>
                        <a:t>HPSC (HP Sales Central)</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2104484225"/>
                  </a:ext>
                </a:extLst>
              </a:tr>
              <a:tr h="497400">
                <a:tc>
                  <a:txBody>
                    <a:bodyPr/>
                    <a:lstStyle/>
                    <a:p>
                      <a:r>
                        <a:rPr lang="en-US" sz="1800"/>
                        <a:t>2</a:t>
                      </a:r>
                    </a:p>
                  </a:txBody>
                  <a:tcPr marL="121920" marR="121920" marT="60960" marB="60960"/>
                </a:tc>
                <a:tc>
                  <a:txBody>
                    <a:bodyPr/>
                    <a:lstStyle/>
                    <a:p>
                      <a:r>
                        <a:rPr lang="en-US" sz="1800"/>
                        <a:t>HPSE (HP Services Estimator)</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1699827243"/>
                  </a:ext>
                </a:extLst>
              </a:tr>
              <a:tr h="497400">
                <a:tc>
                  <a:txBody>
                    <a:bodyPr/>
                    <a:lstStyle/>
                    <a:p>
                      <a:r>
                        <a:rPr lang="en-US" sz="1800"/>
                        <a:t>3</a:t>
                      </a:r>
                    </a:p>
                  </a:txBody>
                  <a:tcPr marL="121920" marR="121920" marT="60960" marB="60960"/>
                </a:tc>
                <a:tc>
                  <a:txBody>
                    <a:bodyPr/>
                    <a:lstStyle/>
                    <a:p>
                      <a:r>
                        <a:rPr lang="en-US" sz="1800"/>
                        <a:t>HP S&amp;M (HP Sales &amp; Marketing) Portal</a:t>
                      </a:r>
                    </a:p>
                  </a:txBody>
                  <a:tcPr marL="121920" marR="121920" marT="60960" marB="60960"/>
                </a:tc>
                <a:tc>
                  <a:txBody>
                    <a:bodyPr/>
                    <a:lstStyle/>
                    <a:p>
                      <a:r>
                        <a:rPr lang="en-US" sz="1800"/>
                        <a:t>Printing</a:t>
                      </a:r>
                    </a:p>
                  </a:txBody>
                  <a:tcPr marL="121920" marR="121920" marT="60960" marB="60960"/>
                </a:tc>
                <a:tc>
                  <a:txBody>
                    <a:bodyPr/>
                    <a:lstStyle/>
                    <a:p>
                      <a:r>
                        <a:rPr lang="en-US" sz="1800"/>
                        <a:t>Active</a:t>
                      </a:r>
                    </a:p>
                  </a:txBody>
                  <a:tcPr marL="121920" marR="121920" marT="60960" marB="60960"/>
                </a:tc>
                <a:extLst>
                  <a:ext uri="{0D108BD9-81ED-4DB2-BD59-A6C34878D82A}">
                    <a16:rowId xmlns:a16="http://schemas.microsoft.com/office/drawing/2014/main" val="1368713625"/>
                  </a:ext>
                </a:extLst>
              </a:tr>
              <a:tr h="497400">
                <a:tc>
                  <a:txBody>
                    <a:bodyPr/>
                    <a:lstStyle/>
                    <a:p>
                      <a:pPr lvl="0">
                        <a:buNone/>
                      </a:pPr>
                      <a:r>
                        <a:rPr lang="en-US" sz="1800"/>
                        <a:t>4</a:t>
                      </a:r>
                    </a:p>
                  </a:txBody>
                  <a:tcPr marL="121920" marR="121920" marT="60960" marB="60960"/>
                </a:tc>
                <a:tc>
                  <a:txBody>
                    <a:bodyPr/>
                    <a:lstStyle/>
                    <a:p>
                      <a:pPr lvl="0">
                        <a:buNone/>
                      </a:pPr>
                      <a:r>
                        <a:rPr lang="en-US" sz="1800">
                          <a:solidFill>
                            <a:srgbClr val="FF0000"/>
                          </a:solidFill>
                        </a:rPr>
                        <a:t>HP Titan (what's the public name?)</a:t>
                      </a:r>
                    </a:p>
                  </a:txBody>
                  <a:tcPr marL="121920" marR="121920" marT="60960" marB="60960"/>
                </a:tc>
                <a:tc>
                  <a:txBody>
                    <a:bodyPr/>
                    <a:lstStyle/>
                    <a:p>
                      <a:pPr lvl="0">
                        <a:buNone/>
                      </a:pPr>
                      <a:r>
                        <a:rPr lang="en-US" sz="1800"/>
                        <a:t>Printing</a:t>
                      </a:r>
                    </a:p>
                  </a:txBody>
                  <a:tcPr marL="121920" marR="121920" marT="60960" marB="60960"/>
                </a:tc>
                <a:tc>
                  <a:txBody>
                    <a:bodyPr/>
                    <a:lstStyle/>
                    <a:p>
                      <a:pPr lvl="0">
                        <a:buNone/>
                      </a:pPr>
                      <a:r>
                        <a:rPr lang="en-US" sz="1800"/>
                        <a:t>Delivered</a:t>
                      </a:r>
                    </a:p>
                  </a:txBody>
                  <a:tcPr marL="121920" marR="121920" marT="60960" marB="60960"/>
                </a:tc>
                <a:extLst>
                  <a:ext uri="{0D108BD9-81ED-4DB2-BD59-A6C34878D82A}">
                    <a16:rowId xmlns:a16="http://schemas.microsoft.com/office/drawing/2014/main" val="1882861167"/>
                  </a:ext>
                </a:extLst>
              </a:tr>
              <a:tr h="659027">
                <a:tc>
                  <a:txBody>
                    <a:bodyPr/>
                    <a:lstStyle/>
                    <a:p>
                      <a:pPr lvl="0">
                        <a:buNone/>
                      </a:pPr>
                      <a:r>
                        <a:rPr lang="en-US" sz="1800"/>
                        <a:t>5</a:t>
                      </a:r>
                    </a:p>
                  </a:txBody>
                  <a:tcPr marL="121920" marR="121920" marT="60960" marB="60960"/>
                </a:tc>
                <a:tc>
                  <a:txBody>
                    <a:bodyPr/>
                    <a:lstStyle/>
                    <a:p>
                      <a:pPr lvl="0">
                        <a:buNone/>
                      </a:pPr>
                      <a:r>
                        <a:rPr lang="en-US" sz="1800"/>
                        <a:t>HP Sustainability Calculator</a:t>
                      </a:r>
                    </a:p>
                  </a:txBody>
                  <a:tcPr marL="121920" marR="121920" marT="60960" marB="60960"/>
                </a:tc>
                <a:tc>
                  <a:txBody>
                    <a:bodyPr/>
                    <a:lstStyle/>
                    <a:p>
                      <a:pPr lvl="0">
                        <a:buNone/>
                      </a:pPr>
                      <a:r>
                        <a:rPr lang="en-US" sz="1800"/>
                        <a:t>Printing </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775687896"/>
                  </a:ext>
                </a:extLst>
              </a:tr>
              <a:tr h="497400">
                <a:tc>
                  <a:txBody>
                    <a:bodyPr/>
                    <a:lstStyle/>
                    <a:p>
                      <a:pPr lvl="0">
                        <a:buNone/>
                      </a:pPr>
                      <a:r>
                        <a:rPr lang="en-US" sz="1800"/>
                        <a:t>6</a:t>
                      </a:r>
                    </a:p>
                  </a:txBody>
                  <a:tcPr marL="121920" marR="121920" marT="60960" marB="60960"/>
                </a:tc>
                <a:tc>
                  <a:txBody>
                    <a:bodyPr/>
                    <a:lstStyle/>
                    <a:p>
                      <a:pPr lvl="0">
                        <a:buNone/>
                      </a:pPr>
                      <a:r>
                        <a:rPr lang="en-US" sz="1800"/>
                        <a:t>HP Fleet Mapping &amp; Design</a:t>
                      </a:r>
                    </a:p>
                  </a:txBody>
                  <a:tcPr marL="121920" marR="121920" marT="60960" marB="60960"/>
                </a:tc>
                <a:tc>
                  <a:txBody>
                    <a:bodyPr/>
                    <a:lstStyle/>
                    <a:p>
                      <a:pPr lvl="0">
                        <a:buNone/>
                      </a:pPr>
                      <a:r>
                        <a:rPr lang="en-US" sz="1800"/>
                        <a:t>Printing </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2825335283"/>
                  </a:ext>
                </a:extLst>
              </a:tr>
              <a:tr h="497400">
                <a:tc>
                  <a:txBody>
                    <a:bodyPr/>
                    <a:lstStyle/>
                    <a:p>
                      <a:pPr lvl="0">
                        <a:buNone/>
                      </a:pPr>
                      <a:r>
                        <a:rPr lang="en-US" sz="1800"/>
                        <a:t>7</a:t>
                      </a:r>
                    </a:p>
                  </a:txBody>
                  <a:tcPr marL="121920" marR="121920" marT="60960" marB="60960"/>
                </a:tc>
                <a:tc>
                  <a:txBody>
                    <a:bodyPr/>
                    <a:lstStyle/>
                    <a:p>
                      <a:pPr lvl="0">
                        <a:buNone/>
                      </a:pPr>
                      <a:r>
                        <a:rPr lang="en-US" sz="1800"/>
                        <a:t>HP </a:t>
                      </a:r>
                      <a:r>
                        <a:rPr lang="en-US" sz="1800" err="1"/>
                        <a:t>Smartfleet</a:t>
                      </a:r>
                    </a:p>
                  </a:txBody>
                  <a:tcPr marL="121920" marR="121920" marT="60960" marB="60960"/>
                </a:tc>
                <a:tc>
                  <a:txBody>
                    <a:bodyPr/>
                    <a:lstStyle/>
                    <a:p>
                      <a:pPr lvl="0">
                        <a:buNone/>
                      </a:pPr>
                      <a:r>
                        <a:rPr lang="en-US" sz="1800"/>
                        <a:t>Printing </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486213832"/>
                  </a:ext>
                </a:extLst>
              </a:tr>
              <a:tr h="497400">
                <a:tc>
                  <a:txBody>
                    <a:bodyPr/>
                    <a:lstStyle/>
                    <a:p>
                      <a:pPr lvl="0">
                        <a:buNone/>
                      </a:pPr>
                      <a:r>
                        <a:rPr lang="en-US" sz="1800"/>
                        <a:t>8</a:t>
                      </a:r>
                    </a:p>
                  </a:txBody>
                  <a:tcPr marL="121920" marR="121920" marT="60960" marB="60960"/>
                </a:tc>
                <a:tc>
                  <a:txBody>
                    <a:bodyPr/>
                    <a:lstStyle/>
                    <a:p>
                      <a:pPr lvl="0">
                        <a:buNone/>
                      </a:pPr>
                      <a:r>
                        <a:rPr lang="en-US" sz="1800"/>
                        <a:t>HP DaaS ServiceNow/ITSM</a:t>
                      </a:r>
                    </a:p>
                  </a:txBody>
                  <a:tcPr marL="121920" marR="121920" marT="60960" marB="60960"/>
                </a:tc>
                <a:tc>
                  <a:txBody>
                    <a:bodyPr/>
                    <a:lstStyle/>
                    <a:p>
                      <a:pPr lvl="0">
                        <a:buNone/>
                      </a:pPr>
                      <a:r>
                        <a:rPr lang="en-US" sz="1800"/>
                        <a:t>Printing </a:t>
                      </a:r>
                    </a:p>
                  </a:txBody>
                  <a:tcPr marL="121920" marR="121920" marT="60960" marB="60960"/>
                </a:tc>
                <a:tc>
                  <a:txBody>
                    <a:bodyPr/>
                    <a:lstStyle/>
                    <a:p>
                      <a:pPr lvl="0">
                        <a:buNone/>
                      </a:pPr>
                      <a:r>
                        <a:rPr lang="en-US" sz="1800"/>
                        <a:t>Active</a:t>
                      </a:r>
                    </a:p>
                  </a:txBody>
                  <a:tcPr marL="121920" marR="121920" marT="60960" marB="60960"/>
                </a:tc>
                <a:extLst>
                  <a:ext uri="{0D108BD9-81ED-4DB2-BD59-A6C34878D82A}">
                    <a16:rowId xmlns:a16="http://schemas.microsoft.com/office/drawing/2014/main" val="1577690240"/>
                  </a:ext>
                </a:extLst>
              </a:tr>
            </a:tbl>
          </a:graphicData>
        </a:graphic>
      </p:graphicFrame>
    </p:spTree>
    <p:extLst>
      <p:ext uri="{BB962C8B-B14F-4D97-AF65-F5344CB8AC3E}">
        <p14:creationId xmlns:p14="http://schemas.microsoft.com/office/powerpoint/2010/main" val="42611583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25E49F9719A44BB51F977C78CF5047" ma:contentTypeVersion="6" ma:contentTypeDescription="Create a new document." ma:contentTypeScope="" ma:versionID="40fccc66976a2a5df07163b47e2ca087">
  <xsd:schema xmlns:xsd="http://www.w3.org/2001/XMLSchema" xmlns:xs="http://www.w3.org/2001/XMLSchema" xmlns:p="http://schemas.microsoft.com/office/2006/metadata/properties" xmlns:ns2="ebeaa359-1695-44e0-b029-f122030b8e1e" xmlns:ns3="f97447bd-4e43-4d0f-afd5-1a55988f2244" targetNamespace="http://schemas.microsoft.com/office/2006/metadata/properties" ma:root="true" ma:fieldsID="60dcb767cfb91a6c9442f3c935b0a23e" ns2:_="" ns3:_="">
    <xsd:import namespace="ebeaa359-1695-44e0-b029-f122030b8e1e"/>
    <xsd:import namespace="f97447bd-4e43-4d0f-afd5-1a55988f224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eaa359-1695-44e0-b029-f122030b8e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97447bd-4e43-4d0f-afd5-1a55988f22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4AA482-6B28-4BAE-96B7-0FDBDCF78C52}">
  <ds:schemaRefs>
    <ds:schemaRef ds:uri="http://schemas.microsoft.com/sharepoint/v3/contenttype/forms"/>
  </ds:schemaRefs>
</ds:datastoreItem>
</file>

<file path=customXml/itemProps2.xml><?xml version="1.0" encoding="utf-8"?>
<ds:datastoreItem xmlns:ds="http://schemas.openxmlformats.org/officeDocument/2006/customXml" ds:itemID="{BD8CB570-A1CB-4E40-806B-63F8756EF79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551B24E-DF83-4797-B1D4-E077596FCB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eaa359-1695-44e0-b029-f122030b8e1e"/>
    <ds:schemaRef ds:uri="f97447bd-4e43-4d0f-afd5-1a55988f22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160</Slides>
  <Notes>43</Notes>
  <HiddenSlides>0</HiddenSlides>
  <ScaleCrop>false</ScaleCrop>
  <HeadingPairs>
    <vt:vector size="4" baseType="variant">
      <vt:variant>
        <vt:lpstr>Theme</vt:lpstr>
      </vt:variant>
      <vt:variant>
        <vt:i4>1</vt:i4>
      </vt:variant>
      <vt:variant>
        <vt:lpstr>Slide Titles</vt:lpstr>
      </vt:variant>
      <vt:variant>
        <vt:i4>160</vt:i4>
      </vt:variant>
    </vt:vector>
  </HeadingPairs>
  <TitlesOfParts>
    <vt:vector size="161" baseType="lpstr">
      <vt:lpstr>office theme</vt:lpstr>
      <vt:lpstr>PowerPoint Presentation</vt:lpstr>
      <vt:lpstr>PowerPoint Presentation</vt:lpstr>
      <vt:lpstr>PowerPoint Presentation</vt:lpstr>
      <vt:lpstr>PowerPoint Presentation</vt:lpstr>
      <vt:lpstr> EDUCATION- CASE STUDY 1 (AEYC MOBILE APP)  </vt:lpstr>
      <vt:lpstr>BFSI - CASE STUDY 5 (Kount) </vt:lpstr>
      <vt:lpstr>BFSI - CASE STUDY 5 (KOUNT) </vt:lpstr>
      <vt:lpstr>RETAIL/eCommerce - SUMMARY</vt:lpstr>
      <vt:lpstr>PowerPoint Presentation</vt:lpstr>
      <vt:lpstr>PowerPoint Presentation</vt:lpstr>
      <vt:lpstr>BFSI - SUMMARY</vt:lpstr>
      <vt:lpstr>BFSI - CASE STUDY # (CII) </vt:lpstr>
      <vt:lpstr>BFSI - CASE STUDY # (CII) </vt:lpstr>
      <vt:lpstr>PowerPoint Presentation</vt:lpstr>
      <vt:lpstr>IT - SUMMARY</vt:lpstr>
      <vt:lpstr>IT - CASE STUDY 6 (Simplify Compliance) </vt:lpstr>
      <vt:lpstr>IT - CASE STUDY 6 (SIMPLIFY COMPLIANCE) </vt:lpstr>
      <vt:lpstr>  IT - CASE STUDY 6 (SIMPLIFY COMPLIANCE)   </vt:lpstr>
      <vt:lpstr>IT - CASE STUDY # (Liiingo ) </vt:lpstr>
      <vt:lpstr>IT - CASE STUDY # (Liiingo) </vt:lpstr>
      <vt:lpstr>MANUFACTURING - SUMMARY</vt:lpstr>
      <vt:lpstr>PowerPoint Presentation</vt:lpstr>
      <vt:lpstr>PowerPoint Presentation</vt:lpstr>
      <vt:lpstr>PowerPoint Presentation</vt:lpstr>
      <vt:lpstr>PowerPoint Presentation</vt:lpstr>
      <vt:lpstr>Mobile DEVELOPMENT  - SUMMARY</vt:lpstr>
      <vt:lpstr>COMMUNICATION - SUMMARY</vt:lpstr>
      <vt:lpstr>COMMUNICATION- CASE STUDY 2 (ALERTSENSE – 1) </vt:lpstr>
      <vt:lpstr> COMMUNICATION- CASE STUDY 2 (ALERTSENSE – 1)  </vt:lpstr>
      <vt:lpstr> COMMUNICATION- CASE STUDY 2 (ALERTSENSE– 1)  </vt:lpstr>
      <vt:lpstr>COMMUNICATION- CASE STUDY 3 (ALERTSENSE – 2) </vt:lpstr>
      <vt:lpstr> COMMUNICATION- CASE STUDY 3 (ALERTSENSE – 2)  </vt:lpstr>
      <vt:lpstr> COMMUNICATION- CASE STUDY 3 (ALERTSENSE– 2)  </vt:lpstr>
      <vt:lpstr>TRANSPORT - SUMMARY</vt:lpstr>
      <vt:lpstr>TRANSPORT - CASE STUDY 4 (SKYTRACE ) </vt:lpstr>
      <vt:lpstr>TRANSPORT - CASE STUDY 4 (SKYTRACE) </vt:lpstr>
      <vt:lpstr> TRANSPORT- CASE STUDY 4 (SKYTRACE )  </vt:lpstr>
      <vt:lpstr>EVENTS - SUMMARY</vt:lpstr>
      <vt:lpstr>EVENTS - CASE STUDY 7 (PMI CHAPTER EVENT) </vt:lpstr>
      <vt:lpstr>EVENTS - CASE STUDY 7 (PMI CHAPTER EVENT) </vt:lpstr>
      <vt:lpstr>  EVENT- CASE STUDY 7 (PMI Chapter EVENT)   </vt:lpstr>
      <vt:lpstr>AGTECH - SUMMARY</vt:lpstr>
      <vt:lpstr>AGTECH CASE STUDY 8 (NGAT) </vt:lpstr>
      <vt:lpstr> AGTECH CASE STUDY 8 (NGAT)  </vt:lpstr>
      <vt:lpstr>   AGTECH CASE STUDY 8 (NGAT)    </vt:lpstr>
      <vt:lpstr>HEALTHCARE - SUMMARY</vt:lpstr>
      <vt:lpstr>HEALTHCARE - CASE STUDY 9 (St Luke's) </vt:lpstr>
      <vt:lpstr> HEALTHCARE - CASE STUDY 9 (ST LUKE'S)  </vt:lpstr>
      <vt:lpstr> HEALTHCARE - CASE STUDY 9 (ST LUKE'S)  </vt:lpstr>
      <vt:lpstr>PRINTING - SUMMARY</vt:lpstr>
      <vt:lpstr>PRINTING - CASE STUDY 10 (TOUCHFREE MFP) </vt:lpstr>
      <vt:lpstr>PRINTING - CASE STUDY 10 (TOUCHFREE MFP ) </vt:lpstr>
      <vt:lpstr> PRINTING- CASE STUDY 10 (TOUCHFREE MFP)  </vt:lpstr>
      <vt:lpstr>PRINTING - CASE STUDY 11 (HP) </vt:lpstr>
      <vt:lpstr>PRINTING - CASE STUDY 11 (HP) </vt:lpstr>
      <vt:lpstr> PRINTING- CASE STUDY 11 (HP – #/#)  </vt:lpstr>
      <vt:lpstr>SALES - SUMMARY</vt:lpstr>
      <vt:lpstr>SALES - CASE STUDY 12 (LIFE's ABUNDANCE) </vt:lpstr>
      <vt:lpstr>SALES - CASE STUDY 12 (LIFE's ABUNDANCE) </vt:lpstr>
      <vt:lpstr> SALES - CASE STUDY 12 (LIFE's ABUNDANCE)  </vt:lpstr>
      <vt:lpstr>SalesFORCE - SUMMARY</vt:lpstr>
      <vt:lpstr>PowerPoint Presentation</vt:lpstr>
      <vt:lpstr>PowerPoint Presentation</vt:lpstr>
      <vt:lpstr>PowerPoint Presentation</vt:lpstr>
      <vt:lpstr>PowerPoint Presentation</vt:lpstr>
      <vt:lpstr>Salesforce - CASE STUDY 2 (SIMPLOT –1/3) </vt:lpstr>
      <vt:lpstr>Salesforce - CASE STUDY 2 (SIMPLOT –1/3) </vt:lpstr>
      <vt:lpstr>PowerPoint Presentation</vt:lpstr>
      <vt:lpstr>PowerPoint Presentation</vt:lpstr>
      <vt:lpstr>TRANSPORT - SUMMARY</vt:lpstr>
      <vt:lpstr>TRANSPORT - CASE STUDY #1 (TRUCKSTOP – #1/2) </vt:lpstr>
      <vt:lpstr>TRANSPORT - CASE STUDY #1 (TRUCKSTOP – #1/2) </vt:lpstr>
      <vt:lpstr>TRANSPORT - CASE STUDY #2 (TRUCKSTOP – #2/2) </vt:lpstr>
      <vt:lpstr>TRANSPORT - CASE STUDY #2 (TRUCKSTOP – #2/2) </vt:lpstr>
      <vt:lpstr>TRANSPORT - CASE STUDY #1 (FULLBAY #1) </vt:lpstr>
      <vt:lpstr>TRANSPORT - CASE STUDY 1 (FULLBAY – 1) </vt:lpstr>
      <vt:lpstr>PowerPoint Presentation</vt:lpstr>
      <vt:lpstr>PowerPoint Presentation</vt:lpstr>
      <vt:lpstr>PowerPoint Presentation</vt:lpstr>
      <vt:lpstr>PowerPoint Presentation</vt:lpstr>
      <vt:lpstr>PowerPoint Presentation</vt:lpstr>
      <vt:lpstr>PowerPoint Presentation</vt:lpstr>
      <vt:lpstr>Microsoft dynamics 365 - SUMMARY</vt:lpstr>
      <vt:lpstr>PUBLIC SECTOR - SUMMARY</vt:lpstr>
      <vt:lpstr>Public sector - CASE STUDY # (IIC) </vt:lpstr>
      <vt:lpstr>PUBLIC SECTOR - CASE STUDY # (IIC) </vt:lpstr>
      <vt:lpstr>Public sector - CASE STUDY # (IDAHO HEALTH &amp; WELFARE DEPT.) </vt:lpstr>
      <vt:lpstr>PUBLIC SECTOR - CASE STUDY # (IDAHO HEALTH &amp; WELFARE DEPT.) </vt:lpstr>
      <vt:lpstr>Salesforce - CASE STUDY 3 (truckstop) </vt:lpstr>
      <vt:lpstr>MS Dynamics 365- CASE STUDY 3 (Simplot Sharepoint Forms) </vt:lpstr>
      <vt:lpstr>MS Dynamics 365- - CASE STUDY 4 (Tugboat) </vt:lpstr>
      <vt:lpstr>MS Dynamics 365- - CASE STUDY 4 (Tugboat)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PRINTING - SUMMARY</vt:lpstr>
      <vt:lpstr>PRINTING - CASE STUDY #4 (HP – 4/10) </vt:lpstr>
      <vt:lpstr>PRINTING - CASE STUDY #4 (HP – 4/10) </vt:lpstr>
      <vt:lpstr>PRINTING - SUMMARY</vt:lpstr>
      <vt:lpstr>PowerPoint Presentation</vt:lpstr>
      <vt:lpstr>PowerPoint Presentation</vt:lpstr>
      <vt:lpstr>PRINTING - CASE STUDY #2 (HP – 2/10) </vt:lpstr>
      <vt:lpstr>PRINTING - CASE STUDY #2 (HP – 2/10) </vt:lpstr>
      <vt:lpstr>PRINTING - CASE STUDY #3 (HP – 3/10) </vt:lpstr>
      <vt:lpstr>PRINTING - CASE STUDY #3 (HP – 3/10) </vt:lpstr>
      <vt:lpstr>PowerPoint Presentation</vt:lpstr>
      <vt:lpstr>PRINTING - CASE STUDY #6 (HP – 6/10) </vt:lpstr>
      <vt:lpstr>PRINTING - CASE STUDY #6 (HP – 6/10) </vt:lpstr>
      <vt:lpstr>PowerPoint Presentation</vt:lpstr>
      <vt:lpstr>PRINTING - CASE STUDY #8 (HP – 8/10) </vt:lpstr>
      <vt:lpstr>PRINTING - CASE STUDY #8 (HP – 8/10) </vt:lpstr>
      <vt:lpstr>PowerPoint Presentation</vt:lpstr>
      <vt:lpstr>PowerPoint Presentation</vt:lpstr>
      <vt:lpstr>PRINTING - CASE STUDY #9 (HP – 9/10) </vt:lpstr>
      <vt:lpstr>PRINTING - CASE STUDY #9 (HP – 9/10) </vt:lpstr>
      <vt:lpstr>PRINTING - CASE STUDY #9 (HP – 9/10) </vt:lpstr>
      <vt:lpstr>PRINTING - CASE STUDY #9 (HP – 9/10) </vt:lpstr>
      <vt:lpstr>PRINTING - CASE STUDY #1 (Pharos – 1/1) </vt:lpstr>
      <vt:lpstr>PRINTING - CASE STUDY #1 (PHAROS – 1/1) </vt:lpstr>
      <vt:lpstr>PRINTING - CASE STUDY #1 (CARTOS – 1/1) </vt:lpstr>
      <vt:lpstr>PRINTING - CASE STUDY #1 (CARTOS – 1/1)</vt:lpstr>
      <vt:lpstr>COMPUTERS -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HEALTHCARE - CASE STUDY # (RISE Services) </vt:lpstr>
      <vt:lpstr>HEALTHCARE - CASE STUDY # (RISE SERVICES) </vt:lpstr>
      <vt:lpstr>HEALTHCARE - CASE STUDY # (Healthwise) </vt:lpstr>
      <vt:lpstr>HEALTHCARE - CASE STUDY # (Healthwise) </vt:lpstr>
      <vt:lpstr>CONSTRUCTION - SUMMARY</vt:lpstr>
      <vt:lpstr>construction - CASE STUDY # (redbuilt) </vt:lpstr>
      <vt:lpstr>CONSTRUCTION - CASE STUDY # (Redbuilt)  </vt:lpstr>
      <vt:lpstr>construction - CASE STUDY # (SEKADY CAPITAL) </vt:lpstr>
      <vt:lpstr>CONSTRUCTION - CASE STUDY # (SEKADY CAPITAL)  </vt:lpstr>
      <vt:lpstr>DATA ENGINEERING &amp; DATA SCIENCE @ InTimeTec </vt:lpstr>
      <vt:lpstr>DATA ENGINEERING &amp; DATA SCIENCE @ InTimeTec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2024-02-06T05:41:39Z</dcterms:created>
  <dcterms:modified xsi:type="dcterms:W3CDTF">2024-02-21T09:53:46Z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0x0101004F25E49F9719A44BB51F977C78CF5047</vt:lpwstr>
  </property>
</Properties>
</file>